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slideLayouts/slideLayout57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s/slide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75.xml" ContentType="application/vnd.openxmlformats-officedocument.presentationml.slideLayout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82.xml" ContentType="application/vnd.openxmlformats-officedocument.presentationml.slideLayout+xml"/>
  <Default Extension="xml" ContentType="application/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71.xml" ContentType="application/vnd.openxmlformats-officedocument.presentationml.slideLayout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Masters/slideMaster8.xml" ContentType="application/vnd.openxmlformats-officedocument.presentationml.slideMaster+xml"/>
  <Override PartName="/ppt/slideMasters/slideMaster6.xml" ContentType="application/vnd.openxmlformats-officedocument.presentationml.slideMaster+xml"/>
  <Override PartName="/ppt/theme/theme8.xml" ContentType="application/vnd.openxmlformats-officedocument.theme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slideLayouts/slideLayout69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85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s/slide1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81.xml" ContentType="application/vnd.openxmlformats-officedocument.presentationml.slideLayout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70.xml" ContentType="application/vnd.openxmlformats-officedocument.presentationml.slideLayout+xml"/>
  <Override PartName="/docProps/app.xml" ContentType="application/vnd.openxmlformats-officedocument.extended-properties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Masters/slideMaster7.xml" ContentType="application/vnd.openxmlformats-officedocument.presentationml.slideMaster+xml"/>
  <Override PartName="/ppt/theme/theme9.xml" ContentType="application/vnd.openxmlformats-officedocument.theme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slideLayouts/slideLayout59.xml" ContentType="application/vnd.openxmlformats-officedocument.presentationml.slideLayout+xml"/>
  <Override PartName="/ppt/slideLayouts/slideLayout68.xml" ContentType="application/vnd.openxmlformats-officedocument.presentationml.slideLayout+xml"/>
  <Override PartName="/ppt/theme/theme7.xml" ContentType="application/vnd.openxmlformats-officedocument.theme+xml"/>
  <Override PartName="/ppt/slideLayouts/slideLayout79.xml" ContentType="application/vnd.openxmlformats-officedocument.presentationml.slideLayout+xml"/>
  <Override PartName="/ppt/slideLayouts/slideLayout88.xml" ContentType="application/vnd.openxmlformats-officedocument.presentationml.slideLayout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s/slide2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73.xml" ContentType="application/vnd.openxmlformats-officedocument.presentationml.slideLayout+xml"/>
  <Default Extension="rels" ContentType="application/vnd.openxmlformats-package.relationships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4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696" r:id="rId4"/>
    <p:sldMasterId id="2147483708" r:id="rId5"/>
    <p:sldMasterId id="2147483720" r:id="rId6"/>
    <p:sldMasterId id="2147483732" r:id="rId7"/>
    <p:sldMasterId id="2147483744" r:id="rId8"/>
  </p:sldMasterIdLst>
  <p:notesMasterIdLst>
    <p:notesMasterId r:id="rId18"/>
  </p:notesMasterIdLst>
  <p:sldIdLst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2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5.xml"/><Relationship Id="rId18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8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3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7.xml"/><Relationship Id="rId10" Type="http://schemas.openxmlformats.org/officeDocument/2006/relationships/slide" Target="slides/slide2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010F25-7C72-493E-8D67-BC0882A09A21}" type="datetimeFigureOut">
              <a:rPr lang="cs-CZ" smtClean="0"/>
              <a:pPr/>
              <a:t>16.9.2013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F2BE95-15A8-41E0-BB1A-D6B45AA7E7C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405057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64C5BE-FA51-4C60-AC1B-B89DAC954251}" type="slidenum">
              <a:rPr lang="cs-CZ" smtClean="0">
                <a:solidFill>
                  <a:prstClr val="black"/>
                </a:solidFill>
              </a:rPr>
              <a:pPr/>
              <a:t>2</a:t>
            </a:fld>
            <a:endParaRPr lang="cs-CZ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906236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CED13-2C6B-423F-8A9A-8B169AA2A039}" type="datetimeFigureOut">
              <a:rPr lang="cs-CZ" smtClean="0">
                <a:solidFill>
                  <a:srgbClr val="DBF5F9">
                    <a:shade val="90000"/>
                  </a:srgbClr>
                </a:solidFill>
              </a:rPr>
              <a:pPr/>
              <a:t>16.9.2013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4497A-C129-49E5-AB2E-DDBEB6FA3174}" type="slidenum">
              <a:rPr lang="cs-CZ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3352149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CED13-2C6B-423F-8A9A-8B169AA2A039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16.9.2013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4497A-C129-49E5-AB2E-DDBEB6FA3174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212306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CED13-2C6B-423F-8A9A-8B169AA2A039}" type="datetimeFigureOut">
              <a:rPr lang="cs-CZ" smtClean="0">
                <a:solidFill>
                  <a:srgbClr val="DBF5F9">
                    <a:shade val="90000"/>
                  </a:srgbClr>
                </a:solidFill>
              </a:rPr>
              <a:pPr/>
              <a:t>16.9.2013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4497A-C129-49E5-AB2E-DDBEB6FA3174}" type="slidenum">
              <a:rPr lang="cs-CZ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613803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CED13-2C6B-423F-8A9A-8B169AA2A039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16.9.2013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4497A-C129-49E5-AB2E-DDBEB6FA3174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308505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CED13-2C6B-423F-8A9A-8B169AA2A039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16.9.2013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4497A-C129-49E5-AB2E-DDBEB6FA3174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167757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CED13-2C6B-423F-8A9A-8B169AA2A039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16.9.2013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4497A-C129-49E5-AB2E-DDBEB6FA3174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734404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CED13-2C6B-423F-8A9A-8B169AA2A039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16.9.2013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4497A-C129-49E5-AB2E-DDBEB6FA3174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837055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CED13-2C6B-423F-8A9A-8B169AA2A039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16.9.2013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4497A-C129-49E5-AB2E-DDBEB6FA3174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665045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CED13-2C6B-423F-8A9A-8B169AA2A039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16.9.2013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2BF4497A-C129-49E5-AB2E-DDBEB6FA3174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115549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CED13-2C6B-423F-8A9A-8B169AA2A039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16.9.2013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4497A-C129-49E5-AB2E-DDBEB6FA3174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37818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CED13-2C6B-423F-8A9A-8B169AA2A039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16.9.2013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4497A-C129-49E5-AB2E-DDBEB6FA3174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782120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CED13-2C6B-423F-8A9A-8B169AA2A039}" type="datetimeFigureOut">
              <a:rPr lang="cs-CZ" smtClean="0">
                <a:solidFill>
                  <a:srgbClr val="DBF5F9">
                    <a:shade val="90000"/>
                  </a:srgbClr>
                </a:solidFill>
              </a:rPr>
              <a:pPr/>
              <a:t>16.9.2013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4497A-C129-49E5-AB2E-DDBEB6FA3174}" type="slidenum">
              <a:rPr lang="cs-CZ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5756929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CED13-2C6B-423F-8A9A-8B169AA2A039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16.9.2013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4497A-C129-49E5-AB2E-DDBEB6FA3174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7163455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CED13-2C6B-423F-8A9A-8B169AA2A039}" type="datetimeFigureOut">
              <a:rPr lang="cs-CZ" smtClean="0">
                <a:solidFill>
                  <a:srgbClr val="DBF5F9">
                    <a:shade val="90000"/>
                  </a:srgbClr>
                </a:solidFill>
              </a:rPr>
              <a:pPr/>
              <a:t>16.9.2013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4497A-C129-49E5-AB2E-DDBEB6FA3174}" type="slidenum">
              <a:rPr lang="cs-CZ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4968290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CED13-2C6B-423F-8A9A-8B169AA2A039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16.9.2013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4497A-C129-49E5-AB2E-DDBEB6FA3174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0432133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CED13-2C6B-423F-8A9A-8B169AA2A039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16.9.2013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4497A-C129-49E5-AB2E-DDBEB6FA3174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170433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CED13-2C6B-423F-8A9A-8B169AA2A039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16.9.2013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4497A-C129-49E5-AB2E-DDBEB6FA3174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5096507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CED13-2C6B-423F-8A9A-8B169AA2A039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16.9.2013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4497A-C129-49E5-AB2E-DDBEB6FA3174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0155266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CED13-2C6B-423F-8A9A-8B169AA2A039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16.9.2013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4497A-C129-49E5-AB2E-DDBEB6FA3174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5305204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CED13-2C6B-423F-8A9A-8B169AA2A039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16.9.2013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2BF4497A-C129-49E5-AB2E-DDBEB6FA3174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7247097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CED13-2C6B-423F-8A9A-8B169AA2A039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16.9.2013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4497A-C129-49E5-AB2E-DDBEB6FA3174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5188192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CED13-2C6B-423F-8A9A-8B169AA2A039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16.9.2013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4497A-C129-49E5-AB2E-DDBEB6FA3174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5943722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CED13-2C6B-423F-8A9A-8B169AA2A039}" type="datetimeFigureOut">
              <a:rPr lang="cs-CZ" smtClean="0">
                <a:solidFill>
                  <a:srgbClr val="DBF5F9">
                    <a:shade val="90000"/>
                  </a:srgbClr>
                </a:solidFill>
              </a:rPr>
              <a:pPr/>
              <a:t>16.9.2013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4497A-C129-49E5-AB2E-DDBEB6FA3174}" type="slidenum">
              <a:rPr lang="cs-CZ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1804518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CED13-2C6B-423F-8A9A-8B169AA2A039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16.9.2013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4497A-C129-49E5-AB2E-DDBEB6FA3174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4850121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CED13-2C6B-423F-8A9A-8B169AA2A039}" type="datetimeFigureOut">
              <a:rPr lang="cs-CZ" smtClean="0">
                <a:solidFill>
                  <a:srgbClr val="DBF5F9">
                    <a:shade val="90000"/>
                  </a:srgbClr>
                </a:solidFill>
              </a:rPr>
              <a:pPr/>
              <a:t>16.9.2013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4497A-C129-49E5-AB2E-DDBEB6FA3174}" type="slidenum">
              <a:rPr lang="cs-CZ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6606853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CED13-2C6B-423F-8A9A-8B169AA2A039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16.9.2013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4497A-C129-49E5-AB2E-DDBEB6FA3174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4555819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CED13-2C6B-423F-8A9A-8B169AA2A039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16.9.2013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4497A-C129-49E5-AB2E-DDBEB6FA3174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5726928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CED13-2C6B-423F-8A9A-8B169AA2A039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16.9.2013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4497A-C129-49E5-AB2E-DDBEB6FA3174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1730444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CED13-2C6B-423F-8A9A-8B169AA2A039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16.9.2013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4497A-C129-49E5-AB2E-DDBEB6FA3174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8519739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CED13-2C6B-423F-8A9A-8B169AA2A039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16.9.2013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4497A-C129-49E5-AB2E-DDBEB6FA3174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0686505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CED13-2C6B-423F-8A9A-8B169AA2A039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16.9.2013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2BF4497A-C129-49E5-AB2E-DDBEB6FA3174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3766262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CED13-2C6B-423F-8A9A-8B169AA2A039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16.9.2013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4497A-C129-49E5-AB2E-DDBEB6FA3174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1604635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CED13-2C6B-423F-8A9A-8B169AA2A039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16.9.2013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4497A-C129-49E5-AB2E-DDBEB6FA3174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8472523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CED13-2C6B-423F-8A9A-8B169AA2A039}" type="datetimeFigureOut">
              <a:rPr lang="cs-CZ" smtClean="0">
                <a:solidFill>
                  <a:srgbClr val="DBF5F9">
                    <a:shade val="90000"/>
                  </a:srgbClr>
                </a:solidFill>
              </a:rPr>
              <a:pPr/>
              <a:t>16.9.2013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4497A-C129-49E5-AB2E-DDBEB6FA3174}" type="slidenum">
              <a:rPr lang="cs-CZ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862950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CED13-2C6B-423F-8A9A-8B169AA2A039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16.9.2013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4497A-C129-49E5-AB2E-DDBEB6FA3174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4752080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CED13-2C6B-423F-8A9A-8B169AA2A039}" type="datetimeFigureOut">
              <a:rPr lang="cs-CZ" smtClean="0">
                <a:solidFill>
                  <a:srgbClr val="DBF5F9">
                    <a:shade val="90000"/>
                  </a:srgbClr>
                </a:solidFill>
              </a:rPr>
              <a:pPr/>
              <a:t>16.9.2013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4497A-C129-49E5-AB2E-DDBEB6FA3174}" type="slidenum">
              <a:rPr lang="cs-CZ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3762141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CED13-2C6B-423F-8A9A-8B169AA2A039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16.9.2013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4497A-C129-49E5-AB2E-DDBEB6FA3174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2013106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CED13-2C6B-423F-8A9A-8B169AA2A039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16.9.2013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4497A-C129-49E5-AB2E-DDBEB6FA3174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10873349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CED13-2C6B-423F-8A9A-8B169AA2A039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16.9.2013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4497A-C129-49E5-AB2E-DDBEB6FA3174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5686728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CED13-2C6B-423F-8A9A-8B169AA2A039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16.9.2013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4497A-C129-49E5-AB2E-DDBEB6FA3174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12147652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CED13-2C6B-423F-8A9A-8B169AA2A039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16.9.2013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4497A-C129-49E5-AB2E-DDBEB6FA3174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60022749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CED13-2C6B-423F-8A9A-8B169AA2A039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16.9.2013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2BF4497A-C129-49E5-AB2E-DDBEB6FA3174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40563539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CED13-2C6B-423F-8A9A-8B169AA2A039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16.9.2013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4497A-C129-49E5-AB2E-DDBEB6FA3174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3589457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CED13-2C6B-423F-8A9A-8B169AA2A039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16.9.2013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4497A-C129-49E5-AB2E-DDBEB6FA3174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31433703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CED13-2C6B-423F-8A9A-8B169AA2A039}" type="datetimeFigureOut">
              <a:rPr lang="cs-CZ" smtClean="0">
                <a:solidFill>
                  <a:srgbClr val="DBF5F9">
                    <a:shade val="90000"/>
                  </a:srgbClr>
                </a:solidFill>
              </a:rPr>
              <a:pPr/>
              <a:t>16.9.2013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4497A-C129-49E5-AB2E-DDBEB6FA3174}" type="slidenum">
              <a:rPr lang="cs-CZ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4109500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CED13-2C6B-423F-8A9A-8B169AA2A039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16.9.2013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4497A-C129-49E5-AB2E-DDBEB6FA3174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86491241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CED13-2C6B-423F-8A9A-8B169AA2A039}" type="datetimeFigureOut">
              <a:rPr lang="cs-CZ" smtClean="0">
                <a:solidFill>
                  <a:srgbClr val="DBF5F9">
                    <a:shade val="90000"/>
                  </a:srgbClr>
                </a:solidFill>
              </a:rPr>
              <a:pPr/>
              <a:t>16.9.2013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4497A-C129-49E5-AB2E-DDBEB6FA3174}" type="slidenum">
              <a:rPr lang="cs-CZ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3500032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CED13-2C6B-423F-8A9A-8B169AA2A039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16.9.2013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4497A-C129-49E5-AB2E-DDBEB6FA3174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94784984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CED13-2C6B-423F-8A9A-8B169AA2A039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16.9.2013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4497A-C129-49E5-AB2E-DDBEB6FA3174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74492393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CED13-2C6B-423F-8A9A-8B169AA2A039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16.9.2013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4497A-C129-49E5-AB2E-DDBEB6FA3174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94624904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CED13-2C6B-423F-8A9A-8B169AA2A039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16.9.2013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4497A-C129-49E5-AB2E-DDBEB6FA3174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6180143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CED13-2C6B-423F-8A9A-8B169AA2A039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16.9.2013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4497A-C129-49E5-AB2E-DDBEB6FA3174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54677031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CED13-2C6B-423F-8A9A-8B169AA2A039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16.9.2013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2BF4497A-C129-49E5-AB2E-DDBEB6FA3174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92091808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CED13-2C6B-423F-8A9A-8B169AA2A039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16.9.2013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4497A-C129-49E5-AB2E-DDBEB6FA3174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75050370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CED13-2C6B-423F-8A9A-8B169AA2A039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16.9.2013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4497A-C129-49E5-AB2E-DDBEB6FA3174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28613768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CED13-2C6B-423F-8A9A-8B169AA2A039}" type="datetimeFigureOut">
              <a:rPr lang="cs-CZ" smtClean="0">
                <a:solidFill>
                  <a:srgbClr val="DBF5F9">
                    <a:shade val="90000"/>
                  </a:srgbClr>
                </a:solidFill>
              </a:rPr>
              <a:pPr/>
              <a:t>16.9.2013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4497A-C129-49E5-AB2E-DDBEB6FA3174}" type="slidenum">
              <a:rPr lang="cs-CZ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023383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CED13-2C6B-423F-8A9A-8B169AA2A039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16.9.2013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4497A-C129-49E5-AB2E-DDBEB6FA3174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57649880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CED13-2C6B-423F-8A9A-8B169AA2A039}" type="datetimeFigureOut">
              <a:rPr lang="cs-CZ" smtClean="0">
                <a:solidFill>
                  <a:srgbClr val="DBF5F9">
                    <a:shade val="90000"/>
                  </a:srgbClr>
                </a:solidFill>
              </a:rPr>
              <a:pPr/>
              <a:t>16.9.2013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4497A-C129-49E5-AB2E-DDBEB6FA3174}" type="slidenum">
              <a:rPr lang="cs-CZ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5762047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CED13-2C6B-423F-8A9A-8B169AA2A039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16.9.2013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4497A-C129-49E5-AB2E-DDBEB6FA3174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22404693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CED13-2C6B-423F-8A9A-8B169AA2A039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16.9.2013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4497A-C129-49E5-AB2E-DDBEB6FA3174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26904116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CED13-2C6B-423F-8A9A-8B169AA2A039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16.9.2013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4497A-C129-49E5-AB2E-DDBEB6FA3174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51882575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CED13-2C6B-423F-8A9A-8B169AA2A039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16.9.2013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4497A-C129-49E5-AB2E-DDBEB6FA3174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92779755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CED13-2C6B-423F-8A9A-8B169AA2A039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16.9.2013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4497A-C129-49E5-AB2E-DDBEB6FA3174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26854852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CED13-2C6B-423F-8A9A-8B169AA2A039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16.9.2013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2BF4497A-C129-49E5-AB2E-DDBEB6FA3174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83019074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CED13-2C6B-423F-8A9A-8B169AA2A039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16.9.2013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4497A-C129-49E5-AB2E-DDBEB6FA3174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24400117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CED13-2C6B-423F-8A9A-8B169AA2A039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16.9.2013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4497A-C129-49E5-AB2E-DDBEB6FA3174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31771368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CED13-2C6B-423F-8A9A-8B169AA2A039}" type="datetimeFigureOut">
              <a:rPr lang="cs-CZ" smtClean="0">
                <a:solidFill>
                  <a:srgbClr val="DBF5F9">
                    <a:shade val="90000"/>
                  </a:srgbClr>
                </a:solidFill>
              </a:rPr>
              <a:pPr/>
              <a:t>16.9.2013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4497A-C129-49E5-AB2E-DDBEB6FA3174}" type="slidenum">
              <a:rPr lang="cs-CZ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2372740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CED13-2C6B-423F-8A9A-8B169AA2A039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16.9.2013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4497A-C129-49E5-AB2E-DDBEB6FA3174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7002391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CED13-2C6B-423F-8A9A-8B169AA2A039}" type="datetimeFigureOut">
              <a:rPr lang="cs-CZ" smtClean="0">
                <a:solidFill>
                  <a:srgbClr val="DBF5F9">
                    <a:shade val="90000"/>
                  </a:srgbClr>
                </a:solidFill>
              </a:rPr>
              <a:pPr/>
              <a:t>16.9.2013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4497A-C129-49E5-AB2E-DDBEB6FA3174}" type="slidenum">
              <a:rPr lang="cs-CZ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8429279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CED13-2C6B-423F-8A9A-8B169AA2A039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16.9.2013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4497A-C129-49E5-AB2E-DDBEB6FA3174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23339982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CED13-2C6B-423F-8A9A-8B169AA2A039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16.9.2013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4497A-C129-49E5-AB2E-DDBEB6FA3174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88450573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CED13-2C6B-423F-8A9A-8B169AA2A039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16.9.2013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4497A-C129-49E5-AB2E-DDBEB6FA3174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61377903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CED13-2C6B-423F-8A9A-8B169AA2A039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16.9.2013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4497A-C129-49E5-AB2E-DDBEB6FA3174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16636661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CED13-2C6B-423F-8A9A-8B169AA2A039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16.9.2013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4497A-C129-49E5-AB2E-DDBEB6FA3174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016415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CED13-2C6B-423F-8A9A-8B169AA2A039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16.9.2013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2BF4497A-C129-49E5-AB2E-DDBEB6FA3174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24939538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CED13-2C6B-423F-8A9A-8B169AA2A039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16.9.2013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4497A-C129-49E5-AB2E-DDBEB6FA3174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15895844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CED13-2C6B-423F-8A9A-8B169AA2A039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16.9.2013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4497A-C129-49E5-AB2E-DDBEB6FA3174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24374725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CED13-2C6B-423F-8A9A-8B169AA2A039}" type="datetimeFigureOut">
              <a:rPr lang="cs-CZ" smtClean="0">
                <a:solidFill>
                  <a:srgbClr val="DBF5F9">
                    <a:shade val="90000"/>
                  </a:srgbClr>
                </a:solidFill>
              </a:rPr>
              <a:pPr/>
              <a:t>16.9.2013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4497A-C129-49E5-AB2E-DDBEB6FA3174}" type="slidenum">
              <a:rPr lang="cs-CZ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7079038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CED13-2C6B-423F-8A9A-8B169AA2A039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16.9.2013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4497A-C129-49E5-AB2E-DDBEB6FA3174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69177031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CED13-2C6B-423F-8A9A-8B169AA2A039}" type="datetimeFigureOut">
              <a:rPr lang="cs-CZ" smtClean="0">
                <a:solidFill>
                  <a:srgbClr val="DBF5F9">
                    <a:shade val="90000"/>
                  </a:srgbClr>
                </a:solidFill>
              </a:rPr>
              <a:pPr/>
              <a:t>16.9.2013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4497A-C129-49E5-AB2E-DDBEB6FA3174}" type="slidenum">
              <a:rPr lang="cs-CZ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8670941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CED13-2C6B-423F-8A9A-8B169AA2A039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16.9.2013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4497A-C129-49E5-AB2E-DDBEB6FA3174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30247685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CED13-2C6B-423F-8A9A-8B169AA2A039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16.9.2013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4497A-C129-49E5-AB2E-DDBEB6FA3174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3406680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CED13-2C6B-423F-8A9A-8B169AA2A039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16.9.2013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4497A-C129-49E5-AB2E-DDBEB6FA3174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20585964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CED13-2C6B-423F-8A9A-8B169AA2A039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16.9.2013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4497A-C129-49E5-AB2E-DDBEB6FA3174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53397588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CED13-2C6B-423F-8A9A-8B169AA2A039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16.9.2013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4497A-C129-49E5-AB2E-DDBEB6FA3174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25003533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CED13-2C6B-423F-8A9A-8B169AA2A039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16.9.2013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2BF4497A-C129-49E5-AB2E-DDBEB6FA3174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4525901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CED13-2C6B-423F-8A9A-8B169AA2A039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16.9.2013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4497A-C129-49E5-AB2E-DDBEB6FA3174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86481184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CED13-2C6B-423F-8A9A-8B169AA2A039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16.9.2013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4497A-C129-49E5-AB2E-DDBEB6FA3174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57310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BFCED13-2C6B-423F-8A9A-8B169AA2A039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16.9.2013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BF4497A-C129-49E5-AB2E-DDBEB6FA3174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37073756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BFCED13-2C6B-423F-8A9A-8B169AA2A039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16.9.2013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BF4497A-C129-49E5-AB2E-DDBEB6FA3174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16287963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BFCED13-2C6B-423F-8A9A-8B169AA2A039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16.9.2013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BF4497A-C129-49E5-AB2E-DDBEB6FA3174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3447758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BFCED13-2C6B-423F-8A9A-8B169AA2A039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16.9.2013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BF4497A-C129-49E5-AB2E-DDBEB6FA3174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36857293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BFCED13-2C6B-423F-8A9A-8B169AA2A039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16.9.2013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BF4497A-C129-49E5-AB2E-DDBEB6FA3174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4229300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BFCED13-2C6B-423F-8A9A-8B169AA2A039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16.9.2013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BF4497A-C129-49E5-AB2E-DDBEB6FA3174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12302105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BFCED13-2C6B-423F-8A9A-8B169AA2A039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16.9.2013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BF4497A-C129-49E5-AB2E-DDBEB6FA3174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18226748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BFCED13-2C6B-423F-8A9A-8B169AA2A039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16.9.2013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BF4497A-C129-49E5-AB2E-DDBEB6FA3174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35305411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0_c0ZzZfC8c" TargetMode="External"/><Relationship Id="rId1" Type="http://schemas.openxmlformats.org/officeDocument/2006/relationships/slideLayout" Target="../slideLayouts/slideLayout2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7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planety.astro.cz/zeme/1934-zeme" TargetMode="External"/><Relationship Id="rId2" Type="http://schemas.openxmlformats.org/officeDocument/2006/relationships/hyperlink" Target="http://www.ondeo.cz/kolobeh-vody" TargetMode="External"/><Relationship Id="rId1" Type="http://schemas.openxmlformats.org/officeDocument/2006/relationships/slideLayout" Target="../slideLayouts/slideLayout7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899592" y="1412776"/>
            <a:ext cx="7772400" cy="792089"/>
          </a:xfrm>
          <a:prstGeom prst="rect">
            <a:avLst/>
          </a:prstGeom>
        </p:spPr>
        <p:txBody>
          <a:bodyPr vert="horz" anchor="ctr">
            <a:normAutofit fontScale="97500" lnSpcReduction="10000"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z="4800" dirty="0" smtClean="0">
                <a:solidFill>
                  <a:prstClr val="black"/>
                </a:solidFill>
                <a:effectLst>
                  <a:outerShdw sx="1000" sy="1000" algn="tl">
                    <a:prstClr val="black"/>
                  </a:outerShdw>
                  <a:reflection endPos="0" dir="5400000" sy="-100000" algn="bl" rotWithShape="0"/>
                </a:effectLst>
              </a:rPr>
              <a:t>VODA</a:t>
            </a:r>
            <a:endParaRPr lang="cs-CZ" sz="4800" dirty="0">
              <a:solidFill>
                <a:prstClr val="black"/>
              </a:solidFill>
              <a:effectLst>
                <a:outerShdw sx="1000" sy="1000" algn="tl">
                  <a:prstClr val="black">
                    <a:alpha val="51000"/>
                  </a:prstClr>
                </a:outerShdw>
                <a:reflection endPos="0" dir="5400000" sy="-100000" algn="bl" rotWithShape="0"/>
              </a:effectLst>
            </a:endParaRPr>
          </a:p>
        </p:txBody>
      </p:sp>
      <p:pic>
        <p:nvPicPr>
          <p:cNvPr id="5" name="Picture 2" descr="C:\Users\Uživatel\Pictures\logo.bmp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25029" y="5589240"/>
            <a:ext cx="3603242" cy="934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1043608" y="620687"/>
            <a:ext cx="71287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600" dirty="0">
                <a:solidFill>
                  <a:prstClr val="black"/>
                </a:solidFill>
              </a:rPr>
              <a:t>Základní škola a Mateřská škola, Liberec, Barvířská 38/6, příspěvková organizace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677205" y="2750799"/>
            <a:ext cx="78488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>
                <a:solidFill>
                  <a:prstClr val="black"/>
                </a:solidFill>
              </a:rPr>
              <a:t>Název :      </a:t>
            </a:r>
            <a:r>
              <a:rPr lang="cs-CZ" sz="1600" b="1" dirty="0" smtClean="0">
                <a:solidFill>
                  <a:prstClr val="black"/>
                </a:solidFill>
              </a:rPr>
              <a:t>VY_32_inovace_14- </a:t>
            </a:r>
            <a:r>
              <a:rPr lang="cs-CZ" sz="1600" b="1" dirty="0">
                <a:solidFill>
                  <a:prstClr val="black"/>
                </a:solidFill>
              </a:rPr>
              <a:t>PŘ - VODA.</a:t>
            </a:r>
          </a:p>
          <a:p>
            <a:r>
              <a:rPr lang="cs-CZ" sz="1600" dirty="0">
                <a:solidFill>
                  <a:prstClr val="black"/>
                </a:solidFill>
              </a:rPr>
              <a:t>Autor:        Denisa Štelzigová</a:t>
            </a:r>
          </a:p>
          <a:p>
            <a:r>
              <a:rPr lang="cs-CZ" sz="1600" dirty="0">
                <a:solidFill>
                  <a:prstClr val="black"/>
                </a:solidFill>
              </a:rPr>
              <a:t>Období:    </a:t>
            </a:r>
            <a:r>
              <a:rPr lang="cs-CZ" sz="1600" dirty="0" smtClean="0">
                <a:solidFill>
                  <a:prstClr val="black"/>
                </a:solidFill>
              </a:rPr>
              <a:t>březen</a:t>
            </a:r>
            <a:endParaRPr lang="cs-CZ" sz="1600" dirty="0">
              <a:solidFill>
                <a:prstClr val="black"/>
              </a:solidFill>
            </a:endParaRPr>
          </a:p>
          <a:p>
            <a:r>
              <a:rPr lang="cs-CZ" sz="1600" dirty="0">
                <a:solidFill>
                  <a:prstClr val="black"/>
                </a:solidFill>
              </a:rPr>
              <a:t>Věková skupina:      5. ročník</a:t>
            </a:r>
          </a:p>
          <a:p>
            <a:r>
              <a:rPr lang="cs-CZ" sz="1600" dirty="0">
                <a:solidFill>
                  <a:prstClr val="black"/>
                </a:solidFill>
              </a:rPr>
              <a:t>Tematická oblast:    Přírodověda</a:t>
            </a:r>
          </a:p>
          <a:p>
            <a:r>
              <a:rPr lang="cs-CZ" sz="1600" dirty="0">
                <a:solidFill>
                  <a:prstClr val="black"/>
                </a:solidFill>
              </a:rPr>
              <a:t>Anotace:    VODA – koloběh vody v přírodě, skupenství vody.</a:t>
            </a:r>
          </a:p>
        </p:txBody>
      </p:sp>
    </p:spTree>
    <p:extLst>
      <p:ext uri="{BB962C8B-B14F-4D97-AF65-F5344CB8AC3E}">
        <p14:creationId xmlns:p14="http://schemas.microsoft.com/office/powerpoint/2010/main" xmlns="" val="3527319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3400" y="692696"/>
            <a:ext cx="7851648" cy="864096"/>
          </a:xfrm>
        </p:spPr>
        <p:txBody>
          <a:bodyPr/>
          <a:lstStyle/>
          <a:p>
            <a:pPr algn="ctr"/>
            <a:r>
              <a:rPr lang="cs-CZ" dirty="0" smtClean="0">
                <a:solidFill>
                  <a:srgbClr val="FFFF00"/>
                </a:solidFill>
              </a:rPr>
              <a:t>VODA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70374" y="1700808"/>
            <a:ext cx="7854696" cy="4392488"/>
          </a:xfrm>
        </p:spPr>
        <p:txBody>
          <a:bodyPr/>
          <a:lstStyle/>
          <a:p>
            <a:pPr marL="457200" indent="-457200" algn="l">
              <a:buFont typeface="Wingdings" pitchFamily="2" charset="2"/>
              <a:buChar char="q"/>
            </a:pPr>
            <a:r>
              <a:rPr lang="cs-CZ" dirty="0" smtClean="0">
                <a:solidFill>
                  <a:srgbClr val="FFFF00"/>
                </a:solidFill>
              </a:rPr>
              <a:t>Voda je  nejrozšířenější sloučeninou na Zemi.</a:t>
            </a:r>
          </a:p>
          <a:p>
            <a:pPr marL="457200" indent="-457200" algn="l">
              <a:buFont typeface="Wingdings" pitchFamily="2" charset="2"/>
              <a:buChar char="q"/>
            </a:pPr>
            <a:r>
              <a:rPr lang="cs-CZ" dirty="0" smtClean="0">
                <a:solidFill>
                  <a:srgbClr val="FFFF00"/>
                </a:solidFill>
              </a:rPr>
              <a:t>Vyskytuje se v oceánech, řekách, ale vodu také obsahují živé organismy.</a:t>
            </a:r>
          </a:p>
          <a:p>
            <a:pPr marL="457200" indent="-457200" algn="l">
              <a:buFont typeface="Wingdings" pitchFamily="2" charset="2"/>
              <a:buChar char="q"/>
            </a:pPr>
            <a:r>
              <a:rPr lang="cs-CZ" dirty="0" smtClean="0">
                <a:solidFill>
                  <a:srgbClr val="FFFF00"/>
                </a:solidFill>
              </a:rPr>
              <a:t>Krev a míza rostlin se skládá převážně z vody.</a:t>
            </a:r>
          </a:p>
          <a:p>
            <a:pPr marL="457200" indent="-457200" algn="l">
              <a:buFont typeface="Wingdings" pitchFamily="2" charset="2"/>
              <a:buChar char="q"/>
            </a:pPr>
            <a:r>
              <a:rPr lang="cs-CZ" dirty="0" smtClean="0">
                <a:solidFill>
                  <a:srgbClr val="FFFF00"/>
                </a:solidFill>
              </a:rPr>
              <a:t>Voda je dobré rozpouštědlo </a:t>
            </a:r>
            <a:r>
              <a:rPr lang="cs-CZ" dirty="0" smtClean="0">
                <a:solidFill>
                  <a:srgbClr val="FFFF00"/>
                </a:solidFill>
              </a:rPr>
              <a:t>(látky </a:t>
            </a:r>
            <a:r>
              <a:rPr lang="cs-CZ" dirty="0" smtClean="0">
                <a:solidFill>
                  <a:srgbClr val="FFFF00"/>
                </a:solidFill>
              </a:rPr>
              <a:t>se v ní snadno rozpouští.</a:t>
            </a:r>
          </a:p>
          <a:p>
            <a:pPr marL="457200" indent="-457200" algn="l">
              <a:buFont typeface="Wingdings" pitchFamily="2" charset="2"/>
              <a:buChar char="q"/>
            </a:pP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79512" y="5496162"/>
            <a:ext cx="48330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u="sng" dirty="0">
                <a:solidFill>
                  <a:srgbClr val="FFFF00"/>
                </a:solidFill>
              </a:rPr>
              <a:t>Asi 70% zemského povrchu  je pokryto vodou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186586" y="6396335"/>
            <a:ext cx="38519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Obr.1 – Voda – foto autora</a:t>
            </a:r>
            <a:endParaRPr lang="cs-CZ" dirty="0">
              <a:solidFill>
                <a:srgbClr val="FFFF00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56176" y="4048460"/>
            <a:ext cx="2702074" cy="27020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6300192" y="6396335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Obr.2 - Země[2]</a:t>
            </a:r>
            <a:endParaRPr lang="cs-CZ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49786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4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38941 -0.04398 L 0.0507 0.01921 " pathEditMode="relative" rAng="0" ptsTypes="AA">
                                      <p:cBhvr>
                                        <p:cTn id="6" dur="1125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944" y="3148"/>
                                    </p:animMotion>
                                    <p:animRot by="1500000">
                                      <p:cBhvr>
                                        <p:cTn id="7" dur="56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563" fill="hold">
                                          <p:stCondLst>
                                            <p:cond delay="563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563" fill="hold">
                                          <p:stCondLst>
                                            <p:cond delay="11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563" fill="hold">
                                          <p:stCondLst>
                                            <p:cond delay="168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3400" y="260648"/>
            <a:ext cx="7851648" cy="1368152"/>
          </a:xfrm>
        </p:spPr>
        <p:txBody>
          <a:bodyPr>
            <a:normAutofit/>
          </a:bodyPr>
          <a:lstStyle/>
          <a:p>
            <a:pPr algn="ctr"/>
            <a:r>
              <a:rPr lang="cs-CZ" dirty="0" smtClean="0"/>
              <a:t>Koloběh  vody v  přírodě</a:t>
            </a:r>
            <a:endParaRPr lang="cs-CZ" dirty="0"/>
          </a:p>
        </p:txBody>
      </p:sp>
      <p:sp>
        <p:nvSpPr>
          <p:cNvPr id="4" name="Tlačítko akce: Video 3">
            <a:hlinkClick r:id="rId2" highlightClick="1"/>
          </p:cNvPr>
          <p:cNvSpPr/>
          <p:nvPr/>
        </p:nvSpPr>
        <p:spPr>
          <a:xfrm>
            <a:off x="3392907" y="2816932"/>
            <a:ext cx="2232248" cy="1944216"/>
          </a:xfrm>
          <a:prstGeom prst="actionButtonMovi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21165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0" b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260648"/>
            <a:ext cx="8229600" cy="648072"/>
          </a:xfrm>
        </p:spPr>
        <p:txBody>
          <a:bodyPr>
            <a:normAutofit/>
          </a:bodyPr>
          <a:lstStyle/>
          <a:p>
            <a:r>
              <a:rPr lang="cs-CZ" sz="2800" b="1" dirty="0" smtClean="0">
                <a:ln w="31550" cmpd="sng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Pomocí obrázku popiš koloběh vody v přírodě:</a:t>
            </a:r>
            <a:endParaRPr lang="cs-CZ" sz="2800" b="1" dirty="0">
              <a:ln w="31550" cmpd="sng">
                <a:solidFill>
                  <a:srgbClr val="FFFF00"/>
                </a:solidFill>
                <a:prstDash val="solid"/>
              </a:ln>
              <a:solidFill>
                <a:srgbClr val="FF0000"/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4" name="Šipka nahoru 3"/>
          <p:cNvSpPr/>
          <p:nvPr/>
        </p:nvSpPr>
        <p:spPr>
          <a:xfrm>
            <a:off x="6542508" y="5517232"/>
            <a:ext cx="484632" cy="1340768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103948" y="800708"/>
            <a:ext cx="10081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?</a:t>
            </a:r>
            <a:endParaRPr lang="cs-CZ" sz="4000" dirty="0"/>
          </a:p>
        </p:txBody>
      </p:sp>
      <p:sp>
        <p:nvSpPr>
          <p:cNvPr id="6" name="Šipka nahoru 5"/>
          <p:cNvSpPr/>
          <p:nvPr/>
        </p:nvSpPr>
        <p:spPr>
          <a:xfrm>
            <a:off x="7236296" y="1268760"/>
            <a:ext cx="484632" cy="126644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7720928" y="1892033"/>
            <a:ext cx="10081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?</a:t>
            </a:r>
            <a:endParaRPr lang="cs-CZ" sz="4000" dirty="0"/>
          </a:p>
        </p:txBody>
      </p:sp>
      <p:sp>
        <p:nvSpPr>
          <p:cNvPr id="7" name="Zahnutá šipka nahoru 6"/>
          <p:cNvSpPr/>
          <p:nvPr/>
        </p:nvSpPr>
        <p:spPr>
          <a:xfrm rot="10800000">
            <a:off x="3563888" y="476672"/>
            <a:ext cx="2088232" cy="648072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7028656" y="6173688"/>
            <a:ext cx="10081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rgbClr val="FFFF00"/>
                </a:solidFill>
              </a:rPr>
              <a:t>?</a:t>
            </a:r>
            <a:endParaRPr lang="cs-CZ" sz="4000" dirty="0">
              <a:solidFill>
                <a:srgbClr val="FFFF00"/>
              </a:solidFill>
            </a:endParaRPr>
          </a:p>
        </p:txBody>
      </p:sp>
      <p:sp>
        <p:nvSpPr>
          <p:cNvPr id="9" name="Šipka dolů 8"/>
          <p:cNvSpPr/>
          <p:nvPr/>
        </p:nvSpPr>
        <p:spPr>
          <a:xfrm>
            <a:off x="1403648" y="692696"/>
            <a:ext cx="504056" cy="108012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831562" y="811707"/>
            <a:ext cx="10081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rgbClr val="FFFF00"/>
                </a:solidFill>
              </a:rPr>
              <a:t>?</a:t>
            </a:r>
            <a:endParaRPr lang="cs-CZ" sz="4000" dirty="0">
              <a:solidFill>
                <a:srgbClr val="FFFF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1262635" y="2852936"/>
            <a:ext cx="10081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rgbClr val="FFFF00"/>
                </a:solidFill>
              </a:rPr>
              <a:t>?</a:t>
            </a:r>
            <a:endParaRPr lang="cs-CZ" sz="4000" dirty="0">
              <a:solidFill>
                <a:srgbClr val="FFFF00"/>
              </a:solidFill>
            </a:endParaRPr>
          </a:p>
        </p:txBody>
      </p:sp>
      <p:sp>
        <p:nvSpPr>
          <p:cNvPr id="13" name="Šipka dolů 12"/>
          <p:cNvSpPr/>
          <p:nvPr/>
        </p:nvSpPr>
        <p:spPr>
          <a:xfrm rot="20310988">
            <a:off x="1068355" y="2540583"/>
            <a:ext cx="324036" cy="169317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6" name="Šipka doprava 15"/>
          <p:cNvSpPr/>
          <p:nvPr/>
        </p:nvSpPr>
        <p:spPr>
          <a:xfrm>
            <a:off x="3217105" y="6373368"/>
            <a:ext cx="2337257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3881678" y="5646642"/>
            <a:ext cx="10081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rgbClr val="FFFF00"/>
                </a:solidFill>
              </a:rPr>
              <a:t>?</a:t>
            </a:r>
            <a:endParaRPr lang="cs-CZ" sz="4000" dirty="0">
              <a:solidFill>
                <a:srgbClr val="FFFF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73014" y="6235243"/>
            <a:ext cx="31096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Obr.2 – koloběh vody v přírodě[1]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132567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6000" r="-1000" b="-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7164288" y="5949280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VYPAŘOVÁNÍ</a:t>
            </a:r>
            <a:endParaRPr lang="cs-CZ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7740352" y="1556792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948264" y="2378937"/>
            <a:ext cx="1944216" cy="369332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KONDENZACE</a:t>
            </a:r>
          </a:p>
        </p:txBody>
      </p:sp>
      <p:sp>
        <p:nvSpPr>
          <p:cNvPr id="25" name="Zahnutá šipka nahoru 24"/>
          <p:cNvSpPr/>
          <p:nvPr/>
        </p:nvSpPr>
        <p:spPr>
          <a:xfrm rot="10800000">
            <a:off x="2969503" y="164384"/>
            <a:ext cx="2572248" cy="882025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6" name="Šipka nahoru 25"/>
          <p:cNvSpPr/>
          <p:nvPr/>
        </p:nvSpPr>
        <p:spPr>
          <a:xfrm>
            <a:off x="7498036" y="1252254"/>
            <a:ext cx="484632" cy="978408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7" name="Šipka nahoru 26"/>
          <p:cNvSpPr/>
          <p:nvPr/>
        </p:nvSpPr>
        <p:spPr>
          <a:xfrm>
            <a:off x="6478975" y="5644742"/>
            <a:ext cx="484632" cy="978408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3563888" y="692696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</a:rPr>
              <a:t>SRÁŽENÍ</a:t>
            </a:r>
            <a:endParaRPr lang="cs-CZ" b="1" dirty="0">
              <a:ln>
                <a:solidFill>
                  <a:srgbClr val="FF0000"/>
                </a:solidFill>
              </a:ln>
              <a:solidFill>
                <a:srgbClr val="FFFF00"/>
              </a:solidFill>
            </a:endParaRPr>
          </a:p>
        </p:txBody>
      </p:sp>
      <p:sp>
        <p:nvSpPr>
          <p:cNvPr id="30" name="Šipka dolů 29"/>
          <p:cNvSpPr/>
          <p:nvPr/>
        </p:nvSpPr>
        <p:spPr>
          <a:xfrm>
            <a:off x="1547664" y="692696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223633" y="812568"/>
            <a:ext cx="1331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</a:rPr>
              <a:t>DÉŠT</a:t>
            </a:r>
            <a:endParaRPr lang="cs-CZ" b="1" dirty="0">
              <a:ln>
                <a:solidFill>
                  <a:srgbClr val="FF0000"/>
                </a:solidFill>
              </a:ln>
              <a:solidFill>
                <a:srgbClr val="FFFF00"/>
              </a:solidFill>
            </a:endParaRPr>
          </a:p>
        </p:txBody>
      </p:sp>
      <p:sp>
        <p:nvSpPr>
          <p:cNvPr id="1024" name="Šipka dolů 1023"/>
          <p:cNvSpPr/>
          <p:nvPr/>
        </p:nvSpPr>
        <p:spPr>
          <a:xfrm rot="20283855">
            <a:off x="1445064" y="2580082"/>
            <a:ext cx="409190" cy="165618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025" name="TextovéPole 1024"/>
          <p:cNvSpPr txBox="1"/>
          <p:nvPr/>
        </p:nvSpPr>
        <p:spPr>
          <a:xfrm>
            <a:off x="1259632" y="4252745"/>
            <a:ext cx="17098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</a:rPr>
              <a:t>VODNÍ TOKY</a:t>
            </a:r>
            <a:endParaRPr lang="cs-CZ" b="1" dirty="0">
              <a:ln>
                <a:solidFill>
                  <a:srgbClr val="FF0000"/>
                </a:solidFill>
              </a:ln>
              <a:solidFill>
                <a:srgbClr val="FFFF00"/>
              </a:solidFill>
            </a:endParaRPr>
          </a:p>
        </p:txBody>
      </p:sp>
      <p:sp>
        <p:nvSpPr>
          <p:cNvPr id="1028" name="Šipka doprava 1027"/>
          <p:cNvSpPr/>
          <p:nvPr/>
        </p:nvSpPr>
        <p:spPr>
          <a:xfrm>
            <a:off x="3707904" y="6318612"/>
            <a:ext cx="2346277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029" name="TextovéPole 1028"/>
          <p:cNvSpPr txBox="1"/>
          <p:nvPr/>
        </p:nvSpPr>
        <p:spPr>
          <a:xfrm>
            <a:off x="3550746" y="5954960"/>
            <a:ext cx="24902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</a:rPr>
              <a:t>OPĚT VYPAŘOVÁNÍ</a:t>
            </a:r>
            <a:endParaRPr lang="cs-CZ" dirty="0">
              <a:ln>
                <a:solidFill>
                  <a:srgbClr val="FF0000"/>
                </a:solidFill>
              </a:ln>
              <a:solidFill>
                <a:srgbClr val="FFFF00"/>
              </a:solidFill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73014" y="6235243"/>
            <a:ext cx="31096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Obr.3 – koloběh vody v přírodě[1]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901299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u="sng" dirty="0" smtClean="0">
                <a:solidFill>
                  <a:schemeClr val="tx1"/>
                </a:solidFill>
              </a:rPr>
              <a:t>Skupenství vody</a:t>
            </a:r>
            <a:endParaRPr lang="cs-CZ" u="sng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cs-CZ" u="sng" dirty="0" smtClean="0"/>
              <a:t>Pevné:</a:t>
            </a:r>
            <a:r>
              <a:rPr lang="cs-CZ" dirty="0" smtClean="0"/>
              <a:t>	led, kroupy, vločky</a:t>
            </a:r>
            <a:endParaRPr lang="cs-CZ" dirty="0"/>
          </a:p>
        </p:txBody>
      </p:sp>
      <p:pic>
        <p:nvPicPr>
          <p:cNvPr id="1026" name="Picture 2" descr="C:\Users\Uživatel\Pictures\foto nové\IMG_0499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0262" r="527" b="20702"/>
          <a:stretch/>
        </p:blipFill>
        <p:spPr bwMode="auto">
          <a:xfrm>
            <a:off x="4807498" y="2538535"/>
            <a:ext cx="3816424" cy="25442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živatel\Pictures\foto nové\IMG_0008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1734" b="14895"/>
          <a:stretch/>
        </p:blipFill>
        <p:spPr bwMode="auto">
          <a:xfrm>
            <a:off x="611560" y="2538535"/>
            <a:ext cx="4195938" cy="3122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899592" y="5301208"/>
            <a:ext cx="3240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</a:rPr>
              <a:t>Obr.3 – sníh(foto autora)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5124535" y="4711195"/>
            <a:ext cx="3528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</a:rPr>
              <a:t>Obr.4 – kroupy(foto autora)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395536" y="6488668"/>
            <a:ext cx="3024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</a:rPr>
              <a:t>Obr.5 – sníh (foto autora)</a:t>
            </a:r>
          </a:p>
        </p:txBody>
      </p:sp>
    </p:spTree>
    <p:extLst>
      <p:ext uri="{BB962C8B-B14F-4D97-AF65-F5344CB8AC3E}">
        <p14:creationId xmlns:p14="http://schemas.microsoft.com/office/powerpoint/2010/main" xmlns="" val="1375575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0" r="-6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Skupenství vody</a:t>
            </a:r>
            <a:endParaRPr lang="cs-CZ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endParaRPr lang="cs-CZ" u="sng" dirty="0" smtClean="0"/>
          </a:p>
          <a:p>
            <a:pPr algn="ctr"/>
            <a:endParaRPr lang="cs-CZ" u="sng" dirty="0"/>
          </a:p>
          <a:p>
            <a:pPr algn="ctr"/>
            <a:r>
              <a:rPr lang="cs-CZ" u="sng" dirty="0" smtClean="0"/>
              <a:t>Kapalné:  voda</a:t>
            </a:r>
            <a:endParaRPr lang="cs-CZ" u="sng" dirty="0"/>
          </a:p>
        </p:txBody>
      </p:sp>
      <p:sp>
        <p:nvSpPr>
          <p:cNvPr id="4" name="TextovéPole 3"/>
          <p:cNvSpPr txBox="1"/>
          <p:nvPr/>
        </p:nvSpPr>
        <p:spPr>
          <a:xfrm>
            <a:off x="539552" y="6093296"/>
            <a:ext cx="3816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</a:rPr>
              <a:t>Obr.6 – voda(foto autora)</a:t>
            </a:r>
          </a:p>
        </p:txBody>
      </p:sp>
    </p:spTree>
    <p:extLst>
      <p:ext uri="{BB962C8B-B14F-4D97-AF65-F5344CB8AC3E}">
        <p14:creationId xmlns:p14="http://schemas.microsoft.com/office/powerpoint/2010/main" xmlns="" val="1648933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u="sng" dirty="0" smtClean="0">
                <a:solidFill>
                  <a:schemeClr val="tx1"/>
                </a:solidFill>
              </a:rPr>
              <a:t>Skupenství vody</a:t>
            </a:r>
            <a:endParaRPr lang="cs-CZ" u="sng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Plynné: vodní pára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20935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ClrTx/>
              <a:buFont typeface="+mj-lt"/>
              <a:buAutoNum type="arabicPeriod"/>
            </a:pPr>
            <a:r>
              <a:rPr lang="cs-CZ" dirty="0" err="1"/>
              <a:t>Ondeo</a:t>
            </a:r>
            <a:r>
              <a:rPr lang="cs-CZ" dirty="0"/>
              <a:t>: Koloběh vody. [online]. 2008. vyd. [cit. 2012-02-25]. Dostupné z: </a:t>
            </a:r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www.ondeo.cz/kolobeh-vody</a:t>
            </a:r>
            <a:endParaRPr lang="cs-CZ" dirty="0"/>
          </a:p>
          <a:p>
            <a:pPr marL="514350" indent="-514350">
              <a:buClrTx/>
              <a:buFont typeface="+mj-lt"/>
              <a:buAutoNum type="arabicPeriod"/>
            </a:pPr>
            <a:r>
              <a:rPr lang="pl-PL" i="1" dirty="0" smtClean="0">
                <a:solidFill>
                  <a:prstClr val="black"/>
                </a:solidFill>
              </a:rPr>
              <a:t>Astronomia</a:t>
            </a:r>
            <a:r>
              <a:rPr lang="pl-PL" dirty="0">
                <a:solidFill>
                  <a:prstClr val="black"/>
                </a:solidFill>
              </a:rPr>
              <a:t>: </a:t>
            </a:r>
            <a:r>
              <a:rPr lang="pl-PL" i="1" dirty="0">
                <a:solidFill>
                  <a:prstClr val="black"/>
                </a:solidFill>
              </a:rPr>
              <a:t>Planety</a:t>
            </a:r>
            <a:r>
              <a:rPr lang="pl-PL" dirty="0">
                <a:solidFill>
                  <a:prstClr val="black"/>
                </a:solidFill>
              </a:rPr>
              <a:t> [online]. 2010, 2012 [cit. 2012-01-28]. Dostupné z: </a:t>
            </a:r>
            <a:r>
              <a:rPr lang="pl-PL" dirty="0">
                <a:solidFill>
                  <a:prstClr val="black"/>
                </a:solidFill>
                <a:hlinkClick r:id="rId3"/>
              </a:rPr>
              <a:t>http://</a:t>
            </a:r>
            <a:r>
              <a:rPr lang="pl-PL" dirty="0" smtClean="0">
                <a:solidFill>
                  <a:prstClr val="black"/>
                </a:solidFill>
                <a:hlinkClick r:id="rId3"/>
              </a:rPr>
              <a:t>planety.astro.cz/zeme/1934-zeme</a:t>
            </a:r>
            <a:endParaRPr lang="pl-PL" dirty="0" smtClean="0">
              <a:solidFill>
                <a:prstClr val="black"/>
              </a:solidFill>
            </a:endParaRPr>
          </a:p>
          <a:p>
            <a:pPr marL="514350" indent="-514350">
              <a:buClrTx/>
              <a:buFont typeface="+mj-lt"/>
              <a:buAutoNum type="arabicPeriod"/>
            </a:pPr>
            <a:r>
              <a:rPr lang="cs-CZ" dirty="0"/>
              <a:t>MATYÁŠEK, Jiří, Věra ŠTIKOVÁ a Josef TRNA. </a:t>
            </a:r>
            <a:r>
              <a:rPr lang="cs-CZ" i="1" dirty="0"/>
              <a:t>Přírodověda 5</a:t>
            </a:r>
            <a:r>
              <a:rPr lang="cs-CZ" dirty="0"/>
              <a:t>: </a:t>
            </a:r>
            <a:r>
              <a:rPr lang="cs-CZ" i="1" dirty="0"/>
              <a:t>člověk a jeho svět</a:t>
            </a:r>
            <a:r>
              <a:rPr lang="cs-CZ" dirty="0"/>
              <a:t>. [3. vyd.]. Brno: Nová škola, 2011, 2 sv. Duhová řada. </a:t>
            </a:r>
            <a:r>
              <a:rPr lang="cs-CZ"/>
              <a:t>ISBN 978-80-7289-313-3. </a:t>
            </a:r>
            <a:endParaRPr lang="pl-PL" dirty="0">
              <a:solidFill>
                <a:prstClr val="black"/>
              </a:solidFill>
            </a:endParaRPr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192327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4_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5_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6_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7_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10233</TotalTime>
  <Words>273</Words>
  <Application>Microsoft Office PowerPoint</Application>
  <PresentationFormat>Předvádění na obrazovce (4:3)</PresentationFormat>
  <Paragraphs>49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8</vt:i4>
      </vt:variant>
      <vt:variant>
        <vt:lpstr>Nadpisy snímků</vt:lpstr>
      </vt:variant>
      <vt:variant>
        <vt:i4>9</vt:i4>
      </vt:variant>
    </vt:vector>
  </HeadingPairs>
  <TitlesOfParts>
    <vt:vector size="17" baseType="lpstr">
      <vt:lpstr>Tok</vt:lpstr>
      <vt:lpstr>1_Tok</vt:lpstr>
      <vt:lpstr>2_Tok</vt:lpstr>
      <vt:lpstr>3_Tok</vt:lpstr>
      <vt:lpstr>4_Tok</vt:lpstr>
      <vt:lpstr>5_Tok</vt:lpstr>
      <vt:lpstr>6_Tok</vt:lpstr>
      <vt:lpstr>7_Tok</vt:lpstr>
      <vt:lpstr>Snímek 1</vt:lpstr>
      <vt:lpstr>VODA</vt:lpstr>
      <vt:lpstr>Koloběh  vody v  přírodě</vt:lpstr>
      <vt:lpstr>Snímek 4</vt:lpstr>
      <vt:lpstr>Snímek 5</vt:lpstr>
      <vt:lpstr>Skupenství vody</vt:lpstr>
      <vt:lpstr>Skupenství vody</vt:lpstr>
      <vt:lpstr>Skupenství vody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Dum</cp:lastModifiedBy>
  <cp:revision>13</cp:revision>
  <dcterms:created xsi:type="dcterms:W3CDTF">2012-03-03T08:39:16Z</dcterms:created>
  <dcterms:modified xsi:type="dcterms:W3CDTF">2013-09-16T08:56:31Z</dcterms:modified>
</cp:coreProperties>
</file>