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5.xml" ContentType="application/vnd.openxmlformats-officedocument.theme+xml"/>
  <Override PartName="/ppt/slideLayouts/slideLayout57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6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60.xml" ContentType="application/vnd.openxmlformats-officedocument.presentationml.slideLayout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Masters/slideMaster6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heme/theme6.xml" ContentType="application/vnd.openxmlformats-officedocument.theme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8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6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61.xml" ContentType="application/vnd.openxmlformats-officedocument.presentationml.slideLayout+xml"/>
  <Override PartName="/docProps/app.xml" ContentType="application/vnd.openxmlformats-officedocument.extended-properties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Masters/slideMaster5.xml" ContentType="application/vnd.openxmlformats-officedocument.presentationml.slideMaster+xml"/>
  <Override PartName="/ppt/slides/slide8.xml" ContentType="application/vnd.openxmlformats-officedocument.presentationml.slide+xml"/>
  <Override PartName="/ppt/slideLayouts/slideLayout5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  <p:sldMasterId id="2147483696" r:id="rId4"/>
    <p:sldMasterId id="2147483708" r:id="rId5"/>
    <p:sldMasterId id="2147483720" r:id="rId6"/>
  </p:sldMasterIdLst>
  <p:sldIdLst>
    <p:sldId id="257" r:id="rId7"/>
    <p:sldId id="258" r:id="rId8"/>
    <p:sldId id="259" r:id="rId9"/>
    <p:sldId id="261" r:id="rId10"/>
    <p:sldId id="260" r:id="rId11"/>
    <p:sldId id="264" r:id="rId12"/>
    <p:sldId id="262" r:id="rId13"/>
    <p:sldId id="26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1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5" Type="http://schemas.openxmlformats.org/officeDocument/2006/relationships/slideMaster" Target="slideMasters/slideMaster5.xml"/><Relationship Id="rId15" Type="http://schemas.openxmlformats.org/officeDocument/2006/relationships/presProps" Target="presProps.xml"/><Relationship Id="rId10" Type="http://schemas.openxmlformats.org/officeDocument/2006/relationships/slide" Target="slides/slide4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0631337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1425392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116290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2853686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352665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2082026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4546882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3312404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prstClr val="white"/>
                </a:solidFill>
              </a:endParaRPr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prstClr val="white"/>
                </a:solidFill>
              </a:endParaRPr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prstClr val="white"/>
                </a:solidFill>
              </a:endParaRPr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prstClr val="white"/>
                </a:solidFill>
              </a:endParaRPr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prstClr val="white"/>
                </a:solidFill>
              </a:endParaRPr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prstClr val="white"/>
                </a:solidFill>
              </a:endParaRPr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prstClr val="white"/>
                </a:solidFill>
              </a:endParaRPr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prstClr val="white"/>
                </a:solidFill>
              </a:endParaRPr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403994132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1653642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653815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7205102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1041557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2443914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8616910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8726097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0911462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3345369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8331479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prstClr val="white"/>
                </a:solidFill>
              </a:endParaRPr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prstClr val="white"/>
                </a:solidFill>
              </a:endParaRPr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prstClr val="white"/>
                </a:solidFill>
              </a:endParaRPr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prstClr val="white"/>
                </a:solidFill>
              </a:endParaRPr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prstClr val="white"/>
                </a:solidFill>
              </a:endParaRPr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prstClr val="white"/>
                </a:solidFill>
              </a:endParaRPr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prstClr val="white"/>
                </a:solidFill>
              </a:endParaRPr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prstClr val="white"/>
                </a:solidFill>
              </a:endParaRPr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407644240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0079356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9744848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1411610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6133625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5768489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0733347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5389006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8165710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962353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804668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prstClr val="white"/>
                </a:solidFill>
              </a:endParaRPr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prstClr val="white"/>
                </a:solidFill>
              </a:endParaRPr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prstClr val="white"/>
                </a:solidFill>
              </a:endParaRPr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prstClr val="white"/>
                </a:solidFill>
              </a:endParaRPr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prstClr val="white"/>
                </a:solidFill>
              </a:endParaRPr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prstClr val="white"/>
                </a:solidFill>
              </a:endParaRPr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prstClr val="white"/>
                </a:solidFill>
              </a:endParaRPr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prstClr val="white"/>
                </a:solidFill>
              </a:endParaRPr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82238933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8480320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4456448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798866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283297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513027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3261347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1390396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2530490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592541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7934462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prstClr val="white"/>
                </a:solidFill>
              </a:endParaRPr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prstClr val="white"/>
                </a:solidFill>
              </a:endParaRPr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prstClr val="white"/>
                </a:solidFill>
              </a:endParaRPr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prstClr val="white"/>
                </a:solidFill>
              </a:endParaRPr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prstClr val="white"/>
                </a:solidFill>
              </a:endParaRPr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prstClr val="white"/>
                </a:solidFill>
              </a:endParaRPr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prstClr val="white"/>
                </a:solidFill>
              </a:endParaRPr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prstClr val="white"/>
                </a:solidFill>
              </a:endParaRPr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45323016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2557008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3265277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2572494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810825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2522155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22991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4797900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3432554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6403019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447532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prstClr val="white"/>
                </a:solidFill>
              </a:endParaRPr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prstClr val="white"/>
                </a:solidFill>
              </a:endParaRPr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prstClr val="white"/>
                </a:solidFill>
              </a:endParaRPr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prstClr val="white"/>
                </a:solidFill>
              </a:endParaRPr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prstClr val="white"/>
                </a:solidFill>
              </a:endParaRPr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prstClr val="white"/>
                </a:solidFill>
              </a:endParaRPr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prstClr val="white"/>
                </a:solidFill>
              </a:endParaRPr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prstClr val="white"/>
                </a:solidFill>
              </a:endParaRPr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75355461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1737133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9848152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704407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4208828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4382696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2100733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6527752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9638733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3964270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4563163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prstClr val="white"/>
                </a:solidFill>
              </a:endParaRPr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prstClr val="white"/>
                </a:solidFill>
              </a:endParaRPr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prstClr val="white"/>
                </a:solidFill>
              </a:endParaRPr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prstClr val="white"/>
                </a:solidFill>
              </a:endParaRPr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prstClr val="white"/>
                </a:solidFill>
              </a:endParaRPr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prstClr val="white"/>
                </a:solidFill>
              </a:endParaRPr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prstClr val="white"/>
                </a:solidFill>
              </a:endParaRPr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prstClr val="white"/>
                </a:solidFill>
              </a:endParaRPr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48220240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6023817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3906842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7509364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608353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7392592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6944824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067439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3C9666-92A6-4FE2-B293-C4AE857E08F9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C25FB9-CA98-4904-9E7C-F0052FA01A7F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6183775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4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skatelevize.cz/porady/10169655222-zemepis-sveta/298327273890009-tropicky-destny-prales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slide" Target="slide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ideazeme.cz/clanek/koncert-pro-pet-smyslu" TargetMode="External"/><Relationship Id="rId2" Type="http://schemas.openxmlformats.org/officeDocument/2006/relationships/hyperlink" Target="http://jannie-shennie.blog.cz/0707/amazonsky-destny-prales" TargetMode="External"/><Relationship Id="rId1" Type="http://schemas.openxmlformats.org/officeDocument/2006/relationships/slideLayout" Target="../slideLayouts/slideLayout57.xml"/><Relationship Id="rId4" Type="http://schemas.openxmlformats.org/officeDocument/2006/relationships/hyperlink" Target="http://cs.wikipedia.org/wiki/Savan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899592" y="1412776"/>
            <a:ext cx="7772400" cy="792089"/>
          </a:xfrm>
          <a:prstGeom prst="rect">
            <a:avLst/>
          </a:prstGeom>
        </p:spPr>
        <p:txBody>
          <a:bodyPr vert="horz" anchor="ctr">
            <a:normAutofit fontScale="97500" lnSpcReduction="10000"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z="4800" dirty="0" smtClean="0">
                <a:solidFill>
                  <a:prstClr val="black"/>
                </a:solidFill>
                <a:effectLst>
                  <a:outerShdw sx="1000" sy="1000" algn="tl">
                    <a:prstClr val="white"/>
                  </a:outerShdw>
                  <a:reflection endPos="0" dir="5400000" sy="-100000" algn="bl" rotWithShape="0"/>
                </a:effectLst>
              </a:rPr>
              <a:t>PODNEBNÉ PÁSY</a:t>
            </a:r>
            <a:endParaRPr lang="cs-CZ" sz="4800" dirty="0">
              <a:solidFill>
                <a:prstClr val="black"/>
              </a:solidFill>
              <a:effectLst>
                <a:outerShdw sx="1000" sy="1000" algn="tl">
                  <a:prstClr val="white">
                    <a:alpha val="51000"/>
                  </a:prst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5" name="Picture 2" descr="C:\Users\Uživatel\Pictures\logo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043608" y="620687"/>
            <a:ext cx="71287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>
                <a:solidFill>
                  <a:prstClr val="black"/>
                </a:solidFill>
              </a:rPr>
              <a:t>Základní škola a Mateřská škola, Liberec, Barvířská 38/6, příspěvková organizace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77205" y="2750799"/>
            <a:ext cx="784887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>
                <a:solidFill>
                  <a:prstClr val="black"/>
                </a:solidFill>
              </a:rPr>
              <a:t>Název :      </a:t>
            </a:r>
            <a:r>
              <a:rPr lang="cs-CZ" sz="1600" b="1" dirty="0" smtClean="0">
                <a:solidFill>
                  <a:prstClr val="black"/>
                </a:solidFill>
              </a:rPr>
              <a:t>VY_32_inovace_16 </a:t>
            </a:r>
            <a:r>
              <a:rPr lang="cs-CZ" sz="1600" b="1" dirty="0">
                <a:solidFill>
                  <a:prstClr val="black"/>
                </a:solidFill>
              </a:rPr>
              <a:t>- PŘ </a:t>
            </a:r>
            <a:r>
              <a:rPr lang="cs-CZ" sz="1600" b="1" dirty="0" smtClean="0">
                <a:solidFill>
                  <a:prstClr val="black"/>
                </a:solidFill>
              </a:rPr>
              <a:t>– PODNEBNÉ PÁSY – TROPICKÝ PÁS</a:t>
            </a:r>
            <a:endParaRPr lang="cs-CZ" sz="1600" b="1" dirty="0">
              <a:solidFill>
                <a:prstClr val="black"/>
              </a:solidFill>
            </a:endParaRPr>
          </a:p>
          <a:p>
            <a:r>
              <a:rPr lang="cs-CZ" sz="1600" dirty="0">
                <a:solidFill>
                  <a:prstClr val="black"/>
                </a:solidFill>
              </a:rPr>
              <a:t>Autor:        Denisa Štelzigová</a:t>
            </a:r>
          </a:p>
          <a:p>
            <a:r>
              <a:rPr lang="cs-CZ" sz="1600" dirty="0">
                <a:solidFill>
                  <a:prstClr val="black"/>
                </a:solidFill>
              </a:rPr>
              <a:t>Období:    </a:t>
            </a:r>
            <a:r>
              <a:rPr lang="cs-CZ" sz="1600" dirty="0" smtClean="0">
                <a:solidFill>
                  <a:prstClr val="black"/>
                </a:solidFill>
              </a:rPr>
              <a:t>březen </a:t>
            </a:r>
            <a:endParaRPr lang="cs-CZ" sz="1600" dirty="0">
              <a:solidFill>
                <a:prstClr val="black"/>
              </a:solidFill>
            </a:endParaRPr>
          </a:p>
          <a:p>
            <a:r>
              <a:rPr lang="cs-CZ" sz="1600" dirty="0">
                <a:solidFill>
                  <a:prstClr val="black"/>
                </a:solidFill>
              </a:rPr>
              <a:t>Věková skupina:      5. ročník</a:t>
            </a:r>
          </a:p>
          <a:p>
            <a:r>
              <a:rPr lang="cs-CZ" sz="1600" dirty="0">
                <a:solidFill>
                  <a:prstClr val="black"/>
                </a:solidFill>
              </a:rPr>
              <a:t>Tematická oblast:    Přírodověda</a:t>
            </a:r>
          </a:p>
          <a:p>
            <a:r>
              <a:rPr lang="cs-CZ" sz="1600" dirty="0" smtClean="0">
                <a:solidFill>
                  <a:prstClr val="black"/>
                </a:solidFill>
              </a:rPr>
              <a:t>Anotace: Tropický deštný prales, savany, pouště</a:t>
            </a:r>
            <a:endParaRPr lang="cs-CZ" sz="16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33305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b="1" dirty="0" smtClean="0">
                <a:ln w="50800"/>
                <a:solidFill>
                  <a:schemeClr val="bg1"/>
                </a:solidFill>
              </a:rPr>
              <a:t>Podnebné pásy </a:t>
            </a:r>
            <a:endParaRPr lang="cs-CZ" b="1" dirty="0">
              <a:ln w="50800"/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V různých podnebných pásech Země se vyskytují rozdílné rostliny a živočichové.</a:t>
            </a:r>
          </a:p>
          <a:p>
            <a:r>
              <a:rPr lang="cs-CZ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Odlišují se vzhledem, způsobem života i potravou.</a:t>
            </a:r>
          </a:p>
          <a:p>
            <a:r>
              <a:rPr lang="cs-CZ" b="1" dirty="0" smtClean="0">
                <a:ln w="50800">
                  <a:solidFill>
                    <a:srgbClr val="FF0000"/>
                  </a:solidFill>
                </a:ln>
                <a:solidFill>
                  <a:schemeClr val="bg1">
                    <a:shade val="50000"/>
                  </a:schemeClr>
                </a:solidFill>
              </a:rPr>
              <a:t>PODNEBNÉ PÁSY :</a:t>
            </a:r>
            <a:r>
              <a:rPr lang="cs-CZ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 	1. </a:t>
            </a:r>
            <a:r>
              <a:rPr lang="cs-CZ" b="1" dirty="0" smtClean="0">
                <a:ln w="50800"/>
                <a:solidFill>
                  <a:schemeClr val="bg1">
                    <a:shade val="50000"/>
                  </a:schemeClr>
                </a:solidFill>
                <a:hlinkClick r:id="rId2" action="ppaction://hlinksldjump"/>
              </a:rPr>
              <a:t>TROPICKÝ PÁS</a:t>
            </a:r>
            <a:endParaRPr lang="cs-CZ" b="1" dirty="0">
              <a:ln w="50800"/>
              <a:solidFill>
                <a:schemeClr val="bg1">
                  <a:shade val="50000"/>
                </a:schemeClr>
              </a:solidFill>
            </a:endParaRPr>
          </a:p>
          <a:p>
            <a:pPr marL="3200400" lvl="7" indent="0">
              <a:buNone/>
            </a:pPr>
            <a:r>
              <a:rPr lang="cs-CZ" sz="18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2. SUBTROPICKÝ PÁS</a:t>
            </a:r>
          </a:p>
          <a:p>
            <a:pPr marL="2743200" lvl="6" indent="0">
              <a:buNone/>
            </a:pPr>
            <a:r>
              <a:rPr lang="cs-CZ" sz="18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	3. MÍRNÝ PÁS</a:t>
            </a:r>
          </a:p>
          <a:p>
            <a:pPr marL="2743200" lvl="6" indent="0">
              <a:buNone/>
            </a:pPr>
            <a:r>
              <a:rPr lang="cs-CZ" sz="18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	4. SUBPOLÁRNÍ PÁS</a:t>
            </a:r>
          </a:p>
          <a:p>
            <a:pPr marL="2743200" lvl="6" indent="0">
              <a:buNone/>
            </a:pPr>
            <a:r>
              <a:rPr lang="cs-CZ" sz="18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	5. POLÁRNÍ PÁS</a:t>
            </a:r>
          </a:p>
        </p:txBody>
      </p:sp>
    </p:spTree>
    <p:extLst>
      <p:ext uri="{BB962C8B-B14F-4D97-AF65-F5344CB8AC3E}">
        <p14:creationId xmlns:p14="http://schemas.microsoft.com/office/powerpoint/2010/main" xmlns="" val="698147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836712"/>
            <a:ext cx="7117180" cy="576064"/>
          </a:xfrm>
        </p:spPr>
        <p:txBody>
          <a:bodyPr/>
          <a:lstStyle/>
          <a:p>
            <a:pPr algn="ctr"/>
            <a:r>
              <a:rPr lang="cs-CZ" b="1" u="sng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TROPICKÝ PÁS</a:t>
            </a:r>
            <a:endParaRPr lang="cs-CZ" b="1" u="sng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9442" y="1556792"/>
            <a:ext cx="7117180" cy="4082008"/>
          </a:xfrm>
        </p:spPr>
        <p:txBody>
          <a:bodyPr>
            <a:normAutofit lnSpcReduction="10000"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Nejteplejší oblast na Zemi.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Střídání ročních období je tu téměř nerozeznatelné.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Vlivem srážek a teplot zde vznikly 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oblasti                   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 odlišnými druhy rostlin a živočichů.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b="1" u="sng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Směrem od rovníku na S: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3200" b="1" dirty="0" smtClean="0">
                <a:ln w="1905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A) </a:t>
            </a:r>
            <a:r>
              <a:rPr lang="cs-CZ" sz="3200" b="1" dirty="0" smtClean="0">
                <a:ln w="1905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hlinkClick r:id="rId2" action="ppaction://hlinksldjump"/>
              </a:rPr>
              <a:t>Tropické deštné pralesy </a:t>
            </a:r>
            <a:r>
              <a:rPr lang="cs-CZ" sz="3200" b="1" dirty="0" smtClean="0">
                <a:ln w="19050">
                  <a:solidFill>
                    <a:schemeClr val="bg1"/>
                  </a:solidFill>
                  <a:prstDash val="solid"/>
                </a:ln>
                <a:solidFill>
                  <a:schemeClr val="bg2">
                    <a:lumMod val="40000"/>
                    <a:lumOff val="6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hlinkClick r:id="rId3" action="ppaction://hlinksldjump"/>
              </a:rPr>
              <a:t>B) savany</a:t>
            </a:r>
            <a:endParaRPr lang="cs-CZ" sz="3200" b="1" dirty="0" smtClean="0">
              <a:ln w="19050">
                <a:solidFill>
                  <a:schemeClr val="bg1"/>
                </a:solidFill>
                <a:prstDash val="solid"/>
              </a:ln>
              <a:solidFill>
                <a:schemeClr val="bg2">
                  <a:lumMod val="40000"/>
                  <a:lumOff val="6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  <a:p>
            <a:pPr marL="342900" indent="-342900">
              <a:buFont typeface="Wingdings" pitchFamily="2" charset="2"/>
              <a:buChar char="v"/>
            </a:pPr>
            <a:r>
              <a:rPr lang="cs-CZ" sz="3200" b="1" dirty="0" smtClean="0">
                <a:ln w="19050">
                  <a:solidFill>
                    <a:schemeClr val="bg1"/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hlinkClick r:id="rId2" action="ppaction://hlinksldjump"/>
              </a:rPr>
              <a:t>C) pouště</a:t>
            </a:r>
            <a:endParaRPr lang="cs-CZ" sz="3200" b="1" dirty="0" smtClean="0">
              <a:ln w="19050">
                <a:solidFill>
                  <a:schemeClr val="bg1"/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  <a:p>
            <a:pPr marL="342900" indent="-342900">
              <a:buFont typeface="Wingdings" pitchFamily="2" charset="2"/>
              <a:buChar char="v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71680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39275" y="770518"/>
            <a:ext cx="7125113" cy="924475"/>
          </a:xfrm>
        </p:spPr>
        <p:txBody>
          <a:bodyPr/>
          <a:lstStyle/>
          <a:p>
            <a:r>
              <a:rPr lang="cs-CZ" sz="3600" dirty="0" smtClean="0">
                <a:ln>
                  <a:solidFill>
                    <a:schemeClr val="bg1"/>
                  </a:solidFill>
                </a:ln>
                <a:solidFill>
                  <a:schemeClr val="tx2">
                    <a:lumMod val="50000"/>
                  </a:schemeClr>
                </a:solidFill>
              </a:rPr>
              <a:t>Tropické deštné pralesy</a:t>
            </a:r>
            <a:endParaRPr lang="cs-CZ" sz="3600" dirty="0">
              <a:ln>
                <a:solidFill>
                  <a:schemeClr val="bg1"/>
                </a:solidFill>
              </a:ln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400" b="1" dirty="0" smtClean="0">
                <a:ln w="1905">
                  <a:solidFill>
                    <a:schemeClr val="bg1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Nacházejí se kolem rovníku.</a:t>
            </a:r>
          </a:p>
          <a:p>
            <a:pPr>
              <a:buFont typeface="Wingdings" pitchFamily="2" charset="2"/>
              <a:buChar char="v"/>
            </a:pPr>
            <a:r>
              <a:rPr lang="cs-CZ" sz="2400" b="1" dirty="0" smtClean="0">
                <a:ln w="1905">
                  <a:solidFill>
                    <a:schemeClr val="bg1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 zde velmi teplo, vlhko a skoro pořád prší.</a:t>
            </a:r>
          </a:p>
          <a:p>
            <a:pPr>
              <a:buFont typeface="Wingdings" pitchFamily="2" charset="2"/>
              <a:buChar char="v"/>
            </a:pPr>
            <a:r>
              <a:rPr lang="cs-CZ" sz="2400" b="1" dirty="0" smtClean="0">
                <a:ln w="1905">
                  <a:solidFill>
                    <a:schemeClr val="bg1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Nejvíce rozmanitých druhů živočichů a rostlin  na Zemi.</a:t>
            </a:r>
          </a:p>
          <a:p>
            <a:pPr>
              <a:buFont typeface="Wingdings" pitchFamily="2" charset="2"/>
              <a:buChar char="v"/>
            </a:pPr>
            <a:r>
              <a:rPr lang="cs-CZ" sz="2400" b="1" u="sng" dirty="0" smtClean="0">
                <a:ln w="1905">
                  <a:solidFill>
                    <a:schemeClr val="bg1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Velmi důležité pro život   - vytvářejí většinu kyslíku pro celou naší planetu Zemi.</a:t>
            </a:r>
            <a:endParaRPr lang="cs-CZ" sz="2400" b="1" u="sng" dirty="0">
              <a:ln w="1905">
                <a:solidFill>
                  <a:schemeClr val="bg1"/>
                </a:solidFill>
              </a:ln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Tlačítko akce: Návrat 3">
            <a:hlinkClick r:id="rId2" action="ppaction://hlinksldjump" highlightClick="1"/>
          </p:cNvPr>
          <p:cNvSpPr/>
          <p:nvPr/>
        </p:nvSpPr>
        <p:spPr>
          <a:xfrm rot="16200000">
            <a:off x="8028384" y="404664"/>
            <a:ext cx="864096" cy="792088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5" name="Tlačítko akce: Informace 4">
            <a:hlinkClick r:id="" action="ppaction://hlinkshowjump?jump=nextslide" highlightClick="1"/>
          </p:cNvPr>
          <p:cNvSpPr/>
          <p:nvPr/>
        </p:nvSpPr>
        <p:spPr>
          <a:xfrm>
            <a:off x="8064388" y="1988840"/>
            <a:ext cx="792088" cy="1008112"/>
          </a:xfrm>
          <a:prstGeom prst="actionButtonInform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67982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2000" b="-2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4" name="Tlačítko akce: Video 3">
            <a:hlinkClick r:id="rId3" highlightClick="1"/>
          </p:cNvPr>
          <p:cNvSpPr/>
          <p:nvPr/>
        </p:nvSpPr>
        <p:spPr>
          <a:xfrm>
            <a:off x="4427984" y="2636912"/>
            <a:ext cx="1499513" cy="1152128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5" name="Tlačítko akce: Informace 4">
            <a:hlinkClick r:id="rId4" action="ppaction://hlinksldjump" highlightClick="1"/>
          </p:cNvPr>
          <p:cNvSpPr/>
          <p:nvPr/>
        </p:nvSpPr>
        <p:spPr>
          <a:xfrm>
            <a:off x="5652120" y="5949280"/>
            <a:ext cx="1152128" cy="805401"/>
          </a:xfrm>
          <a:prstGeom prst="actionButtonInform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6" name="Tlačítko akce: Návrat 5">
            <a:hlinkClick r:id="rId4" action="ppaction://hlinksldjump" highlightClick="1"/>
          </p:cNvPr>
          <p:cNvSpPr/>
          <p:nvPr/>
        </p:nvSpPr>
        <p:spPr>
          <a:xfrm rot="16200000">
            <a:off x="8307871" y="-216024"/>
            <a:ext cx="648072" cy="1080120"/>
          </a:xfrm>
          <a:prstGeom prst="actionButtonReturn">
            <a:avLst/>
          </a:prstGeom>
          <a:solidFill>
            <a:srgbClr val="92D05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prstClr val="white"/>
              </a:solidFill>
            </a:endParaRPr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865" y="2574000"/>
            <a:ext cx="3215007" cy="428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24000" y="4519991"/>
            <a:ext cx="3120000" cy="23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915816" y="6165304"/>
            <a:ext cx="3888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 – 3 – Tropický deštný prales</a:t>
            </a:r>
            <a:r>
              <a:rPr lang="cs-CZ" dirty="0" smtClean="0">
                <a:latin typeface="Constantia"/>
              </a:rPr>
              <a:t>[1]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9325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savany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Clr>
                <a:srgbClr val="DEF2FA"/>
              </a:buClr>
            </a:pPr>
            <a:r>
              <a:rPr lang="cs-CZ" b="1" dirty="0">
                <a:ln>
                  <a:solidFill>
                    <a:prstClr val="black"/>
                  </a:solidFill>
                </a:ln>
                <a:solidFill>
                  <a:srgbClr val="FF0000"/>
                </a:solidFill>
              </a:rPr>
              <a:t>Od tropických deštných pralesů směrem k severu a jihu.</a:t>
            </a:r>
          </a:p>
          <a:p>
            <a:pPr lvl="0">
              <a:buClr>
                <a:srgbClr val="DEF2FA"/>
              </a:buClr>
            </a:pPr>
            <a:r>
              <a:rPr lang="cs-CZ" b="1" dirty="0">
                <a:ln>
                  <a:solidFill>
                    <a:prstClr val="black"/>
                  </a:solidFill>
                </a:ln>
                <a:solidFill>
                  <a:srgbClr val="FF0000"/>
                </a:solidFill>
              </a:rPr>
              <a:t>Rovné plochy pokryté trávami a keři.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5661248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r>
              <a:rPr lang="cs-CZ" dirty="0" smtClean="0">
                <a:latin typeface="Constantia"/>
              </a:rPr>
              <a:t>[2]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30570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POUŠTĚ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628800"/>
            <a:ext cx="7125112" cy="3672408"/>
          </a:xfrm>
        </p:spPr>
        <p:txBody>
          <a:bodyPr>
            <a:normAutofit fontScale="92500"/>
          </a:bodyPr>
          <a:lstStyle/>
          <a:p>
            <a:r>
              <a:rPr lang="cs-CZ" b="1" dirty="0" smtClean="0">
                <a:ln>
                  <a:solidFill>
                    <a:schemeClr val="bg1"/>
                  </a:solidFill>
                </a:ln>
                <a:solidFill>
                  <a:srgbClr val="FFFF00"/>
                </a:solidFill>
              </a:rPr>
              <a:t>NA SEVERNÍM A JIŽNÍM OKRAJI TROPICKÉHO PÁSU.</a:t>
            </a:r>
          </a:p>
          <a:p>
            <a:endParaRPr lang="cs-CZ" b="1" dirty="0" smtClean="0">
              <a:ln>
                <a:solidFill>
                  <a:schemeClr val="bg1"/>
                </a:solidFill>
              </a:ln>
              <a:solidFill>
                <a:srgbClr val="FFFF00"/>
              </a:solidFill>
            </a:endParaRPr>
          </a:p>
          <a:p>
            <a:r>
              <a:rPr lang="cs-CZ" b="1" dirty="0" smtClean="0">
                <a:ln>
                  <a:solidFill>
                    <a:schemeClr val="bg1"/>
                  </a:solidFill>
                </a:ln>
                <a:solidFill>
                  <a:srgbClr val="FFFF00"/>
                </a:solidFill>
              </a:rPr>
              <a:t>SUCHÉ A HORKÉ OBLASTI.</a:t>
            </a:r>
          </a:p>
          <a:p>
            <a:endParaRPr lang="cs-CZ" b="1" dirty="0" smtClean="0">
              <a:ln>
                <a:solidFill>
                  <a:schemeClr val="bg1"/>
                </a:solidFill>
              </a:ln>
              <a:solidFill>
                <a:srgbClr val="FFFF00"/>
              </a:solidFill>
            </a:endParaRPr>
          </a:p>
          <a:p>
            <a:r>
              <a:rPr lang="cs-CZ" b="1" dirty="0" smtClean="0">
                <a:ln>
                  <a:solidFill>
                    <a:schemeClr val="bg1"/>
                  </a:solidFill>
                </a:ln>
                <a:solidFill>
                  <a:srgbClr val="FFFF00"/>
                </a:solidFill>
              </a:rPr>
              <a:t>ROSTLINY ZDE TÉMĚŘ NEROSTOU</a:t>
            </a:r>
          </a:p>
          <a:p>
            <a:endParaRPr lang="cs-CZ" b="1" dirty="0" smtClean="0">
              <a:ln>
                <a:solidFill>
                  <a:schemeClr val="bg1"/>
                </a:solidFill>
              </a:ln>
              <a:solidFill>
                <a:srgbClr val="FFFF00"/>
              </a:solidFill>
            </a:endParaRPr>
          </a:p>
          <a:p>
            <a:r>
              <a:rPr lang="cs-CZ" b="1" dirty="0" smtClean="0">
                <a:ln>
                  <a:solidFill>
                    <a:schemeClr val="bg1"/>
                  </a:solidFill>
                </a:ln>
                <a:solidFill>
                  <a:srgbClr val="FFFF00"/>
                </a:solidFill>
              </a:rPr>
              <a:t>ŽIJÍ ZDE ŽIVOČICHOVÉ CO VYDRŽÍ DLOUHO BEZ VODY A DOKÁŽÍ SE PŘIZPŮSOBIT VYSOKÝM TEPLOTÁM BĚHEM DNE A NÍZKÝM BĚHEM NOCI</a:t>
            </a:r>
          </a:p>
          <a:p>
            <a:r>
              <a:rPr lang="cs-CZ" b="1" dirty="0" smtClean="0">
                <a:ln>
                  <a:solidFill>
                    <a:schemeClr val="bg1"/>
                  </a:solidFill>
                </a:ln>
                <a:solidFill>
                  <a:srgbClr val="FFFF00"/>
                </a:solidFill>
              </a:rPr>
              <a:t>OÁZA – MÍSTO V POUŠTI,KDE JSOU ZDROJE VODY.</a:t>
            </a:r>
            <a:endParaRPr lang="cs-CZ" b="1" dirty="0">
              <a:ln>
                <a:solidFill>
                  <a:schemeClr val="bg1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72000" y="6597352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Obr.4 - Pouště</a:t>
            </a:r>
            <a:r>
              <a:rPr lang="cs-CZ" dirty="0" smtClean="0">
                <a:latin typeface="Constantia"/>
              </a:rPr>
              <a:t>[2]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57680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+mj-lt"/>
              <a:buAutoNum type="arabicPeriod"/>
            </a:pPr>
            <a:r>
              <a:rPr lang="cs-CZ" dirty="0"/>
              <a:t>Mapa světa info: Amazonský deštný prales. </a:t>
            </a:r>
            <a:r>
              <a:rPr lang="cs-CZ" i="1" dirty="0"/>
              <a:t>Jannie-shennie.blog</a:t>
            </a:r>
            <a:r>
              <a:rPr lang="cs-CZ" dirty="0"/>
              <a:t>: </a:t>
            </a:r>
            <a:r>
              <a:rPr lang="cs-CZ" i="1" dirty="0"/>
              <a:t>Amazonský deštný prales</a:t>
            </a:r>
            <a:r>
              <a:rPr lang="cs-CZ" dirty="0"/>
              <a:t> [online]. 2007 [cit. 2012-03-4].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jannie-shennie.blog.cz/0707/amazonsky-destny-prales</a:t>
            </a:r>
            <a:endParaRPr lang="cs-CZ" dirty="0" smtClean="0"/>
          </a:p>
          <a:p>
            <a:pPr>
              <a:buFont typeface="+mj-lt"/>
              <a:buAutoNum type="arabicPeriod"/>
            </a:pPr>
            <a:r>
              <a:rPr lang="en-US" dirty="0"/>
              <a:t>Savana. In: </a:t>
            </a:r>
            <a:r>
              <a:rPr lang="en-US" i="1" dirty="0"/>
              <a:t>Wikipedia</a:t>
            </a:r>
            <a:r>
              <a:rPr lang="en-US" dirty="0"/>
              <a:t>: </a:t>
            </a:r>
            <a:r>
              <a:rPr lang="en-US" i="1" dirty="0"/>
              <a:t>the free encyclopedia</a:t>
            </a:r>
            <a:r>
              <a:rPr lang="en-US" dirty="0"/>
              <a:t> [online]. San Francisco (CA): Wikimedia Foundation, 2001- [cit. 2012-03-4]. Dostupné z: http://cs.wikipedia.org/wiki/Savana </a:t>
            </a:r>
            <a:endParaRPr lang="cs-CZ" dirty="0" smtClean="0"/>
          </a:p>
          <a:p>
            <a:pPr>
              <a:buFont typeface="+mj-lt"/>
              <a:buAutoNum type="arabicPeriod"/>
            </a:pPr>
            <a:endParaRPr lang="cs-CZ" dirty="0" smtClean="0"/>
          </a:p>
          <a:p>
            <a:pPr>
              <a:buFont typeface="+mj-lt"/>
              <a:buAutoNum type="arabicPeriod"/>
            </a:pPr>
            <a:r>
              <a:rPr lang="cs-CZ" dirty="0"/>
              <a:t> Lidé a Země: Koncert pro pět smyslů. [online]. 2008 [cit. 2012-03-4]. 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www.lideazeme.cz/clanek/koncert-pro-pet-smyslu</a:t>
            </a:r>
            <a:endParaRPr lang="cs-CZ" dirty="0" smtClean="0"/>
          </a:p>
          <a:p>
            <a:pPr>
              <a:buFont typeface="+mj-lt"/>
              <a:buAutoNum type="arabicPeriod"/>
            </a:pPr>
            <a:r>
              <a:rPr lang="en-US" dirty="0"/>
              <a:t>Savany. In: </a:t>
            </a:r>
            <a:r>
              <a:rPr lang="en-US" i="1" dirty="0"/>
              <a:t>Wikipedia</a:t>
            </a:r>
            <a:r>
              <a:rPr lang="en-US" dirty="0"/>
              <a:t>: </a:t>
            </a:r>
            <a:r>
              <a:rPr lang="en-US" i="1" dirty="0"/>
              <a:t>the free encyclopedia</a:t>
            </a:r>
            <a:r>
              <a:rPr lang="en-US" dirty="0"/>
              <a:t> [online]. San Francisco (CA): Wikimedia Foundation, 2001- [cit. 2012-06-]. Dostupné z: </a:t>
            </a:r>
            <a:r>
              <a:rPr lang="en-US" dirty="0">
                <a:hlinkClick r:id="rId4"/>
              </a:rPr>
              <a:t>http://</a:t>
            </a:r>
            <a:r>
              <a:rPr lang="en-US" dirty="0" smtClean="0">
                <a:hlinkClick r:id="rId4"/>
              </a:rPr>
              <a:t>cs.wikipedia.org/wiki/Savana</a:t>
            </a:r>
            <a:endParaRPr lang="cs-CZ" smtClean="0"/>
          </a:p>
          <a:p>
            <a:pPr>
              <a:buFont typeface="+mj-lt"/>
              <a:buAutoNum type="arabicPeriod"/>
            </a:pPr>
            <a:r>
              <a:rPr lang="cs-CZ" smtClean="0"/>
              <a:t>MATYÁŠEK</a:t>
            </a:r>
            <a:r>
              <a:rPr lang="cs-CZ" dirty="0"/>
              <a:t>, Jiří, Věra ŠTIKOVÁ a Josef TRNA. </a:t>
            </a:r>
            <a:r>
              <a:rPr lang="cs-CZ" i="1" dirty="0"/>
              <a:t>Přírodověda 5</a:t>
            </a:r>
            <a:r>
              <a:rPr lang="cs-CZ" dirty="0"/>
              <a:t>: </a:t>
            </a:r>
            <a:r>
              <a:rPr lang="cs-CZ" i="1" dirty="0"/>
              <a:t>člověk a jeho svět</a:t>
            </a:r>
            <a:r>
              <a:rPr lang="cs-CZ" dirty="0"/>
              <a:t>. [3. vyd.]. Brno: Nová škola, 2011, 2 sv. Duhová řada. ISBN 978-80-7289-313-3.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48227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Infinity">
      <a:dk1>
        <a:sysClr val="windowText" lastClr="000000"/>
      </a:dk1>
      <a:lt1>
        <a:sysClr val="window" lastClr="FFFFFF"/>
      </a:lt1>
      <a:dk2>
        <a:srgbClr val="EABB00"/>
      </a:dk2>
      <a:lt2>
        <a:srgbClr val="DEF2FA"/>
      </a:lt2>
      <a:accent1>
        <a:srgbClr val="983DB1"/>
      </a:accent1>
      <a:accent2>
        <a:srgbClr val="47D147"/>
      </a:accent2>
      <a:accent3>
        <a:srgbClr val="CC0053"/>
      </a:accent3>
      <a:accent4>
        <a:srgbClr val="EA950D"/>
      </a:accent4>
      <a:accent5>
        <a:srgbClr val="C800C8"/>
      </a:accent5>
      <a:accent6>
        <a:srgbClr val="6161FF"/>
      </a:accent6>
      <a:hlink>
        <a:srgbClr val="755D00"/>
      </a:hlink>
      <a:folHlink>
        <a:srgbClr val="31AEE0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Summer">
  <a:themeElements>
    <a:clrScheme name="Infinity">
      <a:dk1>
        <a:sysClr val="windowText" lastClr="000000"/>
      </a:dk1>
      <a:lt1>
        <a:sysClr val="window" lastClr="FFFFFF"/>
      </a:lt1>
      <a:dk2>
        <a:srgbClr val="EABB00"/>
      </a:dk2>
      <a:lt2>
        <a:srgbClr val="DEF2FA"/>
      </a:lt2>
      <a:accent1>
        <a:srgbClr val="983DB1"/>
      </a:accent1>
      <a:accent2>
        <a:srgbClr val="47D147"/>
      </a:accent2>
      <a:accent3>
        <a:srgbClr val="CC0053"/>
      </a:accent3>
      <a:accent4>
        <a:srgbClr val="EA950D"/>
      </a:accent4>
      <a:accent5>
        <a:srgbClr val="C800C8"/>
      </a:accent5>
      <a:accent6>
        <a:srgbClr val="6161FF"/>
      </a:accent6>
      <a:hlink>
        <a:srgbClr val="755D00"/>
      </a:hlink>
      <a:folHlink>
        <a:srgbClr val="31AEE0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Summer">
  <a:themeElements>
    <a:clrScheme name="Infinity">
      <a:dk1>
        <a:sysClr val="windowText" lastClr="000000"/>
      </a:dk1>
      <a:lt1>
        <a:sysClr val="window" lastClr="FFFFFF"/>
      </a:lt1>
      <a:dk2>
        <a:srgbClr val="EABB00"/>
      </a:dk2>
      <a:lt2>
        <a:srgbClr val="DEF2FA"/>
      </a:lt2>
      <a:accent1>
        <a:srgbClr val="983DB1"/>
      </a:accent1>
      <a:accent2>
        <a:srgbClr val="47D147"/>
      </a:accent2>
      <a:accent3>
        <a:srgbClr val="CC0053"/>
      </a:accent3>
      <a:accent4>
        <a:srgbClr val="EA950D"/>
      </a:accent4>
      <a:accent5>
        <a:srgbClr val="C800C8"/>
      </a:accent5>
      <a:accent6>
        <a:srgbClr val="6161FF"/>
      </a:accent6>
      <a:hlink>
        <a:srgbClr val="755D00"/>
      </a:hlink>
      <a:folHlink>
        <a:srgbClr val="31AEE0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Summer">
  <a:themeElements>
    <a:clrScheme name="Infinity">
      <a:dk1>
        <a:sysClr val="windowText" lastClr="000000"/>
      </a:dk1>
      <a:lt1>
        <a:sysClr val="window" lastClr="FFFFFF"/>
      </a:lt1>
      <a:dk2>
        <a:srgbClr val="EABB00"/>
      </a:dk2>
      <a:lt2>
        <a:srgbClr val="DEF2FA"/>
      </a:lt2>
      <a:accent1>
        <a:srgbClr val="983DB1"/>
      </a:accent1>
      <a:accent2>
        <a:srgbClr val="47D147"/>
      </a:accent2>
      <a:accent3>
        <a:srgbClr val="CC0053"/>
      </a:accent3>
      <a:accent4>
        <a:srgbClr val="EA950D"/>
      </a:accent4>
      <a:accent5>
        <a:srgbClr val="C800C8"/>
      </a:accent5>
      <a:accent6>
        <a:srgbClr val="6161FF"/>
      </a:accent6>
      <a:hlink>
        <a:srgbClr val="755D00"/>
      </a:hlink>
      <a:folHlink>
        <a:srgbClr val="31AEE0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4_Summer">
  <a:themeElements>
    <a:clrScheme name="Infinity">
      <a:dk1>
        <a:sysClr val="windowText" lastClr="000000"/>
      </a:dk1>
      <a:lt1>
        <a:sysClr val="window" lastClr="FFFFFF"/>
      </a:lt1>
      <a:dk2>
        <a:srgbClr val="EABB00"/>
      </a:dk2>
      <a:lt2>
        <a:srgbClr val="DEF2FA"/>
      </a:lt2>
      <a:accent1>
        <a:srgbClr val="983DB1"/>
      </a:accent1>
      <a:accent2>
        <a:srgbClr val="47D147"/>
      </a:accent2>
      <a:accent3>
        <a:srgbClr val="CC0053"/>
      </a:accent3>
      <a:accent4>
        <a:srgbClr val="EA950D"/>
      </a:accent4>
      <a:accent5>
        <a:srgbClr val="C800C8"/>
      </a:accent5>
      <a:accent6>
        <a:srgbClr val="6161FF"/>
      </a:accent6>
      <a:hlink>
        <a:srgbClr val="755D00"/>
      </a:hlink>
      <a:folHlink>
        <a:srgbClr val="31AEE0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5_Summer">
  <a:themeElements>
    <a:clrScheme name="Infinity">
      <a:dk1>
        <a:sysClr val="windowText" lastClr="000000"/>
      </a:dk1>
      <a:lt1>
        <a:sysClr val="window" lastClr="FFFFFF"/>
      </a:lt1>
      <a:dk2>
        <a:srgbClr val="EABB00"/>
      </a:dk2>
      <a:lt2>
        <a:srgbClr val="DEF2FA"/>
      </a:lt2>
      <a:accent1>
        <a:srgbClr val="983DB1"/>
      </a:accent1>
      <a:accent2>
        <a:srgbClr val="47D147"/>
      </a:accent2>
      <a:accent3>
        <a:srgbClr val="CC0053"/>
      </a:accent3>
      <a:accent4>
        <a:srgbClr val="EA950D"/>
      </a:accent4>
      <a:accent5>
        <a:srgbClr val="C800C8"/>
      </a:accent5>
      <a:accent6>
        <a:srgbClr val="6161FF"/>
      </a:accent6>
      <a:hlink>
        <a:srgbClr val="755D00"/>
      </a:hlink>
      <a:folHlink>
        <a:srgbClr val="31AEE0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98</TotalTime>
  <Words>403</Words>
  <Application>Microsoft Office PowerPoint</Application>
  <PresentationFormat>Předvádění na obrazovce (4:3)</PresentationFormat>
  <Paragraphs>50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6</vt:i4>
      </vt:variant>
      <vt:variant>
        <vt:lpstr>Nadpisy snímků</vt:lpstr>
      </vt:variant>
      <vt:variant>
        <vt:i4>8</vt:i4>
      </vt:variant>
    </vt:vector>
  </HeadingPairs>
  <TitlesOfParts>
    <vt:vector size="14" baseType="lpstr">
      <vt:lpstr>Summer</vt:lpstr>
      <vt:lpstr>1_Summer</vt:lpstr>
      <vt:lpstr>2_Summer</vt:lpstr>
      <vt:lpstr>3_Summer</vt:lpstr>
      <vt:lpstr>4_Summer</vt:lpstr>
      <vt:lpstr>5_Summer</vt:lpstr>
      <vt:lpstr>Snímek 1</vt:lpstr>
      <vt:lpstr>Podnebné pásy </vt:lpstr>
      <vt:lpstr>TROPICKÝ PÁS</vt:lpstr>
      <vt:lpstr>Tropické deštné pralesy</vt:lpstr>
      <vt:lpstr> </vt:lpstr>
      <vt:lpstr>savany</vt:lpstr>
      <vt:lpstr>POUŠTĚ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Dum</cp:lastModifiedBy>
  <cp:revision>11</cp:revision>
  <dcterms:created xsi:type="dcterms:W3CDTF">2012-03-10T08:50:36Z</dcterms:created>
  <dcterms:modified xsi:type="dcterms:W3CDTF">2013-09-16T10:35:15Z</dcterms:modified>
</cp:coreProperties>
</file>