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  <p:sldMasterId id="2147483684" r:id="rId3"/>
    <p:sldMasterId id="2147483696" r:id="rId4"/>
    <p:sldMasterId id="2147483708" r:id="rId5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5" Type="http://schemas.openxmlformats.org/officeDocument/2006/relationships/slideMaster" Target="slideMasters/slideMaster5.xml"/><Relationship Id="rId15" Type="http://schemas.openxmlformats.org/officeDocument/2006/relationships/viewProps" Target="viewProps.xml"/><Relationship Id="rId10" Type="http://schemas.openxmlformats.org/officeDocument/2006/relationships/slide" Target="slides/slide5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6B787D-542E-4596-BF02-41C093C441BC}" type="datetimeFigureOut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25.6.2012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C7731D08-6DAF-4A0F-AF66-B6A827F04314}" type="slidenum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06667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6B787D-542E-4596-BF02-41C093C441BC}" type="datetimeFigureOut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25.6.2012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C7731D08-6DAF-4A0F-AF66-B6A827F04314}" type="slidenum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89117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6B787D-542E-4596-BF02-41C093C441BC}" type="datetimeFigureOut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25.6.2012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731D08-6DAF-4A0F-AF66-B6A827F04314}" type="slidenum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188076153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6B787D-542E-4596-BF02-41C093C441BC}" type="datetimeFigureOut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25.6.2012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731D08-6DAF-4A0F-AF66-B6A827F04314}" type="slidenum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2513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6B787D-542E-4596-BF02-41C093C441BC}" type="datetimeFigureOut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25.6.2012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C7731D08-6DAF-4A0F-AF66-B6A827F04314}" type="slidenum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80996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6B787D-542E-4596-BF02-41C093C441BC}" type="datetimeFigureOut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25.6.2012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731D08-6DAF-4A0F-AF66-B6A827F04314}" type="slidenum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1719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6B787D-542E-4596-BF02-41C093C441BC}" type="datetimeFigureOut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25.6.2012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731D08-6DAF-4A0F-AF66-B6A827F04314}" type="slidenum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55560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6B787D-542E-4596-BF02-41C093C441BC}" type="datetimeFigureOut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25.6.2012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731D08-6DAF-4A0F-AF66-B6A827F04314}" type="slidenum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19663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6B787D-542E-4596-BF02-41C093C441BC}" type="datetimeFigureOut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25.6.2012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731D08-6DAF-4A0F-AF66-B6A827F04314}" type="slidenum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  <p:extLst>
      <p:ext uri="{BB962C8B-B14F-4D97-AF65-F5344CB8AC3E}">
        <p14:creationId xmlns:p14="http://schemas.microsoft.com/office/powerpoint/2010/main" val="1660722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6B787D-542E-4596-BF02-41C093C441BC}" type="datetimeFigureOut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25.6.2012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731D08-6DAF-4A0F-AF66-B6A827F04314}" type="slidenum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29510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6B787D-542E-4596-BF02-41C093C441BC}" type="datetimeFigureOut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25.6.2012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731D08-6DAF-4A0F-AF66-B6A827F04314}" type="slidenum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595656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6B787D-542E-4596-BF02-41C093C441BC}" type="datetimeFigureOut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25.6.2012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C7731D08-6DAF-4A0F-AF66-B6A827F04314}" type="slidenum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129427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6B787D-542E-4596-BF02-41C093C441BC}" type="datetimeFigureOut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25.6.2012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C7731D08-6DAF-4A0F-AF66-B6A827F04314}" type="slidenum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3969723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6B787D-542E-4596-BF02-41C093C441BC}" type="datetimeFigureOut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25.6.2012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731D08-6DAF-4A0F-AF66-B6A827F04314}" type="slidenum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343348331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6B787D-542E-4596-BF02-41C093C441BC}" type="datetimeFigureOut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25.6.2012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731D08-6DAF-4A0F-AF66-B6A827F04314}" type="slidenum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766973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6B787D-542E-4596-BF02-41C093C441BC}" type="datetimeFigureOut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25.6.2012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C7731D08-6DAF-4A0F-AF66-B6A827F04314}" type="slidenum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830963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6B787D-542E-4596-BF02-41C093C441BC}" type="datetimeFigureOut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25.6.2012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731D08-6DAF-4A0F-AF66-B6A827F04314}" type="slidenum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4621852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6B787D-542E-4596-BF02-41C093C441BC}" type="datetimeFigureOut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25.6.2012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731D08-6DAF-4A0F-AF66-B6A827F04314}" type="slidenum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092333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6B787D-542E-4596-BF02-41C093C441BC}" type="datetimeFigureOut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25.6.2012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731D08-6DAF-4A0F-AF66-B6A827F04314}" type="slidenum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372323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6B787D-542E-4596-BF02-41C093C441BC}" type="datetimeFigureOut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25.6.2012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731D08-6DAF-4A0F-AF66-B6A827F04314}" type="slidenum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  <p:extLst>
      <p:ext uri="{BB962C8B-B14F-4D97-AF65-F5344CB8AC3E}">
        <p14:creationId xmlns:p14="http://schemas.microsoft.com/office/powerpoint/2010/main" val="221309956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6B787D-542E-4596-BF02-41C093C441BC}" type="datetimeFigureOut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25.6.2012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731D08-6DAF-4A0F-AF66-B6A827F04314}" type="slidenum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612083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6B787D-542E-4596-BF02-41C093C441BC}" type="datetimeFigureOut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25.6.2012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731D08-6DAF-4A0F-AF66-B6A827F04314}" type="slidenum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3929369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6B787D-542E-4596-BF02-41C093C441BC}" type="datetimeFigureOut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25.6.2012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C7731D08-6DAF-4A0F-AF66-B6A827F04314}" type="slidenum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072336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6B787D-542E-4596-BF02-41C093C441BC}" type="datetimeFigureOut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25.6.2012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C7731D08-6DAF-4A0F-AF66-B6A827F04314}" type="slidenum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38569008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6B787D-542E-4596-BF02-41C093C441BC}" type="datetimeFigureOut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25.6.2012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731D08-6DAF-4A0F-AF66-B6A827F04314}" type="slidenum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273212153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6B787D-542E-4596-BF02-41C093C441BC}" type="datetimeFigureOut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25.6.2012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731D08-6DAF-4A0F-AF66-B6A827F04314}" type="slidenum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62986343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6B787D-542E-4596-BF02-41C093C441BC}" type="datetimeFigureOut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25.6.2012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C7731D08-6DAF-4A0F-AF66-B6A827F04314}" type="slidenum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9578020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6B787D-542E-4596-BF02-41C093C441BC}" type="datetimeFigureOut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25.6.2012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731D08-6DAF-4A0F-AF66-B6A827F04314}" type="slidenum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8444913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6B787D-542E-4596-BF02-41C093C441BC}" type="datetimeFigureOut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25.6.2012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731D08-6DAF-4A0F-AF66-B6A827F04314}" type="slidenum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6357070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6B787D-542E-4596-BF02-41C093C441BC}" type="datetimeFigureOut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25.6.2012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731D08-6DAF-4A0F-AF66-B6A827F04314}" type="slidenum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426672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6B787D-542E-4596-BF02-41C093C441BC}" type="datetimeFigureOut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25.6.2012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731D08-6DAF-4A0F-AF66-B6A827F04314}" type="slidenum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  <p:extLst>
      <p:ext uri="{BB962C8B-B14F-4D97-AF65-F5344CB8AC3E}">
        <p14:creationId xmlns:p14="http://schemas.microsoft.com/office/powerpoint/2010/main" val="4275050377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6B787D-542E-4596-BF02-41C093C441BC}" type="datetimeFigureOut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25.6.2012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731D08-6DAF-4A0F-AF66-B6A827F04314}" type="slidenum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2370482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6B787D-542E-4596-BF02-41C093C441BC}" type="datetimeFigureOut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25.6.2012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731D08-6DAF-4A0F-AF66-B6A827F04314}" type="slidenum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7253054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6B787D-542E-4596-BF02-41C093C441BC}" type="datetimeFigureOut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25.6.2012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C7731D08-6DAF-4A0F-AF66-B6A827F04314}" type="slidenum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8798189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6B787D-542E-4596-BF02-41C093C441BC}" type="datetimeFigureOut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25.6.2012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C7731D08-6DAF-4A0F-AF66-B6A827F04314}" type="slidenum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6017393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6B787D-542E-4596-BF02-41C093C441BC}" type="datetimeFigureOut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25.6.2012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731D08-6DAF-4A0F-AF66-B6A827F04314}" type="slidenum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177589283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6B787D-542E-4596-BF02-41C093C441BC}" type="datetimeFigureOut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25.6.2012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731D08-6DAF-4A0F-AF66-B6A827F04314}" type="slidenum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8932173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6B787D-542E-4596-BF02-41C093C441BC}" type="datetimeFigureOut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25.6.2012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C7731D08-6DAF-4A0F-AF66-B6A827F04314}" type="slidenum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9110634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6B787D-542E-4596-BF02-41C093C441BC}" type="datetimeFigureOut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25.6.2012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731D08-6DAF-4A0F-AF66-B6A827F04314}" type="slidenum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5277414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6B787D-542E-4596-BF02-41C093C441BC}" type="datetimeFigureOut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25.6.2012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731D08-6DAF-4A0F-AF66-B6A827F04314}" type="slidenum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4188518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6B787D-542E-4596-BF02-41C093C441BC}" type="datetimeFigureOut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25.6.2012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731D08-6DAF-4A0F-AF66-B6A827F04314}" type="slidenum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4811269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6B787D-542E-4596-BF02-41C093C441BC}" type="datetimeFigureOut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25.6.2012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731D08-6DAF-4A0F-AF66-B6A827F04314}" type="slidenum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  <p:extLst>
      <p:ext uri="{BB962C8B-B14F-4D97-AF65-F5344CB8AC3E}">
        <p14:creationId xmlns:p14="http://schemas.microsoft.com/office/powerpoint/2010/main" val="4178254902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6B787D-542E-4596-BF02-41C093C441BC}" type="datetimeFigureOut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25.6.2012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731D08-6DAF-4A0F-AF66-B6A827F04314}" type="slidenum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7958586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6B787D-542E-4596-BF02-41C093C441BC}" type="datetimeFigureOut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25.6.2012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731D08-6DAF-4A0F-AF66-B6A827F04314}" type="slidenum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8007485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6B787D-542E-4596-BF02-41C093C441BC}" type="datetimeFigureOut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25.6.2012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C7731D08-6DAF-4A0F-AF66-B6A827F04314}" type="slidenum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8818537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6B787D-542E-4596-BF02-41C093C441BC}" type="datetimeFigureOut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25.6.2012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C7731D08-6DAF-4A0F-AF66-B6A827F04314}" type="slidenum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5043472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6B787D-542E-4596-BF02-41C093C441BC}" type="datetimeFigureOut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25.6.2012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731D08-6DAF-4A0F-AF66-B6A827F04314}" type="slidenum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74607611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6B787D-542E-4596-BF02-41C093C441BC}" type="datetimeFigureOut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25.6.2012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731D08-6DAF-4A0F-AF66-B6A827F04314}" type="slidenum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09177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6B787D-542E-4596-BF02-41C093C441BC}" type="datetimeFigureOut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25.6.2012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C7731D08-6DAF-4A0F-AF66-B6A827F04314}" type="slidenum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8830554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6B787D-542E-4596-BF02-41C093C441BC}" type="datetimeFigureOut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25.6.2012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731D08-6DAF-4A0F-AF66-B6A827F04314}" type="slidenum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6188379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6B787D-542E-4596-BF02-41C093C441BC}" type="datetimeFigureOut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25.6.2012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731D08-6DAF-4A0F-AF66-B6A827F04314}" type="slidenum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5694457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6B787D-542E-4596-BF02-41C093C441BC}" type="datetimeFigureOut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25.6.2012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731D08-6DAF-4A0F-AF66-B6A827F04314}" type="slidenum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8816785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6B787D-542E-4596-BF02-41C093C441BC}" type="datetimeFigureOut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25.6.2012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731D08-6DAF-4A0F-AF66-B6A827F04314}" type="slidenum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  <p:extLst>
      <p:ext uri="{BB962C8B-B14F-4D97-AF65-F5344CB8AC3E}">
        <p14:creationId xmlns:p14="http://schemas.microsoft.com/office/powerpoint/2010/main" val="2647374842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6B787D-542E-4596-BF02-41C093C441BC}" type="datetimeFigureOut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25.6.2012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731D08-6DAF-4A0F-AF66-B6A827F04314}" type="slidenum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736315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6B787D-542E-4596-BF02-41C093C441BC}" type="datetimeFigureOut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25.6.2012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731D08-6DAF-4A0F-AF66-B6A827F04314}" type="slidenum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43469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CB6B787D-542E-4596-BF02-41C093C441BC}" type="datetimeFigureOut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25.6.2012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C7731D08-6DAF-4A0F-AF66-B6A827F04314}" type="slidenum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02223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CB6B787D-542E-4596-BF02-41C093C441BC}" type="datetimeFigureOut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25.6.2012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C7731D08-6DAF-4A0F-AF66-B6A827F04314}" type="slidenum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67757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CB6B787D-542E-4596-BF02-41C093C441BC}" type="datetimeFigureOut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25.6.2012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C7731D08-6DAF-4A0F-AF66-B6A827F04314}" type="slidenum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98208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CB6B787D-542E-4596-BF02-41C093C441BC}" type="datetimeFigureOut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25.6.2012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C7731D08-6DAF-4A0F-AF66-B6A827F04314}" type="slidenum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5940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CB6B787D-542E-4596-BF02-41C093C441BC}" type="datetimeFigureOut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25.6.2012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C7731D08-6DAF-4A0F-AF66-B6A827F04314}" type="slidenum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16720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ursus.cz/tipy_na_vylet/Turistika/Kralicky_Sneznik/kralicak.html" TargetMode="External"/><Relationship Id="rId2" Type="http://schemas.openxmlformats.org/officeDocument/2006/relationships/hyperlink" Target="http://lemberk.vcm.cz/fotorusko1.htm" TargetMode="External"/><Relationship Id="rId1" Type="http://schemas.openxmlformats.org/officeDocument/2006/relationships/slideLayout" Target="../slideLayouts/slideLayout46.xml"/><Relationship Id="rId5" Type="http://schemas.openxmlformats.org/officeDocument/2006/relationships/hyperlink" Target="http://pl.wikipedia.org/wiki/Tajga" TargetMode="External"/><Relationship Id="rId4" Type="http://schemas.openxmlformats.org/officeDocument/2006/relationships/hyperlink" Target="http://www.tajga.org/galerie/Bajkal/index.html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 txBox="1">
            <a:spLocks/>
          </p:cNvSpPr>
          <p:nvPr/>
        </p:nvSpPr>
        <p:spPr>
          <a:xfrm>
            <a:off x="899592" y="1412776"/>
            <a:ext cx="7772400" cy="792089"/>
          </a:xfrm>
          <a:prstGeom prst="rect">
            <a:avLst/>
          </a:prstGeom>
        </p:spPr>
        <p:txBody>
          <a:bodyPr vert="horz" anchor="ctr">
            <a:normAutofit fontScale="97500" lnSpcReduction="10000"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>
            <a:lvl1pPr algn="ctr" rtl="0" eaLnBrk="1" latinLnBrk="0" hangingPunct="1">
              <a:spcBef>
                <a:spcPct val="0"/>
              </a:spcBef>
              <a:buNone/>
              <a:defRPr kumimoji="0" sz="4100" b="1" kern="1200" cap="none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4800" b="1" i="0" u="none" strike="noStrike" kern="1200" cap="none" spc="0" normalizeH="0" baseline="0" noProof="0" dirty="0" smtClean="0">
                <a:ln w="6350">
                  <a:noFill/>
                </a:ln>
                <a:solidFill>
                  <a:sysClr val="windowText" lastClr="000000"/>
                </a:solidFill>
                <a:effectLst>
                  <a:outerShdw sx="1000" sy="1000" algn="tl">
                    <a:sysClr val="window" lastClr="FFFFFF"/>
                  </a:outerShdw>
                  <a:reflection endPos="0" dir="5400000" sy="-100000" algn="bl" rotWithShape="0"/>
                </a:effectLst>
                <a:uLnTx/>
                <a:uFillTx/>
                <a:latin typeface="Verdana"/>
                <a:ea typeface="+mj-ea"/>
                <a:cs typeface="+mj-cs"/>
              </a:rPr>
              <a:t>PODNEBNÉ PÁSY</a:t>
            </a:r>
            <a:endParaRPr kumimoji="0" lang="cs-CZ" sz="4800" b="1" i="0" u="none" strike="noStrike" kern="1200" cap="none" spc="0" normalizeH="0" baseline="0" noProof="0" dirty="0">
              <a:ln w="6350">
                <a:noFill/>
              </a:ln>
              <a:solidFill>
                <a:sysClr val="windowText" lastClr="000000"/>
              </a:solidFill>
              <a:effectLst>
                <a:outerShdw sx="1000" sy="1000" algn="tl">
                  <a:sysClr val="window" lastClr="FFFFFF">
                    <a:alpha val="51000"/>
                  </a:sysClr>
                </a:outerShdw>
                <a:reflection endPos="0" dir="5400000" sy="-100000" algn="bl" rotWithShape="0"/>
              </a:effectLst>
              <a:uLnTx/>
              <a:uFillTx/>
              <a:latin typeface="Verdana"/>
              <a:ea typeface="+mj-ea"/>
              <a:cs typeface="+mj-cs"/>
            </a:endParaRPr>
          </a:p>
        </p:txBody>
      </p:sp>
      <p:pic>
        <p:nvPicPr>
          <p:cNvPr id="5" name="Picture 2" descr="C:\Users\Uživatel\Pictures\logo.bmp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5029" y="5589240"/>
            <a:ext cx="3603242" cy="9345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1043608" y="620687"/>
            <a:ext cx="71287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6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Základní škola a Mateřská škola, Liberec, Barvířská 38/6, příspěvková organizace</a:t>
            </a:r>
            <a:endParaRPr kumimoji="0" lang="cs-CZ" sz="16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677205" y="2750799"/>
            <a:ext cx="784887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6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Název :      </a:t>
            </a:r>
            <a:r>
              <a:rPr kumimoji="0" lang="cs-CZ" sz="16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VY_32_inovace_18 </a:t>
            </a:r>
            <a:r>
              <a:rPr kumimoji="0" lang="cs-CZ" sz="16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- PŘ </a:t>
            </a:r>
            <a:r>
              <a:rPr kumimoji="0" lang="cs-CZ" sz="16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– </a:t>
            </a:r>
            <a:r>
              <a:rPr lang="cs-CZ" sz="1600" b="1" kern="0" noProof="0" dirty="0" smtClean="0">
                <a:solidFill>
                  <a:sysClr val="windowText" lastClr="000000"/>
                </a:solidFill>
              </a:rPr>
              <a:t>PODNEBNÉ PÁSY – </a:t>
            </a:r>
            <a:r>
              <a:rPr lang="cs-CZ" sz="1600" b="1" kern="0" dirty="0" smtClean="0">
                <a:solidFill>
                  <a:sysClr val="windowText" lastClr="000000"/>
                </a:solidFill>
              </a:rPr>
              <a:t>MÍRNÝ</a:t>
            </a:r>
            <a:r>
              <a:rPr lang="cs-CZ" sz="1600" b="1" kern="0" noProof="0" dirty="0" smtClean="0">
                <a:solidFill>
                  <a:sysClr val="windowText" lastClr="000000"/>
                </a:solidFill>
              </a:rPr>
              <a:t> PÁS</a:t>
            </a:r>
            <a:endParaRPr kumimoji="0" lang="cs-CZ" sz="1600" b="1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6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Autor:        Denisa Štelzigová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6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Období:   březen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6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Věková skupina:      </a:t>
            </a:r>
            <a:r>
              <a:rPr kumimoji="0" lang="cs-CZ" sz="16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5</a:t>
            </a:r>
            <a:r>
              <a:rPr kumimoji="0" lang="cs-CZ" sz="16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. ročník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6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Tematická oblast:    Přírodověda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6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Anotace:</a:t>
            </a:r>
            <a:r>
              <a:rPr kumimoji="0" lang="cs-CZ" sz="1600" b="0" i="0" u="none" strike="noStrike" kern="0" cap="none" spc="0" normalizeH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 MÍRNÝ PÁS</a:t>
            </a:r>
            <a:endParaRPr kumimoji="0" lang="cs-CZ" sz="16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30038401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cs-CZ" dirty="0" smtClean="0"/>
              <a:t>V mírném pásu se nachází ČR.</a:t>
            </a:r>
          </a:p>
          <a:p>
            <a:endParaRPr lang="cs-CZ" dirty="0"/>
          </a:p>
          <a:p>
            <a:pPr algn="ctr"/>
            <a:r>
              <a:rPr lang="cs-CZ" dirty="0" smtClean="0"/>
              <a:t>Popište, jaké máme podnebí. Porovnejte se subtropickým pásem.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376723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620688"/>
            <a:ext cx="8686800" cy="6048672"/>
          </a:xfrm>
        </p:spPr>
        <p:txBody>
          <a:bodyPr/>
          <a:lstStyle/>
          <a:p>
            <a:pPr algn="ctr"/>
            <a:r>
              <a:rPr lang="cs-CZ" u="sng" dirty="0" smtClean="0">
                <a:solidFill>
                  <a:srgbClr val="00B050"/>
                </a:solidFill>
              </a:rPr>
              <a:t>Pouze v oblasti mírného pásu se střídají čtyři roční období: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Jaro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Léto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Podzim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Zima</a:t>
            </a:r>
          </a:p>
          <a:p>
            <a:pPr marL="0" indent="0">
              <a:buNone/>
            </a:pPr>
            <a:endParaRPr lang="cs-CZ" dirty="0" smtClean="0"/>
          </a:p>
          <a:p>
            <a:pPr algn="ctr">
              <a:buFont typeface="Wingdings" pitchFamily="2" charset="2"/>
              <a:buChar char="Ø"/>
            </a:pPr>
            <a:r>
              <a:rPr lang="cs-CZ" dirty="0" smtClean="0"/>
              <a:t>Teplota v mírném pásu není ani příliš vysoká, ani příliš nízká.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560995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Tři druhy krajiny v mírném pásu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r>
              <a:rPr lang="cs-CZ" dirty="0" smtClean="0"/>
              <a:t>Také v jednotlivých pásmech vznikají vlivem podnebí různé krajiny:</a:t>
            </a:r>
          </a:p>
          <a:p>
            <a:endParaRPr lang="cs-CZ" dirty="0">
              <a:solidFill>
                <a:srgbClr val="FFC000"/>
              </a:solidFill>
            </a:endParaRPr>
          </a:p>
          <a:p>
            <a:pPr>
              <a:buFont typeface="Wingdings" pitchFamily="2" charset="2"/>
              <a:buChar char="Ø"/>
            </a:pPr>
            <a:r>
              <a:rPr lang="cs-CZ" dirty="0" smtClean="0">
                <a:solidFill>
                  <a:srgbClr val="FF0000"/>
                </a:solidFill>
              </a:rPr>
              <a:t>Stepi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>
                <a:solidFill>
                  <a:srgbClr val="92D050"/>
                </a:solidFill>
              </a:rPr>
              <a:t>Listnaté a smíšené lesy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>
                <a:solidFill>
                  <a:srgbClr val="00B050"/>
                </a:solidFill>
              </a:rPr>
              <a:t>Jehličnaté lesy (tajga)</a:t>
            </a:r>
          </a:p>
          <a:p>
            <a:pPr>
              <a:buFont typeface="Wingdings" pitchFamily="2" charset="2"/>
              <a:buChar char="Ø"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459506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>
                <a:solidFill>
                  <a:srgbClr val="FFFF00"/>
                </a:solidFill>
              </a:rPr>
              <a:t>stepi</a:t>
            </a:r>
            <a:endParaRPr lang="cs-CZ" dirty="0">
              <a:solidFill>
                <a:srgbClr val="FFFF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FF00"/>
                </a:solidFill>
              </a:rPr>
              <a:t>Velké pláně porostlé převážně trávou.</a:t>
            </a:r>
          </a:p>
          <a:p>
            <a:pPr marL="0" indent="0">
              <a:buNone/>
            </a:pPr>
            <a:endParaRPr lang="cs-CZ" dirty="0" smtClean="0">
              <a:solidFill>
                <a:srgbClr val="FFFF00"/>
              </a:solidFill>
            </a:endParaRPr>
          </a:p>
          <a:p>
            <a:r>
              <a:rPr lang="cs-CZ" dirty="0" smtClean="0">
                <a:solidFill>
                  <a:srgbClr val="FFFF00"/>
                </a:solidFill>
              </a:rPr>
              <a:t>Velmi málo srážek, nedaří se zde stromům.</a:t>
            </a:r>
          </a:p>
          <a:p>
            <a:pPr marL="0" indent="0">
              <a:buNone/>
            </a:pPr>
            <a:endParaRPr lang="cs-CZ" dirty="0" smtClean="0">
              <a:solidFill>
                <a:srgbClr val="FFFF00"/>
              </a:solidFill>
            </a:endParaRPr>
          </a:p>
          <a:p>
            <a:r>
              <a:rPr lang="cs-CZ" dirty="0">
                <a:solidFill>
                  <a:srgbClr val="FFFF00"/>
                </a:solidFill>
              </a:rPr>
              <a:t>L</a:t>
            </a:r>
            <a:r>
              <a:rPr lang="cs-CZ" dirty="0" smtClean="0">
                <a:solidFill>
                  <a:srgbClr val="FFFF00"/>
                </a:solidFill>
              </a:rPr>
              <a:t>idé si stepi předělávají na pole, kde pěstují převážně obiloviny.</a:t>
            </a:r>
            <a:endParaRPr lang="cs-CZ" dirty="0">
              <a:solidFill>
                <a:srgbClr val="FFFF0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395536" y="6309320"/>
            <a:ext cx="27363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Obr.1 - Stepi</a:t>
            </a:r>
            <a:r>
              <a:rPr lang="cs-CZ" dirty="0" smtClean="0">
                <a:solidFill>
                  <a:schemeClr val="bg1"/>
                </a:solidFill>
                <a:latin typeface="Constantia"/>
              </a:rPr>
              <a:t>[1]</a:t>
            </a:r>
            <a:endParaRPr lang="cs-CZ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26432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>
                <a:solidFill>
                  <a:srgbClr val="FFFF00"/>
                </a:solidFill>
              </a:rPr>
              <a:t>Listnaté a smíšené lesy</a:t>
            </a:r>
            <a:endParaRPr lang="cs-CZ" dirty="0">
              <a:solidFill>
                <a:srgbClr val="FFFF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844824"/>
            <a:ext cx="8686800" cy="4235301"/>
          </a:xfrm>
        </p:spPr>
        <p:txBody>
          <a:bodyPr/>
          <a:lstStyle/>
          <a:p>
            <a:r>
              <a:rPr lang="cs-CZ" dirty="0" smtClean="0">
                <a:solidFill>
                  <a:srgbClr val="FFFF00"/>
                </a:solidFill>
              </a:rPr>
              <a:t>Mírné a vlhké podnebí.</a:t>
            </a:r>
          </a:p>
          <a:p>
            <a:pPr marL="0" indent="0">
              <a:buNone/>
            </a:pPr>
            <a:endParaRPr lang="cs-CZ" dirty="0" smtClean="0">
              <a:solidFill>
                <a:srgbClr val="FFFF00"/>
              </a:solidFill>
            </a:endParaRPr>
          </a:p>
          <a:p>
            <a:r>
              <a:rPr lang="cs-CZ" dirty="0" smtClean="0">
                <a:solidFill>
                  <a:srgbClr val="FFFF00"/>
                </a:solidFill>
              </a:rPr>
              <a:t>Nacházejí se v teplejší oblasti mírného pásu.</a:t>
            </a:r>
          </a:p>
          <a:p>
            <a:pPr marL="0" indent="0">
              <a:buNone/>
            </a:pPr>
            <a:endParaRPr lang="cs-CZ" dirty="0" smtClean="0">
              <a:solidFill>
                <a:srgbClr val="FFFF00"/>
              </a:solidFill>
            </a:endParaRPr>
          </a:p>
          <a:p>
            <a:r>
              <a:rPr lang="cs-CZ" dirty="0">
                <a:solidFill>
                  <a:srgbClr val="FFFF00"/>
                </a:solidFill>
              </a:rPr>
              <a:t> </a:t>
            </a:r>
            <a:r>
              <a:rPr lang="cs-CZ" dirty="0" smtClean="0">
                <a:solidFill>
                  <a:srgbClr val="FFFF00"/>
                </a:solidFill>
              </a:rPr>
              <a:t>např. - </a:t>
            </a:r>
            <a:r>
              <a:rPr lang="cs-CZ" dirty="0">
                <a:solidFill>
                  <a:srgbClr val="FFFF00"/>
                </a:solidFill>
              </a:rPr>
              <a:t>n</a:t>
            </a:r>
            <a:r>
              <a:rPr lang="cs-CZ" dirty="0" smtClean="0">
                <a:solidFill>
                  <a:srgbClr val="FFFF00"/>
                </a:solidFill>
              </a:rPr>
              <a:t>íže položené oblasti v ČR</a:t>
            </a:r>
            <a:endParaRPr lang="cs-CZ" dirty="0">
              <a:solidFill>
                <a:srgbClr val="FFFF0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683568" y="6165304"/>
            <a:ext cx="35283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Obr.2 – Smíšené lesy</a:t>
            </a:r>
            <a:r>
              <a:rPr lang="cs-CZ" dirty="0" smtClean="0">
                <a:solidFill>
                  <a:schemeClr val="bg1"/>
                </a:solidFill>
                <a:latin typeface="Constantia"/>
              </a:rPr>
              <a:t>[2]</a:t>
            </a:r>
            <a:endParaRPr lang="cs-CZ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325477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8000" r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>
                <a:solidFill>
                  <a:srgbClr val="FFFF00"/>
                </a:solidFill>
              </a:rPr>
              <a:t>Jehličnaté lesy (tajgy)</a:t>
            </a:r>
            <a:endParaRPr lang="cs-CZ" dirty="0">
              <a:solidFill>
                <a:srgbClr val="FFFF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FF00"/>
                </a:solidFill>
              </a:rPr>
              <a:t>Dlouhé tuhé zimy s velkou nadílkou sněhu a krátká horká léta.</a:t>
            </a:r>
          </a:p>
          <a:p>
            <a:r>
              <a:rPr lang="cs-CZ" dirty="0" smtClean="0">
                <a:solidFill>
                  <a:srgbClr val="FFFF00"/>
                </a:solidFill>
              </a:rPr>
              <a:t>Krajina je převážně rovinatá.</a:t>
            </a:r>
            <a:endParaRPr lang="cs-CZ" dirty="0">
              <a:solidFill>
                <a:srgbClr val="FFFF00"/>
              </a:solidFill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4221088"/>
            <a:ext cx="4493955" cy="223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0" y="6422249"/>
            <a:ext cx="21602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Obr.3 - Tajga</a:t>
            </a:r>
            <a:r>
              <a:rPr lang="cs-CZ" dirty="0" smtClean="0">
                <a:latin typeface="Constantia"/>
              </a:rPr>
              <a:t>[3]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4067944" y="6021288"/>
            <a:ext cx="19442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Obr.4 - Tajga </a:t>
            </a:r>
            <a:r>
              <a:rPr lang="cs-CZ" dirty="0" smtClean="0">
                <a:latin typeface="Constantia"/>
              </a:rPr>
              <a:t>[4]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377842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pPr marL="514350" indent="-514350">
              <a:buClrTx/>
              <a:buFont typeface="+mj-lt"/>
              <a:buAutoNum type="arabicPeriod"/>
            </a:pPr>
            <a:endParaRPr lang="pl-PL" dirty="0" smtClean="0"/>
          </a:p>
          <a:p>
            <a:pPr marL="514350" indent="-514350">
              <a:buClrTx/>
              <a:buFont typeface="+mj-lt"/>
              <a:buAutoNum type="arabicPeriod"/>
            </a:pPr>
            <a:r>
              <a:rPr lang="cs-CZ" dirty="0"/>
              <a:t>LEMBERK, Vladimír. </a:t>
            </a:r>
            <a:r>
              <a:rPr lang="cs-CZ" dirty="0" err="1"/>
              <a:t>Lemberk</a:t>
            </a:r>
            <a:r>
              <a:rPr lang="cs-CZ" dirty="0"/>
              <a:t>. [online]. 2003 [cit. 2012-03-10]. Dostupné z: </a:t>
            </a:r>
            <a:r>
              <a:rPr lang="cs-CZ" dirty="0">
                <a:hlinkClick r:id="rId2"/>
              </a:rPr>
              <a:t>http://</a:t>
            </a:r>
            <a:r>
              <a:rPr lang="cs-CZ" dirty="0" smtClean="0">
                <a:hlinkClick r:id="rId2"/>
              </a:rPr>
              <a:t>lemberk.vcm.cz/fotorusko1.htm</a:t>
            </a:r>
            <a:endParaRPr lang="cs-CZ" dirty="0" smtClean="0"/>
          </a:p>
          <a:p>
            <a:pPr marL="514350" indent="-514350">
              <a:buClrTx/>
              <a:buFont typeface="+mj-lt"/>
              <a:buAutoNum type="arabicPeriod"/>
            </a:pPr>
            <a:endParaRPr lang="cs-CZ" dirty="0"/>
          </a:p>
          <a:p>
            <a:pPr marL="514350" lvl="0" indent="-514350">
              <a:buClrTx/>
              <a:buFont typeface="+mj-lt"/>
              <a:buAutoNum type="arabicPeriod"/>
            </a:pPr>
            <a:r>
              <a:rPr lang="cs-CZ" sz="2900" dirty="0" err="1">
                <a:solidFill>
                  <a:srgbClr val="4E3B30"/>
                </a:solidFill>
              </a:rPr>
              <a:t>Ursus</a:t>
            </a:r>
            <a:r>
              <a:rPr lang="cs-CZ" sz="2900" dirty="0">
                <a:solidFill>
                  <a:srgbClr val="4E3B30"/>
                </a:solidFill>
              </a:rPr>
              <a:t>: Tipy na výlet. [online]. 2007, 2009 [cit. 2012-03-10]. Dostupné z: </a:t>
            </a:r>
            <a:r>
              <a:rPr lang="cs-CZ" sz="2900" dirty="0">
                <a:solidFill>
                  <a:srgbClr val="4E3B30"/>
                </a:solidFill>
                <a:hlinkClick r:id="rId3"/>
              </a:rPr>
              <a:t>http://www.ursus.cz/tipy_na_vylet/Turistika/Kralicky_Sneznik/kralicak.html</a:t>
            </a:r>
            <a:endParaRPr lang="cs-CZ" sz="2900" dirty="0">
              <a:solidFill>
                <a:srgbClr val="4E3B30"/>
              </a:solidFill>
            </a:endParaRPr>
          </a:p>
          <a:p>
            <a:pPr marL="514350" indent="-514350">
              <a:buClrTx/>
              <a:buFont typeface="+mj-lt"/>
              <a:buAutoNum type="arabicPeriod"/>
            </a:pPr>
            <a:endParaRPr lang="cs-CZ" dirty="0" smtClean="0"/>
          </a:p>
          <a:p>
            <a:pPr marL="514350" indent="-514350">
              <a:buClrTx/>
              <a:buFont typeface="+mj-lt"/>
              <a:buAutoNum type="arabicPeriod"/>
            </a:pPr>
            <a:endParaRPr lang="cs-CZ" dirty="0"/>
          </a:p>
          <a:p>
            <a:pPr marL="514350" indent="-514350">
              <a:buClrTx/>
              <a:buFont typeface="+mj-lt"/>
              <a:buAutoNum type="arabicPeriod"/>
            </a:pPr>
            <a:r>
              <a:rPr lang="pl-PL" dirty="0" smtClean="0"/>
              <a:t>Tajga</a:t>
            </a:r>
            <a:r>
              <a:rPr lang="pl-PL" dirty="0"/>
              <a:t>. [online]. 2003-2005 [cit. 2012-03-10]. Dostupné z: </a:t>
            </a:r>
            <a:r>
              <a:rPr lang="pl-PL" dirty="0">
                <a:hlinkClick r:id="rId4"/>
              </a:rPr>
              <a:t>http://</a:t>
            </a:r>
            <a:r>
              <a:rPr lang="pl-PL" dirty="0" smtClean="0">
                <a:hlinkClick r:id="rId4"/>
              </a:rPr>
              <a:t>www.tajga.org/galerie/Bajkal/index.html#images</a:t>
            </a:r>
            <a:endParaRPr lang="pl-PL" dirty="0" smtClean="0"/>
          </a:p>
          <a:p>
            <a:pPr marL="514350" indent="-514350">
              <a:buClrTx/>
              <a:buFont typeface="+mj-lt"/>
              <a:buAutoNum type="arabicPeriod"/>
            </a:pPr>
            <a:endParaRPr lang="pl-PL" dirty="0" smtClean="0"/>
          </a:p>
          <a:p>
            <a:pPr marL="514350" indent="-514350">
              <a:buClrTx/>
              <a:buFont typeface="+mj-lt"/>
              <a:buAutoNum type="arabicPeriod"/>
            </a:pPr>
            <a:r>
              <a:rPr lang="cs-CZ" dirty="0"/>
              <a:t>Tajga. In: </a:t>
            </a:r>
            <a:r>
              <a:rPr lang="cs-CZ" i="1" dirty="0" err="1"/>
              <a:t>Wikipedia</a:t>
            </a:r>
            <a:r>
              <a:rPr lang="cs-CZ" dirty="0"/>
              <a:t>: </a:t>
            </a:r>
            <a:r>
              <a:rPr lang="cs-CZ" i="1" dirty="0" err="1"/>
              <a:t>the</a:t>
            </a:r>
            <a:r>
              <a:rPr lang="cs-CZ" i="1" dirty="0"/>
              <a:t> free </a:t>
            </a:r>
            <a:r>
              <a:rPr lang="cs-CZ" i="1" dirty="0" err="1"/>
              <a:t>encyclopedia</a:t>
            </a:r>
            <a:r>
              <a:rPr lang="cs-CZ" dirty="0"/>
              <a:t> [online]. San Francisco (CA): </a:t>
            </a:r>
            <a:r>
              <a:rPr lang="cs-CZ" dirty="0" err="1"/>
              <a:t>Wikimedia</a:t>
            </a:r>
            <a:r>
              <a:rPr lang="cs-CZ" dirty="0"/>
              <a:t> </a:t>
            </a:r>
            <a:r>
              <a:rPr lang="cs-CZ" dirty="0" err="1"/>
              <a:t>Foundation</a:t>
            </a:r>
            <a:r>
              <a:rPr lang="cs-CZ" dirty="0"/>
              <a:t>, 2001-2003 [cit. 2012-03-10]. Dostupné z: </a:t>
            </a:r>
            <a:r>
              <a:rPr lang="cs-CZ" dirty="0">
                <a:hlinkClick r:id="rId5"/>
              </a:rPr>
              <a:t>http://</a:t>
            </a:r>
            <a:r>
              <a:rPr lang="cs-CZ" dirty="0" smtClean="0">
                <a:hlinkClick r:id="rId5"/>
              </a:rPr>
              <a:t>pl.wikipedia.org/wiki/Tajga</a:t>
            </a:r>
            <a:endParaRPr lang="cs-CZ" dirty="0" smtClean="0"/>
          </a:p>
          <a:p>
            <a:pPr marL="514350" indent="-514350">
              <a:buClrTx/>
              <a:buFont typeface="+mj-lt"/>
              <a:buAutoNum type="arabicPeriod"/>
            </a:pPr>
            <a:r>
              <a:rPr lang="cs-CZ" dirty="0"/>
              <a:t>MATYÁŠEK, Jiří, Věra ŠTIKOVÁ a Josef TRNA. </a:t>
            </a:r>
            <a:r>
              <a:rPr lang="cs-CZ" i="1" dirty="0"/>
              <a:t>Přírodověda 5</a:t>
            </a:r>
            <a:r>
              <a:rPr lang="cs-CZ" dirty="0"/>
              <a:t>: </a:t>
            </a:r>
            <a:r>
              <a:rPr lang="cs-CZ" i="1" dirty="0"/>
              <a:t>člověk a jeho svět</a:t>
            </a:r>
            <a:r>
              <a:rPr lang="cs-CZ" dirty="0"/>
              <a:t>. [3. vyd.]. Brno: Nová škola, 2011, 2 sv. Duhová řada. </a:t>
            </a:r>
            <a:r>
              <a:rPr lang="cs-CZ"/>
              <a:t>ISBN 978-80-7289-313-3. </a:t>
            </a:r>
            <a:endParaRPr lang="cs-CZ" dirty="0" smtClean="0"/>
          </a:p>
          <a:p>
            <a:pPr marL="514350" indent="-514350">
              <a:buClrTx/>
              <a:buFont typeface="+mj-lt"/>
              <a:buAutoNum type="arabicPeriod"/>
            </a:pPr>
            <a:endParaRPr lang="cs-CZ" dirty="0" smtClean="0"/>
          </a:p>
          <a:p>
            <a:pPr marL="0" indent="0">
              <a:buClrTx/>
              <a:buNone/>
            </a:pP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24751753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_rels/them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_rels/them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_rels/them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_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3_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4_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44</TotalTime>
  <Words>347</Words>
  <Application>Microsoft Office PowerPoint</Application>
  <PresentationFormat>Předvádění na obrazovce (4:3)</PresentationFormat>
  <Paragraphs>54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5</vt:i4>
      </vt:variant>
      <vt:variant>
        <vt:lpstr>Nadpisy snímků</vt:lpstr>
      </vt:variant>
      <vt:variant>
        <vt:i4>8</vt:i4>
      </vt:variant>
    </vt:vector>
  </HeadingPairs>
  <TitlesOfParts>
    <vt:vector size="13" baseType="lpstr">
      <vt:lpstr>Cesta</vt:lpstr>
      <vt:lpstr>1_Cesta</vt:lpstr>
      <vt:lpstr>2_Cesta</vt:lpstr>
      <vt:lpstr>3_Cesta</vt:lpstr>
      <vt:lpstr>4_Cesta</vt:lpstr>
      <vt:lpstr>Prezentace aplikace PowerPoint</vt:lpstr>
      <vt:lpstr>Prezentace aplikace PowerPoint</vt:lpstr>
      <vt:lpstr>Prezentace aplikace PowerPoint</vt:lpstr>
      <vt:lpstr>Tři druhy krajiny v mírném pásu</vt:lpstr>
      <vt:lpstr>stepi</vt:lpstr>
      <vt:lpstr>Listnaté a smíšené lesy</vt:lpstr>
      <vt:lpstr>Jehličnaté lesy (tajgy)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Uživatel</dc:creator>
  <cp:lastModifiedBy>Uživatel</cp:lastModifiedBy>
  <cp:revision>8</cp:revision>
  <dcterms:created xsi:type="dcterms:W3CDTF">2012-03-24T21:20:52Z</dcterms:created>
  <dcterms:modified xsi:type="dcterms:W3CDTF">2012-06-25T04:46:54Z</dcterms:modified>
</cp:coreProperties>
</file>