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267" r:id="rId2"/>
    <p:sldId id="257" r:id="rId3"/>
    <p:sldId id="258" r:id="rId4"/>
    <p:sldId id="259" r:id="rId5"/>
    <p:sldId id="264" r:id="rId6"/>
    <p:sldId id="265" r:id="rId7"/>
    <p:sldId id="260" r:id="rId8"/>
    <p:sldId id="261" r:id="rId9"/>
    <p:sldId id="262" r:id="rId10"/>
    <p:sldId id="263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8CBA5-A9EF-4F9D-87B6-0E47695F23F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3A204B-9C9B-48BF-B4D5-5AC356572D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49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277D79-5321-42C1-8931-E4DE70F2EA1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856941-431B-487D-9EA4-78D12BE8A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683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856941-431B-487D-9EA4-78D12BE8A06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1334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856941-431B-487D-9EA4-78D12BE8A061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79236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856941-431B-487D-9EA4-78D12BE8A061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47599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856941-431B-487D-9EA4-78D12BE8A061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8767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856941-431B-487D-9EA4-78D12BE8A061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04495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856941-431B-487D-9EA4-78D12BE8A061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42690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856941-431B-487D-9EA4-78D12BE8A061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45028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856941-431B-487D-9EA4-78D12BE8A061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01744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856941-431B-487D-9EA4-78D12BE8A061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888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F0FCB-3542-4EA5-83B8-4675BE38A55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A22A26-730A-4EAC-A3BB-D5850D028F1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F0FCB-3542-4EA5-83B8-4675BE38A55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22A26-730A-4EAC-A3BB-D5850D028F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F0FCB-3542-4EA5-83B8-4675BE38A55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22A26-730A-4EAC-A3BB-D5850D028F1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F0FCB-3542-4EA5-83B8-4675BE38A55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22A26-730A-4EAC-A3BB-D5850D028F1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F0FCB-3542-4EA5-83B8-4675BE38A55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22A26-730A-4EAC-A3BB-D5850D028F1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F0FCB-3542-4EA5-83B8-4675BE38A55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22A26-730A-4EAC-A3BB-D5850D028F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F0FCB-3542-4EA5-83B8-4675BE38A55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22A26-730A-4EAC-A3BB-D5850D028F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F0FCB-3542-4EA5-83B8-4675BE38A55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22A26-730A-4EAC-A3BB-D5850D028F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F0FCB-3542-4EA5-83B8-4675BE38A55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22A26-730A-4EAC-A3BB-D5850D028F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F0FCB-3542-4EA5-83B8-4675BE38A55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22A26-730A-4EAC-A3BB-D5850D028F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F0FCB-3542-4EA5-83B8-4675BE38A55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22A26-730A-4EAC-A3BB-D5850D028F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34F0FCB-3542-4EA5-83B8-4675BE38A55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2A22A26-730A-4EAC-A3BB-D5850D028F1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mapasveta.info/svet/mapa_sveta_slepa_mapa.html" TargetMode="External"/><Relationship Id="rId3" Type="http://schemas.openxmlformats.org/officeDocument/2006/relationships/hyperlink" Target="http://www.zahrada-cs.com/a/cz/5463-stavebn%C3%AD-materi%C3%A1ly-p%C5%99%C3%ADrodn%C3%AD-k%C3%A1men/" TargetMode="External"/><Relationship Id="rId7" Type="http://schemas.openxmlformats.org/officeDocument/2006/relationships/hyperlink" Target="http://slunecnisoustava.wz.cz/Mesic.htm" TargetMode="External"/><Relationship Id="rId2" Type="http://schemas.openxmlformats.org/officeDocument/2006/relationships/hyperlink" Target="http://www.cechy.net/?id=03.01.04.02&amp;qid=8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strolife.cz/?p=10624" TargetMode="External"/><Relationship Id="rId5" Type="http://schemas.openxmlformats.org/officeDocument/2006/relationships/hyperlink" Target="http://www.astrofyzikablog.xf.cz/sl.soustava.htm" TargetMode="External"/><Relationship Id="rId4" Type="http://schemas.openxmlformats.org/officeDocument/2006/relationships/hyperlink" Target="http://cestovani.kr-karlovarsky.cz/cz/pronavstevniky/Clovekmenitvarkraje/hornictvi/Stranky/Sokolovskauhelnapanev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lIns="0" rIns="0" bIns="0" anchor="b">
            <a:normAutofit fontScale="97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ZÁVĚREČNÉ OPAKOVÁNÍ</a:t>
            </a:r>
            <a:endParaRPr lang="cs-CZ" sz="4800" b="1" dirty="0">
              <a:solidFill>
                <a:schemeClr val="tx1"/>
              </a:solidFill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pic>
        <p:nvPicPr>
          <p:cNvPr id="7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VY_32_inovace_20- </a:t>
            </a:r>
            <a:r>
              <a:rPr lang="cs-CZ" sz="1600" b="1" dirty="0"/>
              <a:t>PŘ </a:t>
            </a:r>
            <a:r>
              <a:rPr lang="cs-CZ" sz="1600" b="1" dirty="0" smtClean="0"/>
              <a:t>– ZÁVĚREČNÉ OPAKOVÁNÍ</a:t>
            </a:r>
          </a:p>
          <a:p>
            <a:r>
              <a:rPr lang="cs-CZ" sz="1600" dirty="0" smtClean="0"/>
              <a:t>Autor:        Denisa Štelzigová</a:t>
            </a:r>
          </a:p>
          <a:p>
            <a:r>
              <a:rPr lang="cs-CZ" sz="1600" dirty="0" smtClean="0"/>
              <a:t>Období:     červen</a:t>
            </a:r>
          </a:p>
          <a:p>
            <a:r>
              <a:rPr lang="cs-CZ" sz="1600" dirty="0" smtClean="0"/>
              <a:t>Věková skupina:      </a:t>
            </a:r>
            <a:r>
              <a:rPr lang="cs-CZ" sz="1600" dirty="0"/>
              <a:t>5</a:t>
            </a:r>
            <a:r>
              <a:rPr lang="cs-CZ" sz="1600" dirty="0" smtClean="0"/>
              <a:t>. ročník</a:t>
            </a:r>
          </a:p>
          <a:p>
            <a:r>
              <a:rPr lang="cs-CZ" sz="1600" dirty="0" smtClean="0"/>
              <a:t>Tematická oblast:    Přírodověda</a:t>
            </a:r>
          </a:p>
          <a:p>
            <a:r>
              <a:rPr lang="cs-CZ" sz="1600" dirty="0" smtClean="0"/>
              <a:t>Anotace:    ZÁVĚREČNÉ OPAKOVÁNÍ s pracovním listem a řešením.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35610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2016224"/>
          </a:xfrm>
        </p:spPr>
        <p:txBody>
          <a:bodyPr/>
          <a:lstStyle/>
          <a:p>
            <a:r>
              <a:rPr lang="cs-CZ" sz="44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1. Zapiš základní podmínky nezbytné pro život na Zemi.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96952"/>
            <a:ext cx="8229600" cy="3129211"/>
          </a:xfrm>
        </p:spPr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9643" y="6298967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 Krajina (foto autora)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274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009442" y="332656"/>
            <a:ext cx="7125113" cy="23762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4400" b="1" u="sng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/>
              </a:rPr>
              <a:t>2. Mohla by živá příroda existovat bez neživé přírody? </a:t>
            </a:r>
            <a:endParaRPr lang="cs-CZ" sz="4400" b="1" u="sng" dirty="0">
              <a:ln w="18415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009443" y="5157192"/>
            <a:ext cx="7125112" cy="7016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Zakroužkuj     ANO   X    NE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623731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  - Velbloud  (foto autora)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0104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7346" y="2354692"/>
            <a:ext cx="2952750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60859"/>
            <a:ext cx="2995200" cy="374400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  <a:effectLst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995766" y="332656"/>
            <a:ext cx="7125113" cy="2232248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4400" b="1" dirty="0" smtClean="0">
                <a:solidFill>
                  <a:schemeClr val="tx1"/>
                </a:solidFill>
                <a:effectLst/>
              </a:rPr>
              <a:t>3. Stavební kámen – uveď alespoň 2 příklady.</a:t>
            </a:r>
            <a:endParaRPr lang="cs-CZ" sz="4400" b="1" dirty="0">
              <a:solidFill>
                <a:schemeClr val="tx1"/>
              </a:solidFill>
              <a:effectLst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651" y="2960859"/>
            <a:ext cx="2350695" cy="37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 descr="C:\Users\Uživatel\Pictures\foto nové\IMG_0570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45" t="58968" r="5903" b="220"/>
          <a:stretch/>
        </p:blipFill>
        <p:spPr bwMode="auto">
          <a:xfrm>
            <a:off x="5747346" y="4527989"/>
            <a:ext cx="3228541" cy="2191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321749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 </a:t>
            </a:r>
            <a:r>
              <a:rPr lang="cs-CZ" dirty="0" smtClean="0">
                <a:latin typeface="Constantia"/>
              </a:rPr>
              <a:t>[1]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99890" y="632174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r>
              <a:rPr lang="cs-CZ" dirty="0" smtClean="0">
                <a:latin typeface="Constantia"/>
              </a:rPr>
              <a:t>[2]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4204685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r>
              <a:rPr lang="cs-CZ" dirty="0" smtClean="0">
                <a:latin typeface="Constantia"/>
              </a:rPr>
              <a:t>[3]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35500" y="6321749"/>
            <a:ext cx="3052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 – písek(foto autora)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2342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79512" y="4188087"/>
            <a:ext cx="8640959" cy="266991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</a:rPr>
              <a:t>4. Jak se nazývá železná ruda černošedé barvy a která je silně magnetická?</a:t>
            </a:r>
            <a:endParaRPr lang="cs-CZ" sz="4400" dirty="0">
              <a:ln>
                <a:solidFill>
                  <a:schemeClr val="tx1"/>
                </a:solidFill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63680" y="630932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 foto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0992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09442" y="675724"/>
            <a:ext cx="7125113" cy="19611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</a:rPr>
              <a:t>5. Uveď příklady drahých kovů a jejich využití.</a:t>
            </a:r>
            <a:endParaRPr lang="cs-CZ" sz="4400" dirty="0">
              <a:ln>
                <a:solidFill>
                  <a:schemeClr val="tx1"/>
                </a:solidFill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80893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952328"/>
          </a:xfrm>
        </p:spPr>
        <p:txBody>
          <a:bodyPr>
            <a:normAutofit fontScale="92500"/>
          </a:bodyPr>
          <a:lstStyle/>
          <a:p>
            <a:pPr>
              <a:lnSpc>
                <a:spcPct val="170000"/>
              </a:lnSpc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35841" y="1772816"/>
            <a:ext cx="7125113" cy="275327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cs-CZ" sz="4400" b="1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endParaRPr lang="cs-CZ" sz="44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endParaRPr lang="cs-CZ" sz="4400" b="1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sz="4400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6. Co patří mezi </a:t>
            </a:r>
            <a:r>
              <a:rPr lang="cs-CZ" sz="4400" b="1" u="sng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energetické suroviny?</a:t>
            </a:r>
            <a:r>
              <a:rPr lang="cs-CZ" sz="4400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</a:p>
          <a:p>
            <a:r>
              <a:rPr lang="cs-CZ" sz="4400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Při těžbě jedné suroviny nejvíce ničíme přírodu. Která to je a proč?</a:t>
            </a:r>
            <a:endParaRPr lang="cs-CZ" sz="4400" b="1" dirty="0">
              <a:ln w="18415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63813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r>
              <a:rPr lang="cs-CZ" dirty="0" smtClean="0">
                <a:latin typeface="Constantia"/>
              </a:rPr>
              <a:t>[4]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410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18864" y="1988840"/>
            <a:ext cx="8229600" cy="692696"/>
          </a:xfrm>
        </p:spPr>
        <p:txBody>
          <a:bodyPr/>
          <a:lstStyle/>
          <a:p>
            <a:pPr algn="r"/>
            <a:r>
              <a:rPr lang="cs-CZ" sz="4000" dirty="0" smtClean="0">
                <a:solidFill>
                  <a:schemeClr val="bg1"/>
                </a:solidFill>
              </a:rPr>
              <a:t>Seřaď rozházené planety od Slunce.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780928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Která planeta je již trpasličí planetou?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60232" y="616530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r>
              <a:rPr lang="cs-CZ" dirty="0" smtClean="0">
                <a:latin typeface="Constantia"/>
              </a:rPr>
              <a:t>[5]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58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2376264"/>
          </a:xfrm>
        </p:spPr>
        <p:txBody>
          <a:bodyPr/>
          <a:lstStyle/>
          <a:p>
            <a:r>
              <a:rPr lang="cs-CZ" sz="4400" dirty="0">
                <a:solidFill>
                  <a:schemeClr val="bg1"/>
                </a:solidFill>
                <a:effectLst/>
              </a:rPr>
              <a:t>8. Jaké pohyby vykonává Země?  Vždy uveď, co to na naší planetě </a:t>
            </a:r>
            <a:r>
              <a:rPr lang="cs-CZ" sz="4400" dirty="0" smtClean="0">
                <a:solidFill>
                  <a:schemeClr val="bg1"/>
                </a:solidFill>
                <a:effectLst/>
              </a:rPr>
              <a:t>způsobuje.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31236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</a:rPr>
              <a:t>______________________________________________________________________________________________________________________________________________________</a:t>
            </a: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lnSpc>
                <a:spcPct val="160000"/>
              </a:lnSpc>
            </a:pPr>
            <a:r>
              <a:rPr lang="cs-CZ" dirty="0" smtClean="0">
                <a:solidFill>
                  <a:schemeClr val="bg1"/>
                </a:solidFill>
              </a:rPr>
              <a:t>______________________________________________________________________________________________________________________________________________________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638132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r>
              <a:rPr lang="cs-CZ" dirty="0" smtClean="0">
                <a:latin typeface="Constantia"/>
              </a:rPr>
              <a:t>[6]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354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21000" b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009442" y="404664"/>
            <a:ext cx="7125113" cy="10801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dirty="0" smtClean="0">
                <a:solidFill>
                  <a:schemeClr val="bg1"/>
                </a:solidFill>
                <a:effectLst/>
              </a:rPr>
              <a:t>Fáze měsíce: POPIŠ!!!</a:t>
            </a:r>
            <a:endParaRPr lang="cs-CZ" sz="4400" dirty="0">
              <a:solidFill>
                <a:schemeClr val="bg1"/>
              </a:solidFill>
              <a:effectLst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547663" y="1988840"/>
            <a:ext cx="6120681" cy="38699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1) Zakresli 4 části zvětšování (dorůstání měsíce)</a:t>
            </a:r>
          </a:p>
          <a:p>
            <a:endParaRPr lang="cs-CZ" dirty="0" smtClean="0">
              <a:ln w="18415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 smtClean="0">
              <a:ln w="18415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2) Zakresli 4 části zmenšování  měsíce (couvání)</a:t>
            </a:r>
          </a:p>
          <a:p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07904" y="585879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r>
              <a:rPr lang="cs-CZ" dirty="0" smtClean="0">
                <a:latin typeface="Constantia"/>
              </a:rPr>
              <a:t>[7]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20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Zakreslete podnebné pásy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390" y="2427449"/>
            <a:ext cx="5761219" cy="2871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27984" y="602128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r>
              <a:rPr lang="cs-CZ" dirty="0" smtClean="0">
                <a:latin typeface="Constantia"/>
              </a:rPr>
              <a:t>[8]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629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04056"/>
          </a:xfrm>
        </p:spPr>
        <p:txBody>
          <a:bodyPr/>
          <a:lstStyle/>
          <a:p>
            <a:r>
              <a:rPr lang="cs-CZ" sz="4400" dirty="0" smtClean="0"/>
              <a:t>Zdroje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048672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400" dirty="0">
                <a:solidFill>
                  <a:schemeClr val="tx1"/>
                </a:solidFill>
              </a:rPr>
              <a:t>Čechy.net: Koněpruské jeskyně. [online]. 2000-2004 [cit. 2012-05-12]. Dostupné z: </a:t>
            </a:r>
            <a:r>
              <a:rPr lang="cs-CZ" sz="1400" dirty="0">
                <a:solidFill>
                  <a:schemeClr val="tx1"/>
                </a:solidFill>
                <a:hlinkClick r:id="rId2"/>
              </a:rPr>
              <a:t>http://www.cechy.net/?</a:t>
            </a:r>
            <a:r>
              <a:rPr lang="cs-CZ" sz="1400" dirty="0" smtClean="0">
                <a:solidFill>
                  <a:schemeClr val="tx1"/>
                </a:solidFill>
                <a:hlinkClick r:id="rId2"/>
              </a:rPr>
              <a:t>id=03.01.04.02&amp;qid=88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1400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400" dirty="0">
                <a:solidFill>
                  <a:schemeClr val="tx1"/>
                </a:solidFill>
              </a:rPr>
              <a:t>DRÁPAL, Marek. </a:t>
            </a:r>
            <a:r>
              <a:rPr lang="cs-CZ" sz="1400" dirty="0" err="1">
                <a:solidFill>
                  <a:schemeClr val="tx1"/>
                </a:solidFill>
              </a:rPr>
              <a:t>Drapal</a:t>
            </a:r>
            <a:r>
              <a:rPr lang="cs-CZ" sz="1400" dirty="0">
                <a:solidFill>
                  <a:schemeClr val="tx1"/>
                </a:solidFill>
              </a:rPr>
              <a:t>: Strahovský pískovec. [online]. [cit. 2012-05-12]. Dostupné z: </a:t>
            </a:r>
            <a:r>
              <a:rPr lang="cs-CZ" sz="1400" dirty="0">
                <a:solidFill>
                  <a:schemeClr val="tx1"/>
                </a:solidFill>
                <a:hlinkClick r:id="rId2"/>
              </a:rPr>
              <a:t>http://www.cechy.net/?</a:t>
            </a:r>
            <a:r>
              <a:rPr lang="cs-CZ" sz="1400" dirty="0" smtClean="0">
                <a:solidFill>
                  <a:schemeClr val="tx1"/>
                </a:solidFill>
                <a:hlinkClick r:id="rId2"/>
              </a:rPr>
              <a:t>id=03.01.04.02&amp;qid=88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1400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400" dirty="0" smtClean="0">
                <a:solidFill>
                  <a:schemeClr val="tx1"/>
                </a:solidFill>
              </a:rPr>
              <a:t>Stavební </a:t>
            </a:r>
            <a:r>
              <a:rPr lang="cs-CZ" sz="1400" dirty="0">
                <a:solidFill>
                  <a:schemeClr val="tx1"/>
                </a:solidFill>
              </a:rPr>
              <a:t>materiály: přírodní kámen. [online]. 2009. vyd. 2001 - 2012 [cit. 2012-05-24]. Dostupné z: </a:t>
            </a:r>
            <a:r>
              <a:rPr lang="cs-CZ" sz="1400" dirty="0">
                <a:solidFill>
                  <a:schemeClr val="tx1"/>
                </a:solidFill>
                <a:hlinkClick r:id="rId3"/>
              </a:rPr>
              <a:t>http://www.zahrada-cs.com/a/cz/5463-stavebn%C3%AD-materi%C3%A1ly-p%C5%99%C3%ADrodn%C3%AD-k%C3%A1men</a:t>
            </a:r>
            <a:r>
              <a:rPr lang="cs-CZ" sz="1400" dirty="0" smtClean="0">
                <a:solidFill>
                  <a:schemeClr val="tx1"/>
                </a:solidFill>
                <a:hlinkClick r:id="rId3"/>
              </a:rPr>
              <a:t>/</a:t>
            </a:r>
            <a:endParaRPr lang="cs-CZ" sz="1400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1400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400" dirty="0" smtClean="0">
                <a:solidFill>
                  <a:schemeClr val="tx1"/>
                </a:solidFill>
              </a:rPr>
              <a:t>Cestování</a:t>
            </a:r>
            <a:r>
              <a:rPr lang="cs-CZ" sz="1400" dirty="0">
                <a:solidFill>
                  <a:schemeClr val="tx1"/>
                </a:solidFill>
              </a:rPr>
              <a:t>: Sokolovska uhelná pánev. [online]. 2009 [cit. 2012-05-12]. Dostupné z: </a:t>
            </a:r>
            <a:r>
              <a:rPr lang="cs-CZ" sz="1400" dirty="0">
                <a:solidFill>
                  <a:schemeClr val="tx1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  <a:hlinkClick r:id="rId4"/>
              </a:rPr>
              <a:t>cestovani.kr-karlovarsky.cz/cz/pronavstevniky/Clovekmenitvarkraje/hornictvi/Stranky/Sokolovskauhelnapanev.aspx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1400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400" dirty="0">
                <a:solidFill>
                  <a:schemeClr val="tx1"/>
                </a:solidFill>
              </a:rPr>
              <a:t>Astrofyzika: Sluneční soustava. [online]. 2009. vyd. [cit. 2012-05-24]. Dostupné z: </a:t>
            </a:r>
            <a:r>
              <a:rPr lang="cs-CZ" sz="1400" dirty="0">
                <a:solidFill>
                  <a:schemeClr val="tx1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  <a:hlinkClick r:id="rId5"/>
              </a:rPr>
              <a:t>www.astrofyzikablog.xf.cz/sl.soustava.htm</a:t>
            </a:r>
            <a:endParaRPr lang="cs-CZ" sz="1400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  <a:latin typeface="Constantia"/>
              </a:rPr>
              <a:t>Astrolife</a:t>
            </a:r>
            <a:r>
              <a:rPr lang="cs-CZ" sz="1400" dirty="0">
                <a:solidFill>
                  <a:schemeClr val="tx1"/>
                </a:solidFill>
                <a:latin typeface="Constantia"/>
              </a:rPr>
              <a:t>: Ve hvězdách. [online]. 2010 [cit. 2012-01-28]. Dostupné z: </a:t>
            </a:r>
            <a:r>
              <a:rPr lang="cs-CZ" sz="1400" dirty="0">
                <a:solidFill>
                  <a:schemeClr val="tx1"/>
                </a:solidFill>
                <a:latin typeface="Constantia"/>
                <a:hlinkClick r:id="rId6"/>
              </a:rPr>
              <a:t>http://www.astrolife.cz/?</a:t>
            </a:r>
            <a:r>
              <a:rPr lang="cs-CZ" sz="1400" dirty="0" smtClean="0">
                <a:solidFill>
                  <a:schemeClr val="tx1"/>
                </a:solidFill>
                <a:latin typeface="Constantia"/>
                <a:hlinkClick r:id="rId6"/>
              </a:rPr>
              <a:t>p=10624</a:t>
            </a:r>
            <a:endParaRPr lang="cs-CZ" sz="1400" dirty="0">
              <a:solidFill>
                <a:schemeClr val="tx1"/>
              </a:solidFill>
              <a:latin typeface="Constantia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400" dirty="0" smtClean="0">
                <a:solidFill>
                  <a:schemeClr val="tx1"/>
                </a:solidFill>
              </a:rPr>
              <a:t>Sluneční </a:t>
            </a:r>
            <a:r>
              <a:rPr lang="cs-CZ" sz="1400" dirty="0">
                <a:solidFill>
                  <a:schemeClr val="tx1"/>
                </a:solidFill>
              </a:rPr>
              <a:t>soustava: Měsíc. [online]. [cit. 2012-05-24]. Dostupné z: </a:t>
            </a:r>
            <a:r>
              <a:rPr lang="cs-CZ" sz="1400" dirty="0">
                <a:solidFill>
                  <a:schemeClr val="tx1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  <a:hlinkClick r:id="rId7"/>
              </a:rPr>
              <a:t>slunecnisoustava.wz.cz/Mesic.htm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400" dirty="0">
                <a:solidFill>
                  <a:schemeClr val="tx1"/>
                </a:solidFill>
              </a:rPr>
              <a:t>Mapa světa info: Slepá mapa světa. [online]. [cit. 2012-05-24]. Dostupné z: </a:t>
            </a:r>
            <a:r>
              <a:rPr lang="cs-CZ" sz="1400" dirty="0">
                <a:solidFill>
                  <a:schemeClr val="tx1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  <a:hlinkClick r:id="rId8"/>
              </a:rPr>
              <a:t>mapasveta.info/svet/mapa_sveta_slepa_mapa.html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400" dirty="0"/>
              <a:t>MATYÁŠEK, Jiří, Věra ŠTIKOVÁ a Josef TRNA. </a:t>
            </a:r>
            <a:r>
              <a:rPr lang="cs-CZ" sz="1400" i="1" dirty="0"/>
              <a:t>Přírodověda 5</a:t>
            </a:r>
            <a:r>
              <a:rPr lang="cs-CZ" sz="1400" dirty="0"/>
              <a:t>: </a:t>
            </a:r>
            <a:r>
              <a:rPr lang="cs-CZ" sz="1400" i="1" dirty="0"/>
              <a:t>člověk a jeho svět</a:t>
            </a:r>
            <a:r>
              <a:rPr lang="cs-CZ" sz="1400" dirty="0"/>
              <a:t>. [3. vyd.]. Brno: Nová škola, 2011, 2 sv. Duhová řada. ISBN 978-80-7289-313-3. 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3187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1083</TotalTime>
  <Words>479</Words>
  <Application>Microsoft Office PowerPoint</Application>
  <PresentationFormat>Předvádění na obrazovce (4:3)</PresentationFormat>
  <Paragraphs>72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1. Zapiš základní podmínky nezbytné pro život na Zemi.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Seřaď rozházené planety od Slunce.</vt:lpstr>
      <vt:lpstr>8. Jaké pohyby vykonává Země?  Vždy uveď, co to na naší planetě způsobuje.</vt:lpstr>
      <vt:lpstr>Prezentace aplikace PowerPoint</vt:lpstr>
      <vt:lpstr>Zakreslete podnebné pásy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ZÁVĚREČNÉ OPAKOVÁNÍ</dc:title>
  <dc:creator>Uživatel</dc:creator>
  <cp:lastModifiedBy>Uživatel</cp:lastModifiedBy>
  <cp:revision>28</cp:revision>
  <dcterms:created xsi:type="dcterms:W3CDTF">2012-06-04T20:53:26Z</dcterms:created>
  <dcterms:modified xsi:type="dcterms:W3CDTF">2012-06-25T04:47:36Z</dcterms:modified>
</cp:coreProperties>
</file>