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sldIdLst>
    <p:sldId id="280" r:id="rId2"/>
    <p:sldId id="256" r:id="rId3"/>
    <p:sldId id="273" r:id="rId4"/>
    <p:sldId id="277" r:id="rId5"/>
    <p:sldId id="274" r:id="rId6"/>
    <p:sldId id="275" r:id="rId7"/>
    <p:sldId id="276" r:id="rId8"/>
    <p:sldId id="278" r:id="rId9"/>
    <p:sldId id="279" r:id="rId10"/>
    <p:sldId id="28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AEFEF"/>
    <a:srgbClr val="0000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64" autoAdjust="0"/>
    <p:restoredTop sz="94709" autoAdjust="0"/>
  </p:normalViewPr>
  <p:slideViewPr>
    <p:cSldViewPr>
      <p:cViewPr>
        <p:scale>
          <a:sx n="66" d="100"/>
          <a:sy n="66" d="100"/>
        </p:scale>
        <p:origin x="-78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48331CC7-6BF7-4B2A-891B-6665C5D65B5F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48331CC7-6BF7-4B2A-891B-6665C5D65B5F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48331CC7-6BF7-4B2A-891B-6665C5D65B5F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8331CC7-6BF7-4B2A-891B-6665C5D65B5F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mmagnets.com/wp-content/uploads/2012/04/%E7%A3%81%E6%80%A777.jpeg" TargetMode="External"/><Relationship Id="rId2" Type="http://schemas.openxmlformats.org/officeDocument/2006/relationships/hyperlink" Target="http://www.oskole.sk/userfiles/image/zaida/fyzika/februar/magnetick%C3%A9%20vlastnosti%20l%C3%A1tok%20II,%20fyzika,%20zs,6_,roc_html_m19dd6594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echmania.cz/edutorium/data/fil_4478.jpg" TargetMode="External"/><Relationship Id="rId5" Type="http://schemas.openxmlformats.org/officeDocument/2006/relationships/hyperlink" Target="http://www.c4dmodelshop.com/im/articles/Magnet01.jpg" TargetMode="External"/><Relationship Id="rId4" Type="http://schemas.openxmlformats.org/officeDocument/2006/relationships/hyperlink" Target="http://img.directindustry.com/images_di/photo-g/sintered-ferrite-ring-magnet-6105-256014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785794"/>
            <a:ext cx="6929486" cy="1994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85786" y="3357563"/>
          <a:ext cx="7572428" cy="2424125"/>
        </p:xfrm>
        <a:graphic>
          <a:graphicData uri="http://schemas.openxmlformats.org/drawingml/2006/table">
            <a:tbl>
              <a:tblPr/>
              <a:tblGrid>
                <a:gridCol w="7572428"/>
              </a:tblGrid>
              <a:tr h="66872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omic Sans MS" pitchFamily="66" charset="0"/>
                          <a:ea typeface="Times New Roman"/>
                        </a:rPr>
                        <a:t>NÁZEV ŠKOLY: Speciální základní škola, Chlumec nad Cidlinou 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85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omic Sans MS" pitchFamily="66" charset="0"/>
                          <a:ea typeface="Times New Roman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85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omic Sans MS" pitchFamily="66" charset="0"/>
                          <a:ea typeface="Times New Roman"/>
                        </a:rPr>
                        <a:t>NÁZEV: </a:t>
                      </a:r>
                      <a:r>
                        <a:rPr lang="cs-CZ" sz="2000" dirty="0" smtClean="0">
                          <a:latin typeface="Comic Sans MS" pitchFamily="66" charset="0"/>
                          <a:ea typeface="Times New Roman"/>
                        </a:rPr>
                        <a:t>VY_32_INOVACE_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Times New Roman"/>
                        </a:rPr>
                        <a:t>41_</a:t>
                      </a:r>
                      <a:r>
                        <a:rPr lang="cs-CZ" sz="2000" dirty="0" smtClean="0">
                          <a:latin typeface="Comic Sans MS" pitchFamily="66" charset="0"/>
                          <a:ea typeface="Times New Roman"/>
                        </a:rPr>
                        <a:t>MAGNET</a:t>
                      </a:r>
                      <a:endParaRPr lang="cs-CZ" sz="2000" dirty="0">
                        <a:latin typeface="Comic Sans MS" pitchFamily="66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85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omic Sans MS" pitchFamily="66" charset="0"/>
                          <a:ea typeface="Times New Roman"/>
                        </a:rPr>
                        <a:t>TEMA: </a:t>
                      </a:r>
                      <a:r>
                        <a:rPr lang="cs-CZ" sz="2000" dirty="0" smtClean="0">
                          <a:latin typeface="Comic Sans MS" pitchFamily="66" charset="0"/>
                          <a:ea typeface="Times New Roman"/>
                        </a:rPr>
                        <a:t>FYZIKA</a:t>
                      </a:r>
                      <a:endParaRPr lang="cs-CZ" sz="2000" dirty="0">
                        <a:latin typeface="Comic Sans MS" pitchFamily="66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85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omic Sans MS" pitchFamily="66" charset="0"/>
                          <a:ea typeface="Times New Roman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000108"/>
            <a:ext cx="7772400" cy="3509013"/>
          </a:xfrm>
        </p:spPr>
        <p:txBody>
          <a:bodyPr anchor="ctr"/>
          <a:lstStyle/>
          <a:p>
            <a:r>
              <a:rPr lang="cs-CZ" b="1" dirty="0" smtClean="0"/>
              <a:t>MAGNET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340769"/>
            <a:ext cx="2143125" cy="1152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21924"/>
            <a:ext cx="1872207" cy="1170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3306" y="1142984"/>
            <a:ext cx="1800199" cy="1170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57158" y="6072206"/>
            <a:ext cx="8286808" cy="400110"/>
          </a:xfrm>
          <a:prstGeom prst="rect">
            <a:avLst/>
          </a:prstGeom>
          <a:solidFill>
            <a:srgbClr val="DAEFE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Comic Sans MS" pitchFamily="66" charset="0"/>
              </a:rPr>
              <a:t>Základní informace o magnetu, určeno pro žáky 9. ročníku ZŠP.</a:t>
            </a:r>
            <a:endParaRPr lang="cs-CZ" sz="2000" dirty="0">
              <a:latin typeface="Comic Sans MS" pitchFamily="66" charset="0"/>
            </a:endParaRPr>
          </a:p>
        </p:txBody>
      </p:sp>
      <p:pic>
        <p:nvPicPr>
          <p:cNvPr id="10242" name="Picture 2" descr="http://www.techmania.cz/edutorium/data/fil_4478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00298" y="3143248"/>
            <a:ext cx="3810000" cy="25336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063687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8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642919"/>
            <a:ext cx="6965245" cy="928694"/>
          </a:xfrm>
        </p:spPr>
        <p:txBody>
          <a:bodyPr/>
          <a:lstStyle/>
          <a:p>
            <a:r>
              <a:rPr lang="cs-CZ" b="1" dirty="0" smtClean="0"/>
              <a:t>Definice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7224" y="1714488"/>
            <a:ext cx="7429552" cy="4357718"/>
          </a:xfrm>
        </p:spPr>
        <p:txBody>
          <a:bodyPr>
            <a:normAutofit/>
          </a:bodyPr>
          <a:lstStyle/>
          <a:p>
            <a:pPr algn="just"/>
            <a:r>
              <a:rPr lang="cs-CZ" dirty="0">
                <a:latin typeface="Comic Sans MS" pitchFamily="66" charset="0"/>
              </a:rPr>
              <a:t>Magnet je objekt, který v prostoru ve svém okolí vytváří magnetické pole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pPr algn="just"/>
            <a:r>
              <a:rPr lang="cs-CZ" dirty="0" smtClean="0">
                <a:latin typeface="Comic Sans MS" pitchFamily="66" charset="0"/>
              </a:rPr>
              <a:t>Magnet působí na věci magnetickou silou, která působí i na dálku.</a:t>
            </a:r>
          </a:p>
          <a:p>
            <a:pPr algn="just"/>
            <a:r>
              <a:rPr lang="cs-CZ" dirty="0" smtClean="0">
                <a:latin typeface="Comic Sans MS" pitchFamily="66" charset="0"/>
              </a:rPr>
              <a:t>Magnet přitahuje věci ze železa a z oceli. Většinu jiných látek nepřitahuje.</a:t>
            </a:r>
          </a:p>
          <a:p>
            <a:pPr algn="just"/>
            <a:r>
              <a:rPr lang="cs-CZ" dirty="0" smtClean="0">
                <a:latin typeface="Comic Sans MS" pitchFamily="66" charset="0"/>
              </a:rPr>
              <a:t>Každý magnet má dva póly. Jednomu se říká severní (N) a druhému jižní (S).</a:t>
            </a:r>
          </a:p>
          <a:p>
            <a:pPr algn="just"/>
            <a:r>
              <a:rPr lang="cs-CZ" dirty="0" smtClean="0">
                <a:latin typeface="Comic Sans MS" pitchFamily="66" charset="0"/>
              </a:rPr>
              <a:t>Nesouhlasné póly dvou magnetů se přitahují, souhlasné póly se odpuzují.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49008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642919"/>
            <a:ext cx="6965245" cy="857256"/>
          </a:xfrm>
        </p:spPr>
        <p:txBody>
          <a:bodyPr>
            <a:normAutofit/>
          </a:bodyPr>
          <a:lstStyle/>
          <a:p>
            <a:r>
              <a:rPr lang="cs-CZ" b="1" dirty="0" smtClean="0"/>
              <a:t>Doplňte tabulku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077499253"/>
              </p:ext>
            </p:extLst>
          </p:nvPr>
        </p:nvGraphicFramePr>
        <p:xfrm>
          <a:off x="928664" y="1571612"/>
          <a:ext cx="7286676" cy="4318788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{5C22544A-7EE6-4342-B048-85BDC9FD1C3A}</a:tableStyleId>
              </a:tblPr>
              <a:tblGrid>
                <a:gridCol w="1643072"/>
                <a:gridCol w="2000266"/>
                <a:gridCol w="1643072"/>
                <a:gridCol w="2000266"/>
              </a:tblGrid>
              <a:tr h="1495268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  <a:latin typeface="Comic Sans MS" pitchFamily="66" charset="0"/>
                        </a:rPr>
                        <a:t>Látka</a:t>
                      </a:r>
                      <a:endParaRPr lang="cs-CZ" sz="2800" dirty="0">
                        <a:solidFill>
                          <a:srgbClr val="C0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C00000"/>
                          </a:solidFill>
                          <a:latin typeface="Comic Sans MS" pitchFamily="66" charset="0"/>
                        </a:rPr>
                        <a:t>Přitahuje ji magnet?</a:t>
                      </a:r>
                      <a:endParaRPr lang="cs-CZ" sz="2800" b="1" dirty="0">
                        <a:solidFill>
                          <a:srgbClr val="C0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  <a:latin typeface="Comic Sans MS" pitchFamily="66" charset="0"/>
                        </a:rPr>
                        <a:t>Látka</a:t>
                      </a:r>
                      <a:endParaRPr lang="cs-CZ" sz="2800" dirty="0">
                        <a:solidFill>
                          <a:srgbClr val="C0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rgbClr val="C00000"/>
                          </a:solidFill>
                          <a:latin typeface="Comic Sans MS" pitchFamily="66" charset="0"/>
                        </a:rPr>
                        <a:t>Přitahuje ji magnet?</a:t>
                      </a:r>
                    </a:p>
                  </a:txBody>
                  <a:tcPr anchor="ctr"/>
                </a:tc>
              </a:tr>
              <a:tr h="70588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Comic Sans MS" pitchFamily="66" charset="0"/>
                        </a:rPr>
                        <a:t>měď</a:t>
                      </a:r>
                      <a:endParaRPr lang="cs-CZ" sz="2800" dirty="0"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Comic Sans MS" pitchFamily="66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Comic Sans MS" pitchFamily="66" charset="0"/>
                        </a:rPr>
                        <a:t>železo</a:t>
                      </a:r>
                      <a:endParaRPr lang="cs-CZ" sz="2800" dirty="0">
                        <a:latin typeface="Comic Sans MS" pitchFamily="66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70588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Comic Sans MS" pitchFamily="66" charset="0"/>
                        </a:rPr>
                        <a:t>porcelán</a:t>
                      </a:r>
                      <a:endParaRPr lang="cs-CZ" sz="2800" dirty="0"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Comic Sans MS" pitchFamily="66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Comic Sans MS" pitchFamily="66" charset="0"/>
                        </a:rPr>
                        <a:t>korek</a:t>
                      </a:r>
                      <a:endParaRPr lang="cs-CZ" sz="2800" dirty="0">
                        <a:latin typeface="Comic Sans MS" pitchFamily="66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70588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Comic Sans MS" pitchFamily="66" charset="0"/>
                        </a:rPr>
                        <a:t>ocel</a:t>
                      </a:r>
                      <a:endParaRPr lang="cs-CZ" sz="2800" dirty="0"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Comic Sans MS" pitchFamily="66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Comic Sans MS" pitchFamily="66" charset="0"/>
                        </a:rPr>
                        <a:t>hliník</a:t>
                      </a:r>
                      <a:endParaRPr lang="cs-CZ" sz="2800" dirty="0">
                        <a:latin typeface="Comic Sans MS" pitchFamily="66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70588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Comic Sans MS" pitchFamily="66" charset="0"/>
                        </a:rPr>
                        <a:t>mosaz</a:t>
                      </a:r>
                      <a:endParaRPr lang="cs-CZ" sz="2800" dirty="0"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Comic Sans MS" pitchFamily="66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Comic Sans MS" pitchFamily="66" charset="0"/>
                        </a:rPr>
                        <a:t>plexisklo</a:t>
                      </a:r>
                      <a:endParaRPr lang="cs-CZ" sz="2800" dirty="0">
                        <a:latin typeface="Comic Sans MS" pitchFamily="66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214678" y="3143248"/>
            <a:ext cx="857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ne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86116" y="3929066"/>
            <a:ext cx="724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ne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14678" y="5357826"/>
            <a:ext cx="787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ne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43702" y="3929066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ne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43702" y="5286388"/>
            <a:ext cx="937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ne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14678" y="4643446"/>
            <a:ext cx="8675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ano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72264" y="3143248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ano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643702" y="4572008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ne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93482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571481"/>
            <a:ext cx="6965245" cy="1000132"/>
          </a:xfrm>
        </p:spPr>
        <p:txBody>
          <a:bodyPr/>
          <a:lstStyle/>
          <a:p>
            <a:r>
              <a:rPr lang="cs-CZ" b="1" dirty="0" smtClean="0"/>
              <a:t>Označte správný obrázek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95404" y="1884478"/>
            <a:ext cx="6365649" cy="413681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601097" y="2196608"/>
            <a:ext cx="3456384" cy="73481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716835" y="2199432"/>
            <a:ext cx="864096" cy="73198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295883" y="242678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94056" y="2534462"/>
            <a:ext cx="1053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</a:t>
            </a:r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2555776" y="1994664"/>
            <a:ext cx="360040" cy="5040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959932" y="1939965"/>
            <a:ext cx="180020" cy="6129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081932" y="1939965"/>
            <a:ext cx="180020" cy="6129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393758" y="2600014"/>
            <a:ext cx="612068" cy="2458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356880" y="2553164"/>
            <a:ext cx="427255" cy="54830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3487891" y="1861119"/>
            <a:ext cx="378042" cy="6129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936902" y="2565425"/>
            <a:ext cx="180020" cy="6129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148883" y="2636622"/>
            <a:ext cx="90010" cy="6129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959932" y="2697221"/>
            <a:ext cx="69612" cy="54830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414352" y="2579467"/>
            <a:ext cx="0" cy="6129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4562851" y="2636754"/>
            <a:ext cx="320063" cy="55874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516528" y="2591816"/>
            <a:ext cx="0" cy="6129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062733" y="2671429"/>
            <a:ext cx="288032" cy="46473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4469165" y="1923799"/>
            <a:ext cx="413749" cy="56480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339451" y="1885776"/>
            <a:ext cx="0" cy="6129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734926" y="1940220"/>
            <a:ext cx="1" cy="6129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4916519" y="1964915"/>
            <a:ext cx="620622" cy="40535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5318633" y="1936059"/>
            <a:ext cx="298207" cy="56480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5019957" y="2611446"/>
            <a:ext cx="206873" cy="5846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5753862" y="1885776"/>
            <a:ext cx="43451" cy="56480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5358246" y="2649097"/>
            <a:ext cx="103438" cy="53577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5333411" y="2701105"/>
            <a:ext cx="413749" cy="56480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H="1">
            <a:off x="5952277" y="1917028"/>
            <a:ext cx="413749" cy="56480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>
            <a:off x="6509579" y="1941096"/>
            <a:ext cx="84937" cy="54074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5984811" y="2671429"/>
            <a:ext cx="43972" cy="41041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5616840" y="2589493"/>
            <a:ext cx="413749" cy="56480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6174983" y="2613664"/>
            <a:ext cx="1" cy="61085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>
            <a:off x="6704035" y="2474063"/>
            <a:ext cx="676623" cy="34267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6704035" y="2066672"/>
            <a:ext cx="413749" cy="56480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H="1">
            <a:off x="6329231" y="2631480"/>
            <a:ext cx="413749" cy="56480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Obdélník 68"/>
          <p:cNvSpPr/>
          <p:nvPr/>
        </p:nvSpPr>
        <p:spPr>
          <a:xfrm>
            <a:off x="3585235" y="3789905"/>
            <a:ext cx="3456384" cy="64720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2735502" y="3789040"/>
            <a:ext cx="864096" cy="64807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2735796" y="5229199"/>
            <a:ext cx="864096" cy="666813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3601461" y="5229199"/>
            <a:ext cx="3456384" cy="66681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TextovéPole 73"/>
          <p:cNvSpPr txBox="1"/>
          <p:nvPr/>
        </p:nvSpPr>
        <p:spPr>
          <a:xfrm>
            <a:off x="1236996" y="4020570"/>
            <a:ext cx="1053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1285852" y="3857628"/>
            <a:ext cx="10850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správn</a:t>
            </a:r>
            <a:r>
              <a:rPr lang="cs-CZ" dirty="0"/>
              <a:t>ě</a:t>
            </a:r>
          </a:p>
        </p:txBody>
      </p:sp>
      <p:cxnSp>
        <p:nvCxnSpPr>
          <p:cNvPr id="76" name="Přímá spojnice 75"/>
          <p:cNvCxnSpPr/>
          <p:nvPr/>
        </p:nvCxnSpPr>
        <p:spPr>
          <a:xfrm>
            <a:off x="3227146" y="3514887"/>
            <a:ext cx="69612" cy="54830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flipH="1">
            <a:off x="3116922" y="3528881"/>
            <a:ext cx="205152" cy="44320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2936902" y="3476331"/>
            <a:ext cx="69612" cy="54830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2699792" y="3972087"/>
            <a:ext cx="246904" cy="3048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2812609" y="4053735"/>
            <a:ext cx="69612" cy="54830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H="1">
            <a:off x="3026912" y="4175435"/>
            <a:ext cx="236048" cy="54830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2699792" y="3514887"/>
            <a:ext cx="199982" cy="52597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3169281" y="4162959"/>
            <a:ext cx="69612" cy="54830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6528345" y="3492560"/>
            <a:ext cx="69612" cy="54830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flipH="1">
            <a:off x="6783572" y="3514887"/>
            <a:ext cx="127337" cy="55436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flipH="1">
            <a:off x="6704035" y="3750484"/>
            <a:ext cx="413750" cy="27415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flipH="1">
            <a:off x="6594516" y="4113076"/>
            <a:ext cx="88646" cy="54830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6812434" y="4158027"/>
            <a:ext cx="245411" cy="46375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6930555" y="4002734"/>
            <a:ext cx="69612" cy="54830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>
            <a:off x="6971483" y="4024637"/>
            <a:ext cx="264813" cy="4461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ovéPole 100"/>
          <p:cNvSpPr txBox="1"/>
          <p:nvPr/>
        </p:nvSpPr>
        <p:spPr>
          <a:xfrm>
            <a:off x="1295404" y="5569598"/>
            <a:ext cx="1053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1401808" y="5468641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špatně</a:t>
            </a:r>
            <a:endParaRPr lang="cs-CZ" dirty="0"/>
          </a:p>
        </p:txBody>
      </p:sp>
      <p:cxnSp>
        <p:nvCxnSpPr>
          <p:cNvPr id="103" name="Přímá spojnice 102"/>
          <p:cNvCxnSpPr/>
          <p:nvPr/>
        </p:nvCxnSpPr>
        <p:spPr>
          <a:xfrm>
            <a:off x="3321681" y="4315359"/>
            <a:ext cx="69612" cy="54830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>
            <a:off x="3714523" y="4829633"/>
            <a:ext cx="69612" cy="54830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flipH="1">
            <a:off x="4029544" y="4924959"/>
            <a:ext cx="321221" cy="48701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>
            <a:off x="3696093" y="4863665"/>
            <a:ext cx="231637" cy="51427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3980330" y="4904590"/>
            <a:ext cx="359121" cy="50738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 flipH="1">
            <a:off x="4159890" y="5024724"/>
            <a:ext cx="321221" cy="48701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 flipH="1">
            <a:off x="5984288" y="5625665"/>
            <a:ext cx="321221" cy="48701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flipH="1">
            <a:off x="6273296" y="5625665"/>
            <a:ext cx="160609" cy="51385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6014583" y="5569598"/>
            <a:ext cx="290926" cy="45169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flipH="1">
            <a:off x="6491214" y="5625665"/>
            <a:ext cx="44891" cy="51385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 flipH="1">
            <a:off x="6367734" y="5637562"/>
            <a:ext cx="321221" cy="48701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991251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75" grpId="0"/>
      <p:bldP spid="10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642919"/>
            <a:ext cx="6965245" cy="1143008"/>
          </a:xfrm>
        </p:spPr>
        <p:txBody>
          <a:bodyPr>
            <a:normAutofit fontScale="90000"/>
          </a:bodyPr>
          <a:lstStyle/>
          <a:p>
            <a:r>
              <a:rPr lang="cs-CZ" sz="3500" b="1" dirty="0"/>
              <a:t>Doplňte, zda se budou magnety </a:t>
            </a:r>
            <a:r>
              <a:rPr lang="cs-CZ" sz="3500" b="1" dirty="0" smtClean="0"/>
              <a:t>přitahovat </a:t>
            </a:r>
            <a:r>
              <a:rPr lang="cs-CZ" sz="3500" b="1" dirty="0"/>
              <a:t>nebo odpuzovat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00166" y="1714488"/>
            <a:ext cx="6196405" cy="416335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2.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59732" y="2420888"/>
            <a:ext cx="576064" cy="504056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727607" y="2420888"/>
            <a:ext cx="1224136" cy="5040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19608" y="2462246"/>
            <a:ext cx="576064" cy="504056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90238" y="2462246"/>
            <a:ext cx="1224136" cy="5040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359749" y="3789040"/>
            <a:ext cx="576064" cy="504056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123728" y="3789040"/>
            <a:ext cx="1224136" cy="5040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791146" y="3789040"/>
            <a:ext cx="1224136" cy="5040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215082" y="3789040"/>
            <a:ext cx="576064" cy="504056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137970" y="4993021"/>
            <a:ext cx="1224136" cy="5040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362106" y="4993021"/>
            <a:ext cx="576064" cy="504056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31884" y="5023126"/>
            <a:ext cx="1224136" cy="5040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449420" y="5023126"/>
            <a:ext cx="576064" cy="504056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2699792" y="2276872"/>
            <a:ext cx="1224136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2699792" y="3573016"/>
            <a:ext cx="1224136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5201398" y="4869160"/>
            <a:ext cx="1224136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201398" y="2276872"/>
            <a:ext cx="1201816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190238" y="3573016"/>
            <a:ext cx="1201816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2727607" y="4869160"/>
            <a:ext cx="1201816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3714744" y="3000372"/>
            <a:ext cx="2071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odpuzují se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714745" y="4313483"/>
            <a:ext cx="18211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odpuzují se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643306" y="5643578"/>
            <a:ext cx="20045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přitahují se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4012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6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8" grpId="0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Doplňte, kde se magnetická síla zvětší a kde zmenší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2186315"/>
            <a:ext cx="6196405" cy="360381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	  A		    B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63688" y="2924944"/>
            <a:ext cx="576064" cy="165618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59278" y="4582044"/>
            <a:ext cx="576064" cy="432048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21032" y="2953231"/>
            <a:ext cx="576064" cy="165618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07904" y="3370659"/>
            <a:ext cx="576064" cy="165618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21032" y="4609415"/>
            <a:ext cx="576064" cy="432048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707904" y="2938611"/>
            <a:ext cx="576064" cy="432048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724128" y="2953231"/>
            <a:ext cx="576064" cy="165618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8064" y="2953231"/>
            <a:ext cx="576064" cy="165618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724128" y="4609415"/>
            <a:ext cx="576064" cy="432048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48064" y="4609415"/>
            <a:ext cx="576064" cy="432048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121032" y="2492896"/>
            <a:ext cx="1306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zmenší se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59599" y="2496269"/>
            <a:ext cx="1306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zvětší se</a:t>
            </a:r>
            <a:endParaRPr lang="cs-CZ" dirty="0"/>
          </a:p>
        </p:txBody>
      </p:sp>
      <p:sp>
        <p:nvSpPr>
          <p:cNvPr id="16" name="Volný tvar 15"/>
          <p:cNvSpPr/>
          <p:nvPr/>
        </p:nvSpPr>
        <p:spPr>
          <a:xfrm>
            <a:off x="1759278" y="4978171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2069538" y="4978171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1920628" y="5013176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1982472" y="5227137"/>
            <a:ext cx="164138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1828327" y="5386725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1763688" y="5158360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3774508" y="5032571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3254919" y="5214799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3453603" y="5051368"/>
            <a:ext cx="205207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3278635" y="4991839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3597361" y="5227137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2065345" y="5459607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5254361" y="5051367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5367393" y="5246402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>
            <a:off x="5467712" y="5092513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olný tvar 30"/>
          <p:cNvSpPr/>
          <p:nvPr/>
        </p:nvSpPr>
        <p:spPr>
          <a:xfrm>
            <a:off x="5544784" y="5341790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lný tvar 31"/>
          <p:cNvSpPr/>
          <p:nvPr/>
        </p:nvSpPr>
        <p:spPr>
          <a:xfrm>
            <a:off x="5647055" y="5067548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olný tvar 32"/>
          <p:cNvSpPr/>
          <p:nvPr/>
        </p:nvSpPr>
        <p:spPr>
          <a:xfrm>
            <a:off x="5870761" y="5026843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olný tvar 33"/>
          <p:cNvSpPr/>
          <p:nvPr/>
        </p:nvSpPr>
        <p:spPr>
          <a:xfrm>
            <a:off x="6015069" y="5153466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olný tvar 34"/>
          <p:cNvSpPr/>
          <p:nvPr/>
        </p:nvSpPr>
        <p:spPr>
          <a:xfrm>
            <a:off x="6010415" y="5411690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olný tvar 35"/>
          <p:cNvSpPr/>
          <p:nvPr/>
        </p:nvSpPr>
        <p:spPr>
          <a:xfrm>
            <a:off x="5858015" y="5300018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olný tvar 36"/>
          <p:cNvSpPr/>
          <p:nvPr/>
        </p:nvSpPr>
        <p:spPr>
          <a:xfrm>
            <a:off x="5697184" y="5494190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olný tvar 37"/>
          <p:cNvSpPr/>
          <p:nvPr/>
        </p:nvSpPr>
        <p:spPr>
          <a:xfrm>
            <a:off x="5849584" y="5646590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olný tvar 38"/>
          <p:cNvSpPr/>
          <p:nvPr/>
        </p:nvSpPr>
        <p:spPr>
          <a:xfrm>
            <a:off x="5521538" y="5604424"/>
            <a:ext cx="154145" cy="319177"/>
          </a:xfrm>
          <a:custGeom>
            <a:avLst/>
            <a:gdLst>
              <a:gd name="connsiteX0" fmla="*/ 165268 w 308291"/>
              <a:gd name="connsiteY0" fmla="*/ 0 h 319177"/>
              <a:gd name="connsiteX1" fmla="*/ 79004 w 308291"/>
              <a:gd name="connsiteY1" fmla="*/ 43132 h 319177"/>
              <a:gd name="connsiteX2" fmla="*/ 35872 w 308291"/>
              <a:gd name="connsiteY2" fmla="*/ 77637 h 319177"/>
              <a:gd name="connsiteX3" fmla="*/ 27246 w 308291"/>
              <a:gd name="connsiteY3" fmla="*/ 112143 h 319177"/>
              <a:gd name="connsiteX4" fmla="*/ 1366 w 308291"/>
              <a:gd name="connsiteY4" fmla="*/ 138022 h 319177"/>
              <a:gd name="connsiteX5" fmla="*/ 9993 w 308291"/>
              <a:gd name="connsiteY5" fmla="*/ 258792 h 319177"/>
              <a:gd name="connsiteX6" fmla="*/ 18619 w 308291"/>
              <a:gd name="connsiteY6" fmla="*/ 284671 h 319177"/>
              <a:gd name="connsiteX7" fmla="*/ 70378 w 308291"/>
              <a:gd name="connsiteY7" fmla="*/ 319177 h 319177"/>
              <a:gd name="connsiteX8" fmla="*/ 139389 w 308291"/>
              <a:gd name="connsiteY8" fmla="*/ 310551 h 319177"/>
              <a:gd name="connsiteX9" fmla="*/ 191147 w 308291"/>
              <a:gd name="connsiteY9" fmla="*/ 276045 h 319177"/>
              <a:gd name="connsiteX10" fmla="*/ 251532 w 308291"/>
              <a:gd name="connsiteY10" fmla="*/ 232913 h 319177"/>
              <a:gd name="connsiteX11" fmla="*/ 260159 w 308291"/>
              <a:gd name="connsiteY11" fmla="*/ 198407 h 319177"/>
              <a:gd name="connsiteX12" fmla="*/ 286038 w 308291"/>
              <a:gd name="connsiteY12" fmla="*/ 172528 h 319177"/>
              <a:gd name="connsiteX13" fmla="*/ 303291 w 308291"/>
              <a:gd name="connsiteY13" fmla="*/ 146649 h 319177"/>
              <a:gd name="connsiteX14" fmla="*/ 294664 w 308291"/>
              <a:gd name="connsiteY14" fmla="*/ 43132 h 319177"/>
              <a:gd name="connsiteX15" fmla="*/ 191147 w 308291"/>
              <a:gd name="connsiteY15" fmla="*/ 51758 h 319177"/>
              <a:gd name="connsiteX16" fmla="*/ 156642 w 308291"/>
              <a:gd name="connsiteY16" fmla="*/ 69011 h 319177"/>
              <a:gd name="connsiteX17" fmla="*/ 130763 w 308291"/>
              <a:gd name="connsiteY17" fmla="*/ 77637 h 319177"/>
              <a:gd name="connsiteX18" fmla="*/ 61751 w 308291"/>
              <a:gd name="connsiteY18" fmla="*/ 103517 h 319177"/>
              <a:gd name="connsiteX19" fmla="*/ 35872 w 308291"/>
              <a:gd name="connsiteY19" fmla="*/ 155275 h 319177"/>
              <a:gd name="connsiteX20" fmla="*/ 53125 w 308291"/>
              <a:gd name="connsiteY20" fmla="*/ 232913 h 319177"/>
              <a:gd name="connsiteX21" fmla="*/ 139389 w 308291"/>
              <a:gd name="connsiteY21" fmla="*/ 224287 h 319177"/>
              <a:gd name="connsiteX22" fmla="*/ 191147 w 308291"/>
              <a:gd name="connsiteY22" fmla="*/ 189781 h 319177"/>
              <a:gd name="connsiteX23" fmla="*/ 225653 w 308291"/>
              <a:gd name="connsiteY23" fmla="*/ 155275 h 319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08291" h="319177">
                <a:moveTo>
                  <a:pt x="165268" y="0"/>
                </a:moveTo>
                <a:cubicBezTo>
                  <a:pt x="135874" y="11758"/>
                  <a:pt x="103683" y="21979"/>
                  <a:pt x="79004" y="43132"/>
                </a:cubicBezTo>
                <a:cubicBezTo>
                  <a:pt x="29344" y="85697"/>
                  <a:pt x="95586" y="57733"/>
                  <a:pt x="35872" y="77637"/>
                </a:cubicBezTo>
                <a:cubicBezTo>
                  <a:pt x="32997" y="89139"/>
                  <a:pt x="33128" y="101849"/>
                  <a:pt x="27246" y="112143"/>
                </a:cubicBezTo>
                <a:cubicBezTo>
                  <a:pt x="21193" y="122735"/>
                  <a:pt x="2791" y="125906"/>
                  <a:pt x="1366" y="138022"/>
                </a:cubicBezTo>
                <a:cubicBezTo>
                  <a:pt x="-3350" y="178105"/>
                  <a:pt x="5277" y="218709"/>
                  <a:pt x="9993" y="258792"/>
                </a:cubicBezTo>
                <a:cubicBezTo>
                  <a:pt x="11055" y="267823"/>
                  <a:pt x="12189" y="278241"/>
                  <a:pt x="18619" y="284671"/>
                </a:cubicBezTo>
                <a:cubicBezTo>
                  <a:pt x="33281" y="299333"/>
                  <a:pt x="70378" y="319177"/>
                  <a:pt x="70378" y="319177"/>
                </a:cubicBezTo>
                <a:cubicBezTo>
                  <a:pt x="93382" y="316302"/>
                  <a:pt x="117557" y="318348"/>
                  <a:pt x="139389" y="310551"/>
                </a:cubicBezTo>
                <a:cubicBezTo>
                  <a:pt x="158916" y="303577"/>
                  <a:pt x="172601" y="285318"/>
                  <a:pt x="191147" y="276045"/>
                </a:cubicBezTo>
                <a:cubicBezTo>
                  <a:pt x="236565" y="253336"/>
                  <a:pt x="216560" y="267885"/>
                  <a:pt x="251532" y="232913"/>
                </a:cubicBezTo>
                <a:cubicBezTo>
                  <a:pt x="254408" y="221411"/>
                  <a:pt x="254277" y="208701"/>
                  <a:pt x="260159" y="198407"/>
                </a:cubicBezTo>
                <a:cubicBezTo>
                  <a:pt x="266212" y="187815"/>
                  <a:pt x="278228" y="181900"/>
                  <a:pt x="286038" y="172528"/>
                </a:cubicBezTo>
                <a:cubicBezTo>
                  <a:pt x="292675" y="164563"/>
                  <a:pt x="297540" y="155275"/>
                  <a:pt x="303291" y="146649"/>
                </a:cubicBezTo>
                <a:cubicBezTo>
                  <a:pt x="300415" y="112143"/>
                  <a:pt x="321096" y="65498"/>
                  <a:pt x="294664" y="43132"/>
                </a:cubicBezTo>
                <a:cubicBezTo>
                  <a:pt x="268232" y="20766"/>
                  <a:pt x="225179" y="45377"/>
                  <a:pt x="191147" y="51758"/>
                </a:cubicBezTo>
                <a:cubicBezTo>
                  <a:pt x="178508" y="54128"/>
                  <a:pt x="168462" y="63945"/>
                  <a:pt x="156642" y="69011"/>
                </a:cubicBezTo>
                <a:cubicBezTo>
                  <a:pt x="148284" y="72593"/>
                  <a:pt x="139121" y="74055"/>
                  <a:pt x="130763" y="77637"/>
                </a:cubicBezTo>
                <a:cubicBezTo>
                  <a:pt x="67605" y="104704"/>
                  <a:pt x="125371" y="87611"/>
                  <a:pt x="61751" y="103517"/>
                </a:cubicBezTo>
                <a:cubicBezTo>
                  <a:pt x="53027" y="116602"/>
                  <a:pt x="35872" y="137417"/>
                  <a:pt x="35872" y="155275"/>
                </a:cubicBezTo>
                <a:cubicBezTo>
                  <a:pt x="35872" y="185643"/>
                  <a:pt x="44228" y="206224"/>
                  <a:pt x="53125" y="232913"/>
                </a:cubicBezTo>
                <a:cubicBezTo>
                  <a:pt x="81880" y="230038"/>
                  <a:pt x="111806" y="232907"/>
                  <a:pt x="139389" y="224287"/>
                </a:cubicBezTo>
                <a:cubicBezTo>
                  <a:pt x="159180" y="218102"/>
                  <a:pt x="173894" y="201283"/>
                  <a:pt x="191147" y="189781"/>
                </a:cubicBezTo>
                <a:cubicBezTo>
                  <a:pt x="222377" y="168961"/>
                  <a:pt x="212390" y="181802"/>
                  <a:pt x="225653" y="1552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4756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22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642919"/>
            <a:ext cx="6965245" cy="928694"/>
          </a:xfrm>
        </p:spPr>
        <p:txBody>
          <a:bodyPr/>
          <a:lstStyle/>
          <a:p>
            <a:r>
              <a:rPr lang="cs-CZ" b="1" dirty="0" smtClean="0"/>
              <a:t>Kompas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1571612"/>
            <a:ext cx="7572428" cy="4643470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 smtClean="0">
                <a:latin typeface="Comic Sans MS" pitchFamily="66" charset="0"/>
              </a:rPr>
              <a:t>Kompas je zařízení určující světové strany. </a:t>
            </a:r>
          </a:p>
          <a:p>
            <a:pPr>
              <a:buNone/>
            </a:pPr>
            <a:endParaRPr lang="cs-CZ" sz="2800" dirty="0" smtClean="0">
              <a:latin typeface="Comic Sans MS" pitchFamily="66" charset="0"/>
            </a:endParaRPr>
          </a:p>
          <a:p>
            <a:r>
              <a:rPr lang="cs-CZ" sz="2800" dirty="0">
                <a:latin typeface="Comic Sans MS" pitchFamily="66" charset="0"/>
              </a:rPr>
              <a:t>V kompasu je malý magnet,</a:t>
            </a:r>
          </a:p>
          <a:p>
            <a:pPr marL="0" indent="0">
              <a:buNone/>
            </a:pPr>
            <a:r>
              <a:rPr lang="cs-CZ" sz="2800" dirty="0">
                <a:latin typeface="Comic Sans MS" pitchFamily="66" charset="0"/>
              </a:rPr>
              <a:t>    který se může snadno otáčet.</a:t>
            </a:r>
          </a:p>
          <a:p>
            <a:pPr marL="0" indent="0">
              <a:buNone/>
            </a:pPr>
            <a:r>
              <a:rPr lang="cs-CZ" sz="2800" dirty="0">
                <a:latin typeface="Comic Sans MS" pitchFamily="66" charset="0"/>
              </a:rPr>
              <a:t>    Říkáme mu magnetka</a:t>
            </a:r>
            <a:r>
              <a:rPr lang="cs-CZ" sz="2800" dirty="0" smtClean="0"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endParaRPr lang="cs-CZ" sz="2800" dirty="0">
              <a:latin typeface="Comic Sans MS" pitchFamily="66" charset="0"/>
            </a:endParaRPr>
          </a:p>
          <a:p>
            <a:r>
              <a:rPr lang="cs-CZ" sz="2800" dirty="0">
                <a:latin typeface="Comic Sans MS" pitchFamily="66" charset="0"/>
              </a:rPr>
              <a:t>Podle kompasu poznáme, </a:t>
            </a:r>
          </a:p>
          <a:p>
            <a:pPr marL="0" indent="0">
              <a:buNone/>
            </a:pPr>
            <a:r>
              <a:rPr lang="cs-CZ" sz="2800" dirty="0">
                <a:latin typeface="Comic Sans MS" pitchFamily="66" charset="0"/>
              </a:rPr>
              <a:t>   </a:t>
            </a:r>
            <a:r>
              <a:rPr lang="cs-CZ" sz="2800" dirty="0" smtClean="0">
                <a:latin typeface="Comic Sans MS" pitchFamily="66" charset="0"/>
              </a:rPr>
              <a:t> jestli </a:t>
            </a:r>
            <a:r>
              <a:rPr lang="cs-CZ" sz="2800" dirty="0">
                <a:latin typeface="Comic Sans MS" pitchFamily="66" charset="0"/>
              </a:rPr>
              <a:t>jdeme správným</a:t>
            </a:r>
          </a:p>
          <a:p>
            <a:pPr marL="0" indent="0">
              <a:buNone/>
            </a:pPr>
            <a:r>
              <a:rPr lang="cs-CZ" sz="2800" dirty="0">
                <a:latin typeface="Comic Sans MS" pitchFamily="66" charset="0"/>
              </a:rPr>
              <a:t>   </a:t>
            </a:r>
            <a:r>
              <a:rPr lang="cs-CZ" sz="2800" dirty="0" smtClean="0">
                <a:latin typeface="Comic Sans MS" pitchFamily="66" charset="0"/>
              </a:rPr>
              <a:t> směrem</a:t>
            </a:r>
            <a:r>
              <a:rPr lang="cs-CZ" sz="2800" dirty="0"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	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380" y="3429000"/>
            <a:ext cx="2739067" cy="2636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796293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4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571480"/>
            <a:ext cx="6965245" cy="1448587"/>
          </a:xfrm>
        </p:spPr>
        <p:txBody>
          <a:bodyPr>
            <a:normAutofit/>
          </a:bodyPr>
          <a:lstStyle/>
          <a:p>
            <a:r>
              <a:rPr lang="cs-CZ" b="1" dirty="0" smtClean="0"/>
              <a:t>Doplňte světové strany: sever, jih, východ, západ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7793" y="2060848"/>
            <a:ext cx="6196405" cy="4082796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339752" y="2420888"/>
            <a:ext cx="4032448" cy="3096344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3347864" y="3392996"/>
            <a:ext cx="432048" cy="1732461"/>
          </a:xfrm>
          <a:prstGeom prst="triangle">
            <a:avLst/>
          </a:prstGeom>
          <a:solidFill>
            <a:schemeClr val="tx1"/>
          </a:solidFill>
          <a:scene3d>
            <a:camera prst="orthographicFront">
              <a:rot lat="0" lon="0" rev="66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 rot="10800000">
            <a:off x="4968407" y="2789031"/>
            <a:ext cx="437529" cy="1760088"/>
          </a:xfrm>
          <a:prstGeom prst="triangle">
            <a:avLst/>
          </a:prstGeom>
          <a:solidFill>
            <a:schemeClr val="bg1"/>
          </a:solidFill>
          <a:scene3d>
            <a:camera prst="orthographicFront">
              <a:rot lat="0" lon="0" rev="66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6098336" y="3320988"/>
            <a:ext cx="144016" cy="3600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2489122" y="4579495"/>
            <a:ext cx="144016" cy="3600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2345106" y="4000778"/>
            <a:ext cx="216024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 flipV="1">
            <a:off x="2489122" y="3431975"/>
            <a:ext cx="144016" cy="6903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 flipV="1">
            <a:off x="2771800" y="2998669"/>
            <a:ext cx="144016" cy="7029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 flipV="1">
            <a:off x="3234341" y="2699848"/>
            <a:ext cx="72008" cy="8918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5652120" y="2924944"/>
            <a:ext cx="144016" cy="10887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5115163" y="2564904"/>
            <a:ext cx="144016" cy="1795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4517994" y="2433912"/>
            <a:ext cx="18002" cy="18002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 flipV="1">
            <a:off x="3765700" y="2497432"/>
            <a:ext cx="72008" cy="1165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1428728" y="4430833"/>
            <a:ext cx="11324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sever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270187" y="3062643"/>
            <a:ext cx="6070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jih</a:t>
            </a:r>
            <a:endParaRPr lang="cs-CZ" sz="2400" dirty="0">
              <a:latin typeface="Comic Sans MS" pitchFamily="66" charset="0"/>
            </a:endParaRPr>
          </a:p>
        </p:txBody>
      </p:sp>
      <p:cxnSp>
        <p:nvCxnSpPr>
          <p:cNvPr id="50" name="Přímá spojnice 49"/>
          <p:cNvCxnSpPr/>
          <p:nvPr/>
        </p:nvCxnSpPr>
        <p:spPr>
          <a:xfrm flipH="1">
            <a:off x="6170344" y="3820400"/>
            <a:ext cx="199686" cy="2721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 flipV="1">
            <a:off x="6098336" y="4259226"/>
            <a:ext cx="206902" cy="3387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 flipV="1">
            <a:off x="5891434" y="4678768"/>
            <a:ext cx="206902" cy="6326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H="1" flipV="1">
            <a:off x="5564390" y="5028176"/>
            <a:ext cx="87731" cy="15252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H="1" flipV="1">
            <a:off x="4931716" y="5233174"/>
            <a:ext cx="73380" cy="17575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 flipV="1">
            <a:off x="4338413" y="5301208"/>
            <a:ext cx="2" cy="20699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H="1">
            <a:off x="2915816" y="4917696"/>
            <a:ext cx="206902" cy="11048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>
            <a:off x="3528809" y="5204317"/>
            <a:ext cx="103451" cy="19378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flipH="1">
            <a:off x="6098336" y="4293096"/>
            <a:ext cx="20690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TextovéPole 77"/>
          <p:cNvSpPr txBox="1"/>
          <p:nvPr/>
        </p:nvSpPr>
        <p:spPr>
          <a:xfrm>
            <a:off x="5057988" y="5408925"/>
            <a:ext cx="11570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západ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2714612" y="2064580"/>
            <a:ext cx="13533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východ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89110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78" grpId="0"/>
      <p:bldP spid="7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39684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500174"/>
            <a:ext cx="7429552" cy="4222895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oskole.sk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userfiles</a:t>
            </a:r>
            <a:r>
              <a:rPr lang="cs-CZ" dirty="0" smtClean="0">
                <a:hlinkClick r:id="rId2"/>
              </a:rPr>
              <a:t>/image/</a:t>
            </a:r>
            <a:r>
              <a:rPr lang="cs-CZ" dirty="0" err="1" smtClean="0">
                <a:hlinkClick r:id="rId2"/>
              </a:rPr>
              <a:t>zaida</a:t>
            </a:r>
            <a:r>
              <a:rPr lang="cs-CZ" dirty="0" smtClean="0">
                <a:hlinkClick r:id="rId2"/>
              </a:rPr>
              <a:t>/fyzika/</a:t>
            </a:r>
            <a:r>
              <a:rPr lang="cs-CZ" dirty="0" err="1" smtClean="0">
                <a:hlinkClick r:id="rId2"/>
              </a:rPr>
              <a:t>februar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magnetick</a:t>
            </a:r>
            <a:r>
              <a:rPr lang="cs-CZ" dirty="0" smtClean="0">
                <a:hlinkClick r:id="rId2"/>
              </a:rPr>
              <a:t>%C3%A9%20vlastnosti%20l%C3%A1tok%20II,%20fyzika,%20zs,6_,</a:t>
            </a:r>
            <a:r>
              <a:rPr lang="cs-CZ" dirty="0" err="1" smtClean="0">
                <a:hlinkClick r:id="rId2"/>
              </a:rPr>
              <a:t>roc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html</a:t>
            </a:r>
            <a:r>
              <a:rPr lang="cs-CZ" dirty="0" smtClean="0">
                <a:hlinkClick r:id="rId2"/>
              </a:rPr>
              <a:t>_m19dd6594.gif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cmmagnets.com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wp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content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uploads</a:t>
            </a:r>
            <a:r>
              <a:rPr lang="cs-CZ" dirty="0" smtClean="0">
                <a:hlinkClick r:id="rId3"/>
              </a:rPr>
              <a:t>/2012/04/%E7%A3%81%E6%80%A777.jpeg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http://img.directindustry.com/images_di/photo-g/sintered-ferrite-ring-magnet-6105-2560145.jpg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http://www.c4dmodelshop.com/</a:t>
            </a:r>
            <a:r>
              <a:rPr lang="cs-CZ" dirty="0" err="1" smtClean="0">
                <a:hlinkClick r:id="rId5"/>
              </a:rPr>
              <a:t>im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articles</a:t>
            </a:r>
            <a:r>
              <a:rPr lang="cs-CZ" dirty="0" smtClean="0">
                <a:hlinkClick r:id="rId5"/>
              </a:rPr>
              <a:t>/Magnet01.jpg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techmania.cz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edutorium</a:t>
            </a:r>
            <a:r>
              <a:rPr lang="cs-CZ" dirty="0" smtClean="0">
                <a:hlinkClick r:id="rId6"/>
              </a:rPr>
              <a:t>/data/</a:t>
            </a:r>
            <a:r>
              <a:rPr lang="cs-CZ" dirty="0" err="1" smtClean="0">
                <a:hlinkClick r:id="rId6"/>
              </a:rPr>
              <a:t>fil</a:t>
            </a:r>
            <a:r>
              <a:rPr lang="cs-CZ" dirty="0" smtClean="0">
                <a:hlinkClick r:id="rId6"/>
              </a:rPr>
              <a:t>_4478.jpg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1655</TotalTime>
  <Words>271</Words>
  <Application>Microsoft Office PowerPoint</Application>
  <PresentationFormat>Předvádění na obrazovce (4:3)</PresentationFormat>
  <Paragraphs>87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Špendlík</vt:lpstr>
      <vt:lpstr>Snímek 1</vt:lpstr>
      <vt:lpstr>MAGNET</vt:lpstr>
      <vt:lpstr>Definice</vt:lpstr>
      <vt:lpstr>Doplňte tabulku</vt:lpstr>
      <vt:lpstr>Označte správný obrázek</vt:lpstr>
      <vt:lpstr>Doplňte, zda se budou magnety přitahovat nebo odpuzovat</vt:lpstr>
      <vt:lpstr>Doplňte, kde se magnetická síla zvětší a kde zmenší</vt:lpstr>
      <vt:lpstr>Kompas</vt:lpstr>
      <vt:lpstr>Doplňte světové strany: sever, jih, východ, západ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Dell</dc:creator>
  <cp:lastModifiedBy>ZŠP</cp:lastModifiedBy>
  <cp:revision>248</cp:revision>
  <dcterms:created xsi:type="dcterms:W3CDTF">2012-12-27T15:30:06Z</dcterms:created>
  <dcterms:modified xsi:type="dcterms:W3CDTF">2013-04-14T09:00:57Z</dcterms:modified>
</cp:coreProperties>
</file>