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73" r:id="rId2"/>
    <p:sldId id="256" r:id="rId3"/>
    <p:sldId id="271" r:id="rId4"/>
    <p:sldId id="274" r:id="rId5"/>
    <p:sldId id="277" r:id="rId6"/>
    <p:sldId id="257" r:id="rId7"/>
    <p:sldId id="262" r:id="rId8"/>
    <p:sldId id="267" r:id="rId9"/>
    <p:sldId id="270" r:id="rId10"/>
    <p:sldId id="272" r:id="rId11"/>
    <p:sldId id="27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8331CC7-6BF7-4B2A-891B-6665C5D65B5F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fotky.semik.com/fotky/common/ir2/makro/95/Krej%C4%8Dovsk%C3%BD%20metr__95--480x.jpg" TargetMode="External"/><Relationship Id="rId3" Type="http://schemas.openxmlformats.org/officeDocument/2006/relationships/hyperlink" Target="http://www.greli.cz/image/cache/data/pouzite%20obrazky/s%20ryskou-800x800.jpg" TargetMode="External"/><Relationship Id="rId7" Type="http://schemas.openxmlformats.org/officeDocument/2006/relationships/hyperlink" Target="http://nd03.jxs.cz/561/605/78ec9484ac_62473628_o2.jpg" TargetMode="External"/><Relationship Id="rId12" Type="http://schemas.openxmlformats.org/officeDocument/2006/relationships/hyperlink" Target="http://www.mbcalibr.cz/produkty/big-32884af.jpg" TargetMode="External"/><Relationship Id="rId2" Type="http://schemas.openxmlformats.org/officeDocument/2006/relationships/hyperlink" Target="http://t3.gstatic.com/images?q=tbn:ANd9GcTnn0xFCEQuMqfx3MWY91KFCVjuYTTaa3NGPySDACt1onswGU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nimetra.cz/images_zbozi/4_1.jpg" TargetMode="External"/><Relationship Id="rId11" Type="http://schemas.openxmlformats.org/officeDocument/2006/relationships/hyperlink" Target="http://eshop.ytong.cz/media/catalog/product/cache/1/image/9df78eab33525d08d6e5fb8d27136e95/m/e/metr-003.jpg" TargetMode="External"/><Relationship Id="rId5" Type="http://schemas.openxmlformats.org/officeDocument/2006/relationships/hyperlink" Target="http://www.naseinfo.cz/photo/view?id=273652" TargetMode="External"/><Relationship Id="rId10" Type="http://schemas.openxmlformats.org/officeDocument/2006/relationships/hyperlink" Target="http://gpprague.cz/eshop/images/Prexiso.jpg" TargetMode="External"/><Relationship Id="rId4" Type="http://schemas.openxmlformats.org/officeDocument/2006/relationships/hyperlink" Target="http://www.maxidesign.cz/produkty/541/68526-high.jpg" TargetMode="External"/><Relationship Id="rId9" Type="http://schemas.openxmlformats.org/officeDocument/2006/relationships/hyperlink" Target="http://www.koh-i-noor.cz/media/images/shop/074250100000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a/%C5%9Anie%C5%BCka_z_zachodu.jpg/250px-%C5%9Anie%C5%BCka_z_zachodu.jpg" TargetMode="External"/><Relationship Id="rId2" Type="http://schemas.openxmlformats.org/officeDocument/2006/relationships/hyperlink" Target="http://nd03.jxs.cz/987/951/967f8374f8_56287362_o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182879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85728"/>
            <a:ext cx="8643998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14282" y="3429000"/>
          <a:ext cx="8786874" cy="2857520"/>
        </p:xfrm>
        <a:graphic>
          <a:graphicData uri="http://schemas.openxmlformats.org/drawingml/2006/table">
            <a:tbl>
              <a:tblPr/>
              <a:tblGrid>
                <a:gridCol w="8786874"/>
              </a:tblGrid>
              <a:tr h="57150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 pitchFamily="34" charset="0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 pitchFamily="34" charset="0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 pitchFamily="34" charset="0"/>
                          <a:ea typeface="Times New Roman"/>
                        </a:rPr>
                        <a:t>NÁZEV: </a:t>
                      </a:r>
                      <a:r>
                        <a:rPr lang="cs-CZ" sz="2000" b="1" dirty="0" smtClean="0">
                          <a:latin typeface="Calibri" pitchFamily="34" charset="0"/>
                          <a:ea typeface="Times New Roman"/>
                        </a:rPr>
                        <a:t>VY_32_INOVACE_43_DÉLKA</a:t>
                      </a:r>
                      <a:endParaRPr lang="cs-CZ" sz="2000" b="1" dirty="0">
                        <a:latin typeface="Calibri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 pitchFamily="34" charset="0"/>
                          <a:ea typeface="Times New Roman"/>
                        </a:rPr>
                        <a:t>TEMA: </a:t>
                      </a:r>
                      <a:r>
                        <a:rPr lang="cs-CZ" sz="2000" b="1" dirty="0" smtClean="0">
                          <a:latin typeface="Calibri" pitchFamily="34" charset="0"/>
                          <a:ea typeface="Times New Roman"/>
                        </a:rPr>
                        <a:t>FYZIKA</a:t>
                      </a:r>
                      <a:endParaRPr lang="cs-CZ" sz="2000" b="1" dirty="0">
                        <a:latin typeface="Calibri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 pitchFamily="34" charset="0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214282" y="3786190"/>
            <a:ext cx="5767398" cy="8382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latin typeface="Cooper Black" pitchFamily="18" charset="0"/>
              </a:rPr>
              <a:t>DÉLKA</a:t>
            </a:r>
            <a:endParaRPr lang="cs-CZ" sz="9600" b="1" dirty="0">
              <a:latin typeface="Cooper Black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04800" y="6215082"/>
            <a:ext cx="8686800" cy="42862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b="1" dirty="0" smtClean="0">
                <a:latin typeface="Calibri" pitchFamily="34" charset="0"/>
              </a:rPr>
              <a:t>Jednotky délky, měřidla, převody jednotek, procvičování</a:t>
            </a:r>
            <a:endParaRPr lang="cs-CZ" sz="2400" b="1" dirty="0">
              <a:latin typeface="Calibri" pitchFamily="34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2398">
            <a:off x="317931" y="634060"/>
            <a:ext cx="5640751" cy="2160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082" name="Picture 2" descr="http://www.greli.cz/image/cache/data/pouzite%20obrazky/s%20ryskou-800x80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2357430"/>
            <a:ext cx="3667125" cy="36671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06368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1000132"/>
          </a:xfrm>
        </p:spPr>
        <p:txBody>
          <a:bodyPr>
            <a:normAutofit/>
          </a:bodyPr>
          <a:lstStyle/>
          <a:p>
            <a:pPr algn="ctr"/>
            <a:endParaRPr lang="cs-CZ" sz="48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8686800" cy="4572032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4400" b="1" dirty="0" smtClean="0">
                <a:latin typeface="Calibri" pitchFamily="34" charset="0"/>
              </a:rPr>
              <a:t>Délka =</a:t>
            </a:r>
            <a:r>
              <a:rPr lang="cs-CZ" sz="4400" dirty="0" smtClean="0">
                <a:latin typeface="Calibri" pitchFamily="34" charset="0"/>
              </a:rPr>
              <a:t> označení vzdálenosti </a:t>
            </a:r>
            <a:r>
              <a:rPr lang="cs-CZ" sz="4400" dirty="0">
                <a:latin typeface="Calibri" pitchFamily="34" charset="0"/>
              </a:rPr>
              <a:t>mezi nejbližším a nejvzdálenějším </a:t>
            </a:r>
            <a:r>
              <a:rPr lang="cs-CZ" sz="4400" dirty="0" smtClean="0">
                <a:latin typeface="Calibri" pitchFamily="34" charset="0"/>
              </a:rPr>
              <a:t>bodem</a:t>
            </a:r>
          </a:p>
          <a:p>
            <a:pPr algn="just">
              <a:buNone/>
            </a:pPr>
            <a:endParaRPr lang="cs-CZ" sz="4200" dirty="0" smtClean="0">
              <a:latin typeface="Calibri" pitchFamily="34" charset="0"/>
            </a:endParaRP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  <a:p>
            <a:pPr algn="just"/>
            <a:endParaRPr lang="cs-CZ" dirty="0"/>
          </a:p>
        </p:txBody>
      </p:sp>
      <p:pic>
        <p:nvPicPr>
          <p:cNvPr id="5" name="Picture 2" descr="http://www.maxidesign.cz/produkty/541/68526-hig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2643182"/>
            <a:ext cx="6286544" cy="3786214"/>
          </a:xfrm>
          <a:prstGeom prst="rect">
            <a:avLst/>
          </a:prstGeom>
          <a:noFill/>
        </p:spPr>
      </p:pic>
      <p:sp>
        <p:nvSpPr>
          <p:cNvPr id="7" name="Obousměrná vodorovná šipka 6"/>
          <p:cNvSpPr/>
          <p:nvPr/>
        </p:nvSpPr>
        <p:spPr>
          <a:xfrm rot="21087479">
            <a:off x="2101899" y="4530593"/>
            <a:ext cx="5505575" cy="818201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9985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85723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latin typeface="Calibri" pitchFamily="34" charset="0"/>
              </a:rPr>
              <a:t>ČÍM  MĚŘÍME DÉLKU</a:t>
            </a:r>
            <a:endParaRPr lang="cs-CZ" sz="48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3"/>
            <a:ext cx="8686800" cy="3786214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59396" name="Picture 4" descr="http://www.naseinfo.cz/photo/view?id=27365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785794"/>
            <a:ext cx="2286016" cy="2286016"/>
          </a:xfrm>
          <a:prstGeom prst="rect">
            <a:avLst/>
          </a:prstGeom>
          <a:noFill/>
        </p:spPr>
      </p:pic>
      <p:pic>
        <p:nvPicPr>
          <p:cNvPr id="59398" name="Picture 6" descr="http://www.unimetra.cz/images_zbozi/4_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4786322"/>
            <a:ext cx="1776415" cy="1955249"/>
          </a:xfrm>
          <a:prstGeom prst="rect">
            <a:avLst/>
          </a:prstGeom>
          <a:noFill/>
        </p:spPr>
      </p:pic>
      <p:pic>
        <p:nvPicPr>
          <p:cNvPr id="59400" name="Picture 8" descr="http://nd03.jxs.cz/561/605/78ec9484ac_62473628_o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72132" y="857232"/>
            <a:ext cx="3363211" cy="1714512"/>
          </a:xfrm>
          <a:prstGeom prst="rect">
            <a:avLst/>
          </a:prstGeom>
          <a:noFill/>
        </p:spPr>
      </p:pic>
      <p:pic>
        <p:nvPicPr>
          <p:cNvPr id="59402" name="Picture 10" descr="http://fotky.semik.com/fotky/common/ir2/makro/95/Krej%C4%8Dovsk%C3%BD%20metr__95--480x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4857760"/>
            <a:ext cx="2364347" cy="1769380"/>
          </a:xfrm>
          <a:prstGeom prst="rect">
            <a:avLst/>
          </a:prstGeom>
          <a:noFill/>
        </p:spPr>
      </p:pic>
      <p:pic>
        <p:nvPicPr>
          <p:cNvPr id="59404" name="Picture 12" descr="http://t2.gstatic.com/images?q=tbn:ANd9GcS02cMJaFQQgFx3AI5uinUIh47p11AZKl5RD_vjL-haAqqCvC2hOQ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" y="3214686"/>
            <a:ext cx="4286248" cy="1547552"/>
          </a:xfrm>
          <a:prstGeom prst="rect">
            <a:avLst/>
          </a:prstGeom>
          <a:noFill/>
        </p:spPr>
      </p:pic>
      <p:pic>
        <p:nvPicPr>
          <p:cNvPr id="59406" name="Picture 14" descr="http://gpprague.cz/eshop/images/Prexis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29190" y="3286124"/>
            <a:ext cx="1860727" cy="3286148"/>
          </a:xfrm>
          <a:prstGeom prst="rect">
            <a:avLst/>
          </a:prstGeom>
          <a:noFill/>
        </p:spPr>
      </p:pic>
      <p:pic>
        <p:nvPicPr>
          <p:cNvPr id="59408" name="Picture 16" descr="http://eshop.ytong.cz/media/catalog/product/cache/1/image/9df78eab33525d08d6e5fb8d27136e95/m/e/metr-003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00364" y="928670"/>
            <a:ext cx="2071701" cy="2071702"/>
          </a:xfrm>
          <a:prstGeom prst="rect">
            <a:avLst/>
          </a:prstGeom>
          <a:noFill/>
        </p:spPr>
      </p:pic>
      <p:pic>
        <p:nvPicPr>
          <p:cNvPr id="59410" name="Picture 18" descr="http://www.mbcalibr.cz/produkty/big-32884af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143768" y="2666968"/>
            <a:ext cx="1571636" cy="3929091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57158" y="714356"/>
            <a:ext cx="1928826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alibri" pitchFamily="34" charset="0"/>
              </a:rPr>
              <a:t>Skládací metr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28926" y="2571744"/>
            <a:ext cx="2143140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alibri" pitchFamily="34" charset="0"/>
              </a:rPr>
              <a:t>Svinovací metr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15140" y="928670"/>
            <a:ext cx="2214578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alibri" pitchFamily="34" charset="0"/>
              </a:rPr>
              <a:t>Posuvné měřítko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00166" y="3143248"/>
            <a:ext cx="1357322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alibri" pitchFamily="34" charset="0"/>
              </a:rPr>
              <a:t>Pravítko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4857760"/>
            <a:ext cx="2428892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alibri" pitchFamily="34" charset="0"/>
              </a:rPr>
              <a:t>Krejčovský metr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57488" y="6457890"/>
            <a:ext cx="1785950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alibri" pitchFamily="34" charset="0"/>
              </a:rPr>
              <a:t>Pásmo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14876" y="3071810"/>
            <a:ext cx="2286016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alibri" pitchFamily="34" charset="0"/>
              </a:rPr>
              <a:t>Laserové měřítko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58016" y="6286520"/>
            <a:ext cx="2285984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alibri" pitchFamily="34" charset="0"/>
              </a:rPr>
              <a:t>Odvalovací kolečko</a:t>
            </a:r>
            <a:endParaRPr lang="cs-CZ" sz="20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59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59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0" dur="2000"/>
                                        <p:tgtEl>
                                          <p:spTgt spid="59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59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4" dur="2000"/>
                                        <p:tgtEl>
                                          <p:spTgt spid="59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6" dur="2000"/>
                                        <p:tgtEl>
                                          <p:spTgt spid="59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8" dur="2000"/>
                                        <p:tgtEl>
                                          <p:spTgt spid="59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42852"/>
            <a:ext cx="8686800" cy="100013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latin typeface="Calibri" pitchFamily="34" charset="0"/>
              </a:rPr>
              <a:t>Jednotky délky</a:t>
            </a:r>
            <a:endParaRPr lang="cs-CZ" sz="48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214422"/>
            <a:ext cx="9001156" cy="271464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300" b="1" dirty="0" smtClean="0">
                <a:latin typeface="Calibri" pitchFamily="34" charset="0"/>
              </a:rPr>
              <a:t>Základní jednotka </a:t>
            </a:r>
            <a:r>
              <a:rPr lang="cs-CZ" sz="4300" b="1" dirty="0" smtClean="0">
                <a:solidFill>
                  <a:srgbClr val="FF0000"/>
                </a:solidFill>
                <a:latin typeface="Calibri" pitchFamily="34" charset="0"/>
              </a:rPr>
              <a:t>metr (m)</a:t>
            </a:r>
            <a:endParaRPr lang="cs-CZ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decimetr (dm)			centimetr (cm)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milimetr (mm)			kilometr (km)</a:t>
            </a:r>
          </a:p>
          <a:p>
            <a:pPr>
              <a:buNone/>
            </a:pPr>
            <a:endParaRPr lang="cs-CZ" sz="3200" b="1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61442" name="Picture 2" descr="http://nd03.jxs.cz/987/951/967f8374f8_56287362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3714752"/>
            <a:ext cx="8783610" cy="2690823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5786446" y="5500702"/>
            <a:ext cx="2071702" cy="85725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86446" y="4429132"/>
            <a:ext cx="2071702" cy="92869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86446" y="3429000"/>
            <a:ext cx="2071702" cy="85725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86446" y="2428868"/>
            <a:ext cx="2071702" cy="85725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86446" y="1428736"/>
            <a:ext cx="2071702" cy="85725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188640"/>
            <a:ext cx="8786874" cy="1025782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latin typeface="Calibri" pitchFamily="34" charset="0"/>
              </a:rPr>
              <a:t>Doplňte značky jednotek délky</a:t>
            </a:r>
            <a:endParaRPr lang="cs-CZ" sz="44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14480" y="1357298"/>
            <a:ext cx="3500462" cy="53578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latin typeface="Calibri" pitchFamily="34" charset="0"/>
              </a:rPr>
              <a:t>kilometr</a:t>
            </a:r>
          </a:p>
          <a:p>
            <a:pPr>
              <a:buNone/>
            </a:pPr>
            <a:r>
              <a:rPr lang="cs-CZ" sz="5400" b="1" dirty="0" smtClean="0">
                <a:latin typeface="Calibri" pitchFamily="34" charset="0"/>
              </a:rPr>
              <a:t>metr</a:t>
            </a:r>
          </a:p>
          <a:p>
            <a:pPr>
              <a:buNone/>
            </a:pPr>
            <a:r>
              <a:rPr lang="cs-CZ" sz="5400" b="1" dirty="0" smtClean="0">
                <a:latin typeface="Calibri" pitchFamily="34" charset="0"/>
              </a:rPr>
              <a:t>decimetr</a:t>
            </a:r>
          </a:p>
          <a:p>
            <a:pPr>
              <a:buNone/>
            </a:pPr>
            <a:r>
              <a:rPr lang="cs-CZ" sz="5400" b="1" dirty="0" smtClean="0">
                <a:latin typeface="Calibri" pitchFamily="34" charset="0"/>
              </a:rPr>
              <a:t>centimetr</a:t>
            </a:r>
          </a:p>
          <a:p>
            <a:pPr>
              <a:buNone/>
            </a:pPr>
            <a:r>
              <a:rPr lang="cs-CZ" sz="5400" b="1" dirty="0" smtClean="0">
                <a:latin typeface="Calibri" pitchFamily="34" charset="0"/>
              </a:rPr>
              <a:t>milimetr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357950" y="1357298"/>
            <a:ext cx="1857388" cy="53578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Calibri" pitchFamily="34" charset="0"/>
              </a:rPr>
              <a:t>km</a:t>
            </a:r>
            <a:endParaRPr lang="cs-CZ" sz="5400" b="1" baseline="300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Calibri" pitchFamily="34" charset="0"/>
              </a:rPr>
              <a:t>m</a:t>
            </a:r>
          </a:p>
          <a:p>
            <a:pPr marL="0" indent="0">
              <a:buFont typeface="Arial" pitchFamily="34" charset="0"/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Calibri" pitchFamily="34" charset="0"/>
              </a:rPr>
              <a:t>dm</a:t>
            </a:r>
            <a:endParaRPr lang="cs-CZ" sz="5400" b="1" baseline="300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Calibri" pitchFamily="34" charset="0"/>
              </a:rPr>
              <a:t>cm</a:t>
            </a:r>
            <a:endParaRPr lang="cs-CZ" sz="5400" b="1" baseline="300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Calibri" pitchFamily="34" charset="0"/>
              </a:rPr>
              <a:t>mm</a:t>
            </a:r>
          </a:p>
          <a:p>
            <a:pPr marL="0" indent="0">
              <a:buFont typeface="Arial" pitchFamily="34" charset="0"/>
              <a:buNone/>
            </a:pPr>
            <a:r>
              <a:rPr lang="cs-CZ" sz="5400" dirty="0" smtClean="0"/>
              <a:t>	</a:t>
            </a:r>
          </a:p>
          <a:p>
            <a:pPr marL="0" indent="0">
              <a:buFont typeface="Arial" pitchFamily="34" charset="0"/>
              <a:buNone/>
            </a:pPr>
            <a:endParaRPr lang="cs-CZ" sz="5400" dirty="0" smtClean="0"/>
          </a:p>
          <a:p>
            <a:pPr marL="0" indent="0">
              <a:buFont typeface="Arial" pitchFamily="34" charset="0"/>
              <a:buNone/>
            </a:pPr>
            <a:r>
              <a:rPr lang="cs-CZ" sz="5400" dirty="0" smtClean="0"/>
              <a:t>	</a:t>
            </a:r>
            <a:endParaRPr lang="cs-CZ" sz="5400" dirty="0"/>
          </a:p>
        </p:txBody>
      </p:sp>
    </p:spTree>
    <p:extLst>
      <p:ext uri="{BB962C8B-B14F-4D97-AF65-F5344CB8AC3E}">
        <p14:creationId xmlns="" xmlns:p14="http://schemas.microsoft.com/office/powerpoint/2010/main" val="3490221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0" grpId="0" animBg="1"/>
      <p:bldP spid="9" grpId="0" animBg="1"/>
      <p:bldP spid="7" grpId="0" animBg="1"/>
      <p:bldP spid="8" grpId="0" animBg="1"/>
      <p:bldP spid="2" grpId="0"/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000108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latin typeface="Calibri" pitchFamily="34" charset="0"/>
              </a:rPr>
              <a:t>Doplňte tabulku</a:t>
            </a:r>
            <a:endParaRPr lang="cs-CZ" sz="4800" b="1" dirty="0">
              <a:latin typeface="Calibri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43602907"/>
              </p:ext>
            </p:extLst>
          </p:nvPr>
        </p:nvGraphicFramePr>
        <p:xfrm>
          <a:off x="467544" y="1357299"/>
          <a:ext cx="8229600" cy="48577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121024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1 m</a:t>
                      </a: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b="1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=</a:t>
                      </a:r>
                      <a:r>
                        <a:rPr lang="cs-CZ" sz="3600" b="1" baseline="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	       dm</a:t>
                      </a:r>
                      <a:endParaRPr lang="cs-CZ" sz="3600" b="1" baseline="30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b="1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=	       cm</a:t>
                      </a:r>
                      <a:endParaRPr lang="cs-CZ" sz="3600" b="1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121024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Calibri" pitchFamily="34" charset="0"/>
                        </a:rPr>
                        <a:t>1 cm</a:t>
                      </a:r>
                      <a:endParaRPr lang="cs-CZ" sz="3600" b="1" dirty="0">
                        <a:latin typeface="Calibri" pitchFamily="34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b="1" dirty="0" smtClean="0">
                          <a:latin typeface="Calibri" pitchFamily="34" charset="0"/>
                        </a:rPr>
                        <a:t>=	       mm</a:t>
                      </a:r>
                      <a:endParaRPr lang="cs-CZ" sz="3600" b="1" baseline="30000" dirty="0">
                        <a:latin typeface="Calibri" pitchFamily="34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600" b="1" dirty="0">
                        <a:latin typeface="Calibri" pitchFamily="34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121024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Calibri" pitchFamily="34" charset="0"/>
                        </a:rPr>
                        <a:t>1 km</a:t>
                      </a:r>
                      <a:endParaRPr lang="cs-CZ" sz="3600" b="1" dirty="0">
                        <a:latin typeface="Calibri" pitchFamily="34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b="1" dirty="0" smtClean="0">
                          <a:latin typeface="Calibri" pitchFamily="34" charset="0"/>
                        </a:rPr>
                        <a:t>=	       m</a:t>
                      </a:r>
                      <a:endParaRPr lang="cs-CZ" sz="3600" b="1" dirty="0">
                        <a:latin typeface="Calibri" pitchFamily="34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600" b="1" dirty="0">
                        <a:latin typeface="Calibri" pitchFamily="34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1227054">
                <a:tc>
                  <a:txBody>
                    <a:bodyPr/>
                    <a:lstStyle/>
                    <a:p>
                      <a:pPr algn="ctr"/>
                      <a:r>
                        <a:rPr lang="cs-CZ" sz="3600" b="1" baseline="0" dirty="0" smtClean="0">
                          <a:latin typeface="Calibri" pitchFamily="34" charset="0"/>
                        </a:rPr>
                        <a:t>2 d</a:t>
                      </a:r>
                      <a:r>
                        <a:rPr lang="cs-CZ" sz="3600" b="1" dirty="0" smtClean="0">
                          <a:latin typeface="Calibri" pitchFamily="34" charset="0"/>
                        </a:rPr>
                        <a:t>m</a:t>
                      </a:r>
                      <a:endParaRPr lang="cs-CZ" sz="3600" b="1" baseline="30000" dirty="0">
                        <a:latin typeface="Calibri" pitchFamily="34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b="1" dirty="0" smtClean="0">
                          <a:latin typeface="Calibri" pitchFamily="34" charset="0"/>
                        </a:rPr>
                        <a:t>=	      cm</a:t>
                      </a:r>
                      <a:endParaRPr lang="cs-CZ" sz="3600" b="1" baseline="30000" dirty="0">
                        <a:latin typeface="Calibri" pitchFamily="34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b="1" dirty="0" smtClean="0">
                          <a:latin typeface="Calibri" pitchFamily="34" charset="0"/>
                        </a:rPr>
                        <a:t>=	       mm</a:t>
                      </a: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786182" y="1643050"/>
            <a:ext cx="10715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00FF"/>
                </a:solidFill>
                <a:latin typeface="Calibri" pitchFamily="34" charset="0"/>
              </a:rPr>
              <a:t>10</a:t>
            </a:r>
            <a:endParaRPr lang="cs-CZ" sz="3600" b="1" dirty="0">
              <a:solidFill>
                <a:srgbClr val="0000FF"/>
              </a:solidFill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86182" y="2857496"/>
            <a:ext cx="1000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00FF"/>
                </a:solidFill>
                <a:latin typeface="Calibri" pitchFamily="34" charset="0"/>
              </a:rPr>
              <a:t>10</a:t>
            </a:r>
            <a:endParaRPr lang="cs-CZ" sz="3600" b="1" dirty="0">
              <a:solidFill>
                <a:srgbClr val="0000FF"/>
              </a:solidFill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0430" y="4071942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00FF"/>
                </a:solidFill>
                <a:latin typeface="Calibri" pitchFamily="34" charset="0"/>
              </a:rPr>
              <a:t>1 000</a:t>
            </a:r>
            <a:endParaRPr lang="cs-CZ" sz="3600" b="1" dirty="0">
              <a:solidFill>
                <a:srgbClr val="0000FF"/>
              </a:solidFill>
              <a:latin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14744" y="5286388"/>
            <a:ext cx="10052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00FF"/>
                </a:solidFill>
                <a:latin typeface="Calibri" pitchFamily="34" charset="0"/>
              </a:rPr>
              <a:t>20</a:t>
            </a:r>
            <a:endParaRPr lang="cs-CZ" sz="3600" b="1" dirty="0">
              <a:solidFill>
                <a:srgbClr val="0000FF"/>
              </a:solidFill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72264" y="1643050"/>
            <a:ext cx="1000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00FF"/>
                </a:solidFill>
                <a:latin typeface="Calibri" pitchFamily="34" charset="0"/>
              </a:rPr>
              <a:t>100</a:t>
            </a:r>
            <a:endParaRPr lang="cs-CZ" sz="3600" b="1" dirty="0">
              <a:solidFill>
                <a:srgbClr val="0000FF"/>
              </a:solidFill>
              <a:latin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00826" y="5286388"/>
            <a:ext cx="10715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00FF"/>
                </a:solidFill>
                <a:latin typeface="Calibri" pitchFamily="34" charset="0"/>
              </a:rPr>
              <a:t>200</a:t>
            </a:r>
            <a:endParaRPr lang="cs-CZ" sz="3600" b="1" dirty="0">
              <a:solidFill>
                <a:srgbClr val="0000FF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517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928694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latin typeface="Calibri" pitchFamily="34" charset="0"/>
              </a:rPr>
              <a:t>Doplňte správný název měřidla</a:t>
            </a:r>
            <a:endParaRPr lang="cs-CZ" sz="4400" b="1" dirty="0">
              <a:latin typeface="Calibri" pitchFamily="34" charset="0"/>
            </a:endParaRPr>
          </a:p>
        </p:txBody>
      </p:sp>
      <p:sp>
        <p:nvSpPr>
          <p:cNvPr id="19" name="Zástupný symbol pro obsah 18"/>
          <p:cNvSpPr txBox="1">
            <a:spLocks noGrp="1"/>
          </p:cNvSpPr>
          <p:nvPr>
            <p:ph idx="1"/>
          </p:nvPr>
        </p:nvSpPr>
        <p:spPr>
          <a:xfrm>
            <a:off x="914400" y="1447800"/>
            <a:ext cx="77724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51" y="3643314"/>
            <a:ext cx="2726301" cy="2360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57224" y="3000372"/>
            <a:ext cx="28478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krejčovský metr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2066" y="2857496"/>
            <a:ext cx="23402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alibri" pitchFamily="34" charset="0"/>
              </a:rPr>
              <a:t>posuvné měřidlo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43042" y="614364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alibri" pitchFamily="34" charset="0"/>
              </a:rPr>
              <a:t>skládací metr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86380" y="614364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pásmo</a:t>
            </a:r>
            <a:endParaRPr lang="cs-CZ" sz="2400" b="1" dirty="0">
              <a:latin typeface="Calibri" pitchFamily="34" charset="0"/>
            </a:endParaRPr>
          </a:p>
        </p:txBody>
      </p:sp>
      <p:pic>
        <p:nvPicPr>
          <p:cNvPr id="16" name="Picture 10" descr="http://fotky.semik.com/fotky/common/ir2/makro/95/Krej%C4%8Dovsk%C3%BD%20metr__95--480x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1214422"/>
            <a:ext cx="2364347" cy="1769380"/>
          </a:xfrm>
          <a:prstGeom prst="rect">
            <a:avLst/>
          </a:prstGeom>
          <a:noFill/>
        </p:spPr>
      </p:pic>
      <p:pic>
        <p:nvPicPr>
          <p:cNvPr id="17" name="Picture 8" descr="http://nd03.jxs.cz/561/605/78ec9484ac_62473628_o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1142984"/>
            <a:ext cx="3363211" cy="1714512"/>
          </a:xfrm>
          <a:prstGeom prst="rect">
            <a:avLst/>
          </a:prstGeom>
          <a:noFill/>
        </p:spPr>
      </p:pic>
      <p:pic>
        <p:nvPicPr>
          <p:cNvPr id="18" name="Picture 6" descr="http://www.unimetra.cz/images_zbozi/4_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57818" y="3571876"/>
            <a:ext cx="2214578" cy="24375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226407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14290"/>
            <a:ext cx="8848756" cy="928694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latin typeface="Calibri" pitchFamily="34" charset="0"/>
              </a:rPr>
              <a:t>Doplňte správné jednotky délky</a:t>
            </a:r>
            <a:endParaRPr lang="cs-CZ" sz="44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8686800" cy="550072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>
                <a:latin typeface="Calibri" pitchFamily="34" charset="0"/>
              </a:rPr>
              <a:t>Nejvyšší hora Sněžka měří 1602 ____n. m.</a:t>
            </a:r>
          </a:p>
          <a:p>
            <a:endParaRPr lang="cs-CZ" sz="36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36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3600" dirty="0">
                <a:latin typeface="Calibri" pitchFamily="34" charset="0"/>
              </a:rPr>
              <a:t> </a:t>
            </a:r>
            <a:endParaRPr lang="cs-CZ" sz="3600" dirty="0" smtClean="0">
              <a:latin typeface="Calibri" pitchFamily="34" charset="0"/>
            </a:endParaRPr>
          </a:p>
          <a:p>
            <a:endParaRPr lang="cs-CZ" sz="36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Calibri" pitchFamily="34" charset="0"/>
              </a:rPr>
              <a:t>Vzdálenost Chlumce nad Cidlinou a Hradce Králové je 37 ______. </a:t>
            </a:r>
          </a:p>
          <a:p>
            <a:pPr>
              <a:buNone/>
            </a:pPr>
            <a:r>
              <a:rPr lang="cs-CZ" sz="3600" dirty="0" smtClean="0">
                <a:latin typeface="Calibri" pitchFamily="34" charset="0"/>
              </a:rPr>
              <a:t>Dveře jsou široké 80 ______.</a:t>
            </a:r>
          </a:p>
          <a:p>
            <a:pPr>
              <a:buNone/>
            </a:pPr>
            <a:r>
              <a:rPr lang="cs-CZ" sz="3600" dirty="0" smtClean="0">
                <a:latin typeface="Calibri" pitchFamily="34" charset="0"/>
              </a:rPr>
              <a:t>Průměr šroubu je 10 ______.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42" y="1785926"/>
            <a:ext cx="3543846" cy="2357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50822" y="144582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29388" y="1071546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m</a:t>
            </a:r>
            <a:endParaRPr lang="cs-CZ" sz="36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57554" y="4572008"/>
            <a:ext cx="1000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km</a:t>
            </a:r>
            <a:endParaRPr lang="cs-CZ" sz="36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57686" y="5214950"/>
            <a:ext cx="928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cm</a:t>
            </a:r>
            <a:endParaRPr lang="cs-CZ" sz="36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86248" y="5786454"/>
            <a:ext cx="1214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mm</a:t>
            </a:r>
            <a:endParaRPr lang="cs-CZ" sz="3600" b="1" dirty="0">
              <a:solidFill>
                <a:srgbClr val="FF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87276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7" grpId="0"/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8258204" cy="79690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latin typeface="Calibri" pitchFamily="34" charset="0"/>
              </a:rPr>
              <a:t>Použité zdroje</a:t>
            </a:r>
            <a:endParaRPr lang="cs-CZ" sz="40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186766" cy="5500726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Calibri" pitchFamily="34" charset="0"/>
                <a:hlinkClick r:id="rId2"/>
              </a:rPr>
              <a:t>http://t3.gstatic.com/</a:t>
            </a:r>
            <a:r>
              <a:rPr lang="cs-CZ" sz="2000" dirty="0" err="1" smtClean="0">
                <a:latin typeface="Calibri" pitchFamily="34" charset="0"/>
                <a:hlinkClick r:id="rId2"/>
              </a:rPr>
              <a:t>images</a:t>
            </a:r>
            <a:r>
              <a:rPr lang="cs-CZ" sz="2000" dirty="0" smtClean="0">
                <a:latin typeface="Calibri" pitchFamily="34" charset="0"/>
                <a:hlinkClick r:id="rId2"/>
              </a:rPr>
              <a:t>?q=</a:t>
            </a:r>
            <a:r>
              <a:rPr lang="cs-CZ" sz="2000" dirty="0" err="1" smtClean="0">
                <a:latin typeface="Calibri" pitchFamily="34" charset="0"/>
                <a:hlinkClick r:id="rId2"/>
              </a:rPr>
              <a:t>tbn</a:t>
            </a:r>
            <a:r>
              <a:rPr lang="cs-CZ" sz="2000" dirty="0" smtClean="0">
                <a:latin typeface="Calibri" pitchFamily="34" charset="0"/>
                <a:hlinkClick r:id="rId2"/>
              </a:rPr>
              <a:t>:ANd9GcTnn0xFCEQuMqfx3MWY91KFCVjuYTTaa3NGPySDACt1onswGUad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hlinkClick r:id="rId3"/>
              </a:rPr>
              <a:t>http://www.</a:t>
            </a:r>
            <a:r>
              <a:rPr lang="cs-CZ" sz="2000" dirty="0" err="1" smtClean="0">
                <a:latin typeface="Calibri" pitchFamily="34" charset="0"/>
                <a:hlinkClick r:id="rId3"/>
              </a:rPr>
              <a:t>greli.cz</a:t>
            </a:r>
            <a:r>
              <a:rPr lang="cs-CZ" sz="2000" dirty="0" smtClean="0">
                <a:latin typeface="Calibri" pitchFamily="34" charset="0"/>
                <a:hlinkClick r:id="rId3"/>
              </a:rPr>
              <a:t>/image/</a:t>
            </a:r>
            <a:r>
              <a:rPr lang="cs-CZ" sz="2000" dirty="0" err="1" smtClean="0">
                <a:latin typeface="Calibri" pitchFamily="34" charset="0"/>
                <a:hlinkClick r:id="rId3"/>
              </a:rPr>
              <a:t>cache</a:t>
            </a:r>
            <a:r>
              <a:rPr lang="cs-CZ" sz="2000" dirty="0" smtClean="0">
                <a:latin typeface="Calibri" pitchFamily="34" charset="0"/>
                <a:hlinkClick r:id="rId3"/>
              </a:rPr>
              <a:t>/data/</a:t>
            </a:r>
            <a:r>
              <a:rPr lang="cs-CZ" sz="2000" dirty="0" err="1" smtClean="0">
                <a:latin typeface="Calibri" pitchFamily="34" charset="0"/>
                <a:hlinkClick r:id="rId3"/>
              </a:rPr>
              <a:t>pouzite</a:t>
            </a:r>
            <a:r>
              <a:rPr lang="cs-CZ" sz="2000" dirty="0" smtClean="0">
                <a:latin typeface="Calibri" pitchFamily="34" charset="0"/>
                <a:hlinkClick r:id="rId3"/>
              </a:rPr>
              <a:t>%20obrazky/s%20ryskou-800x800.jpg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hlinkClick r:id="rId4"/>
              </a:rPr>
              <a:t>http://www.</a:t>
            </a:r>
            <a:r>
              <a:rPr lang="cs-CZ" sz="2000" dirty="0" err="1" smtClean="0">
                <a:latin typeface="Calibri" pitchFamily="34" charset="0"/>
                <a:hlinkClick r:id="rId4"/>
              </a:rPr>
              <a:t>maxidesign.cz</a:t>
            </a:r>
            <a:r>
              <a:rPr lang="cs-CZ" sz="2000" dirty="0" smtClean="0">
                <a:latin typeface="Calibri" pitchFamily="34" charset="0"/>
                <a:hlinkClick r:id="rId4"/>
              </a:rPr>
              <a:t>/produkty/541/68526-</a:t>
            </a:r>
            <a:r>
              <a:rPr lang="cs-CZ" sz="2000" dirty="0" err="1" smtClean="0">
                <a:latin typeface="Calibri" pitchFamily="34" charset="0"/>
                <a:hlinkClick r:id="rId4"/>
              </a:rPr>
              <a:t>high.jpg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hlinkClick r:id="rId5"/>
              </a:rPr>
              <a:t>http://www.</a:t>
            </a:r>
            <a:r>
              <a:rPr lang="cs-CZ" sz="2000" dirty="0" err="1" smtClean="0">
                <a:latin typeface="Calibri" pitchFamily="34" charset="0"/>
                <a:hlinkClick r:id="rId5"/>
              </a:rPr>
              <a:t>naseinfo.cz</a:t>
            </a:r>
            <a:r>
              <a:rPr lang="cs-CZ" sz="2000" dirty="0" smtClean="0">
                <a:latin typeface="Calibri" pitchFamily="34" charset="0"/>
                <a:hlinkClick r:id="rId5"/>
              </a:rPr>
              <a:t>/</a:t>
            </a:r>
            <a:r>
              <a:rPr lang="cs-CZ" sz="2000" dirty="0" err="1" smtClean="0">
                <a:latin typeface="Calibri" pitchFamily="34" charset="0"/>
                <a:hlinkClick r:id="rId5"/>
              </a:rPr>
              <a:t>photo</a:t>
            </a:r>
            <a:r>
              <a:rPr lang="cs-CZ" sz="2000" dirty="0" smtClean="0">
                <a:latin typeface="Calibri" pitchFamily="34" charset="0"/>
                <a:hlinkClick r:id="rId5"/>
              </a:rPr>
              <a:t>/</a:t>
            </a:r>
            <a:r>
              <a:rPr lang="cs-CZ" sz="2000" dirty="0" err="1" smtClean="0">
                <a:latin typeface="Calibri" pitchFamily="34" charset="0"/>
                <a:hlinkClick r:id="rId5"/>
              </a:rPr>
              <a:t>view</a:t>
            </a:r>
            <a:r>
              <a:rPr lang="cs-CZ" sz="2000" dirty="0" smtClean="0">
                <a:latin typeface="Calibri" pitchFamily="34" charset="0"/>
                <a:hlinkClick r:id="rId5"/>
              </a:rPr>
              <a:t>?id=273652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hlinkClick r:id="rId6"/>
              </a:rPr>
              <a:t>http://www.</a:t>
            </a:r>
            <a:r>
              <a:rPr lang="cs-CZ" sz="2000" dirty="0" err="1" smtClean="0">
                <a:latin typeface="Calibri" pitchFamily="34" charset="0"/>
                <a:hlinkClick r:id="rId6"/>
              </a:rPr>
              <a:t>unimetra.cz</a:t>
            </a:r>
            <a:r>
              <a:rPr lang="cs-CZ" sz="2000" dirty="0" smtClean="0">
                <a:latin typeface="Calibri" pitchFamily="34" charset="0"/>
                <a:hlinkClick r:id="rId6"/>
              </a:rPr>
              <a:t>/</a:t>
            </a:r>
            <a:r>
              <a:rPr lang="cs-CZ" sz="2000" dirty="0" err="1" smtClean="0">
                <a:latin typeface="Calibri" pitchFamily="34" charset="0"/>
                <a:hlinkClick r:id="rId6"/>
              </a:rPr>
              <a:t>images</a:t>
            </a:r>
            <a:r>
              <a:rPr lang="cs-CZ" sz="2000" dirty="0" smtClean="0">
                <a:latin typeface="Calibri" pitchFamily="34" charset="0"/>
                <a:hlinkClick r:id="rId6"/>
              </a:rPr>
              <a:t>_</a:t>
            </a:r>
            <a:r>
              <a:rPr lang="cs-CZ" sz="2000" dirty="0" err="1" smtClean="0">
                <a:latin typeface="Calibri" pitchFamily="34" charset="0"/>
                <a:hlinkClick r:id="rId6"/>
              </a:rPr>
              <a:t>zbozi</a:t>
            </a:r>
            <a:r>
              <a:rPr lang="cs-CZ" sz="2000" dirty="0" smtClean="0">
                <a:latin typeface="Calibri" pitchFamily="34" charset="0"/>
                <a:hlinkClick r:id="rId6"/>
              </a:rPr>
              <a:t>/4_1.jpg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hlinkClick r:id="rId7"/>
              </a:rPr>
              <a:t>http://nd03.jxs.cz/561/605/78ec9484ac_62473628_o2.jpg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hlinkClick r:id="rId8"/>
              </a:rPr>
              <a:t>http://fotky.</a:t>
            </a:r>
            <a:r>
              <a:rPr lang="cs-CZ" sz="2000" dirty="0" err="1" smtClean="0">
                <a:latin typeface="Calibri" pitchFamily="34" charset="0"/>
                <a:hlinkClick r:id="rId8"/>
              </a:rPr>
              <a:t>semik.com</a:t>
            </a:r>
            <a:r>
              <a:rPr lang="cs-CZ" sz="2000" dirty="0" smtClean="0">
                <a:latin typeface="Calibri" pitchFamily="34" charset="0"/>
                <a:hlinkClick r:id="rId8"/>
              </a:rPr>
              <a:t>/fotky/</a:t>
            </a:r>
            <a:r>
              <a:rPr lang="cs-CZ" sz="2000" dirty="0" err="1" smtClean="0">
                <a:latin typeface="Calibri" pitchFamily="34" charset="0"/>
                <a:hlinkClick r:id="rId8"/>
              </a:rPr>
              <a:t>common</a:t>
            </a:r>
            <a:r>
              <a:rPr lang="cs-CZ" sz="2000" dirty="0" smtClean="0">
                <a:latin typeface="Calibri" pitchFamily="34" charset="0"/>
                <a:hlinkClick r:id="rId8"/>
              </a:rPr>
              <a:t>/ir2/makro/95/</a:t>
            </a:r>
            <a:r>
              <a:rPr lang="cs-CZ" sz="2000" dirty="0" err="1" smtClean="0">
                <a:latin typeface="Calibri" pitchFamily="34" charset="0"/>
                <a:hlinkClick r:id="rId8"/>
              </a:rPr>
              <a:t>Krej</a:t>
            </a:r>
            <a:r>
              <a:rPr lang="cs-CZ" sz="2000" dirty="0" smtClean="0">
                <a:latin typeface="Calibri" pitchFamily="34" charset="0"/>
                <a:hlinkClick r:id="rId8"/>
              </a:rPr>
              <a:t>%C4%8Dovsk%C3%BD%20metr__95--480x.jpg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hlinkClick r:id="rId9"/>
              </a:rPr>
              <a:t>http://www.</a:t>
            </a:r>
            <a:r>
              <a:rPr lang="cs-CZ" sz="2000" dirty="0" err="1" smtClean="0">
                <a:latin typeface="Calibri" pitchFamily="34" charset="0"/>
                <a:hlinkClick r:id="rId9"/>
              </a:rPr>
              <a:t>koh</a:t>
            </a:r>
            <a:r>
              <a:rPr lang="cs-CZ" sz="2000" dirty="0" smtClean="0">
                <a:latin typeface="Calibri" pitchFamily="34" charset="0"/>
                <a:hlinkClick r:id="rId9"/>
              </a:rPr>
              <a:t>-i-</a:t>
            </a:r>
            <a:r>
              <a:rPr lang="cs-CZ" sz="2000" dirty="0" err="1" smtClean="0">
                <a:latin typeface="Calibri" pitchFamily="34" charset="0"/>
                <a:hlinkClick r:id="rId9"/>
              </a:rPr>
              <a:t>noor.cz</a:t>
            </a:r>
            <a:r>
              <a:rPr lang="cs-CZ" sz="2000" dirty="0" smtClean="0">
                <a:latin typeface="Calibri" pitchFamily="34" charset="0"/>
                <a:hlinkClick r:id="rId9"/>
              </a:rPr>
              <a:t>/media/</a:t>
            </a:r>
            <a:r>
              <a:rPr lang="cs-CZ" sz="2000" dirty="0" err="1" smtClean="0">
                <a:latin typeface="Calibri" pitchFamily="34" charset="0"/>
                <a:hlinkClick r:id="rId9"/>
              </a:rPr>
              <a:t>images</a:t>
            </a:r>
            <a:r>
              <a:rPr lang="cs-CZ" sz="2000" dirty="0" smtClean="0">
                <a:latin typeface="Calibri" pitchFamily="34" charset="0"/>
                <a:hlinkClick r:id="rId9"/>
              </a:rPr>
              <a:t>/</a:t>
            </a:r>
            <a:r>
              <a:rPr lang="cs-CZ" sz="2000" dirty="0" err="1" smtClean="0">
                <a:latin typeface="Calibri" pitchFamily="34" charset="0"/>
                <a:hlinkClick r:id="rId9"/>
              </a:rPr>
              <a:t>shop</a:t>
            </a:r>
            <a:r>
              <a:rPr lang="cs-CZ" sz="2000" dirty="0" smtClean="0">
                <a:latin typeface="Calibri" pitchFamily="34" charset="0"/>
                <a:hlinkClick r:id="rId9"/>
              </a:rPr>
              <a:t>/074250100000.jpg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hlinkClick r:id="rId10"/>
              </a:rPr>
              <a:t>http://gpprague.cz/eshop/images/Prexiso.jpg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hlinkClick r:id="rId11"/>
              </a:rPr>
              <a:t>http://eshop.ytong.cz/media/catalog/product/cache/1/image/9df78eab33525d08d6e5fb8d27136e95/m/e/metr-003.jpg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hlinkClick r:id="rId12"/>
              </a:rPr>
              <a:t>http://www.</a:t>
            </a:r>
            <a:r>
              <a:rPr lang="cs-CZ" sz="2000" dirty="0" err="1" smtClean="0">
                <a:latin typeface="Calibri" pitchFamily="34" charset="0"/>
                <a:hlinkClick r:id="rId12"/>
              </a:rPr>
              <a:t>mbcalibr.cz</a:t>
            </a:r>
            <a:r>
              <a:rPr lang="cs-CZ" sz="2000" dirty="0" smtClean="0">
                <a:latin typeface="Calibri" pitchFamily="34" charset="0"/>
                <a:hlinkClick r:id="rId12"/>
              </a:rPr>
              <a:t>/produkty/</a:t>
            </a:r>
            <a:r>
              <a:rPr lang="cs-CZ" sz="2000" dirty="0" err="1" smtClean="0">
                <a:latin typeface="Calibri" pitchFamily="34" charset="0"/>
                <a:hlinkClick r:id="rId12"/>
              </a:rPr>
              <a:t>big</a:t>
            </a:r>
            <a:r>
              <a:rPr lang="cs-CZ" sz="2000" dirty="0" smtClean="0">
                <a:latin typeface="Calibri" pitchFamily="34" charset="0"/>
                <a:hlinkClick r:id="rId12"/>
              </a:rPr>
              <a:t>-32884af.jpg</a:t>
            </a:r>
            <a:endParaRPr lang="cs-CZ" sz="2000" dirty="0" smtClean="0">
              <a:latin typeface="Calibri" pitchFamily="34" charset="0"/>
            </a:endParaRPr>
          </a:p>
          <a:p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108111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357298"/>
            <a:ext cx="8705880" cy="5286412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Calibri" pitchFamily="34" charset="0"/>
                <a:hlinkClick r:id="rId2"/>
              </a:rPr>
              <a:t>http://nd03.jxs.cz/987/951/967f8374f8_56287362_o2.jpg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hlinkClick r:id="rId3"/>
              </a:rPr>
              <a:t>http://upload.wikimedia.org/wikipedia/commons/thumb/8/8a/%C5%9Anie%C5%BCka_z_zachodu.jpg/250px-%C5%9Anie%C5%BCka_z_zachodu.jpg</a:t>
            </a:r>
            <a:endParaRPr lang="cs-CZ" sz="2000" dirty="0" smtClean="0">
              <a:latin typeface="Calibri" pitchFamily="34" charset="0"/>
            </a:endParaRPr>
          </a:p>
          <a:p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1088</TotalTime>
  <Words>213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DÉLKA</vt:lpstr>
      <vt:lpstr>Snímek 3</vt:lpstr>
      <vt:lpstr>ČÍM  MĚŘÍME DÉLKU</vt:lpstr>
      <vt:lpstr>Jednotky délky</vt:lpstr>
      <vt:lpstr>Doplňte značky jednotek délky</vt:lpstr>
      <vt:lpstr>Doplňte tabulku</vt:lpstr>
      <vt:lpstr>Doplňte správný název měřidla</vt:lpstr>
      <vt:lpstr>Doplňte správné jednotky délky</vt:lpstr>
      <vt:lpstr>Použité zdroje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Dell</dc:creator>
  <cp:lastModifiedBy>Hana Dvořáčková</cp:lastModifiedBy>
  <cp:revision>125</cp:revision>
  <dcterms:created xsi:type="dcterms:W3CDTF">2012-12-27T15:30:06Z</dcterms:created>
  <dcterms:modified xsi:type="dcterms:W3CDTF">2013-04-21T12:36:42Z</dcterms:modified>
</cp:coreProperties>
</file>