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  <p:sldId id="259" r:id="rId3"/>
    <p:sldId id="262" r:id="rId4"/>
    <p:sldId id="270" r:id="rId5"/>
    <p:sldId id="271" r:id="rId6"/>
    <p:sldId id="272" r:id="rId7"/>
    <p:sldId id="273" r:id="rId8"/>
    <p:sldId id="274" r:id="rId9"/>
    <p:sldId id="269" r:id="rId10"/>
    <p:sldId id="275" r:id="rId11"/>
    <p:sldId id="26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90729-0E35-40EC-964A-12A9502732BD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0E7565-4234-454B-BACC-A226AC38C6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FCE0C-2493-45CE-8971-1616F2D5B35D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736A32-FF6E-4700-B822-F0C2992434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F89132-3B8E-4C3E-A2BD-4A7F45524FEB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810FC-E238-4C3A-B26E-343D422000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D18F9-D552-474E-A479-1000BC2EDE10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7B6A7-6294-40C6-BFD4-23C67331F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5754F-68B2-413E-9DAC-B669970DF922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3013C2-167A-4066-BD37-C60059205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5F1B8-9D05-4955-BBF0-9E9BE7599FEF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EB441-1F94-4968-A76B-2AC7DA7D38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34032-E553-452E-9D09-73F1B7569A6C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30B4C-D9DD-4B7E-8ABC-A076A2045C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F359C-3DE3-4A58-81CF-4511BD6840CB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227D4-B42E-42C6-9C96-47F99447A7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6948F-E006-4DCD-901C-F23FDE9EE725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CFACE-BA5D-4CBC-ACD2-AC76E12096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DC3C5E-1FAE-4CC7-AD1B-46077F307070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FA9EC-12B3-4181-8985-7BF24D9FE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E74DE-361C-4BCB-AD9F-97E554B34572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F546A-C46D-4BCC-B779-2A79D10C75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A3CD628-5717-45EC-A1DB-DCB897D3C47E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5AD45A5-CBEF-4EDB-B594-97932D1758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3" r:id="rId4"/>
    <p:sldLayoutId id="2147483859" r:id="rId5"/>
    <p:sldLayoutId id="2147483854" r:id="rId6"/>
    <p:sldLayoutId id="2147483860" r:id="rId7"/>
    <p:sldLayoutId id="2147483861" r:id="rId8"/>
    <p:sldLayoutId id="2147483862" r:id="rId9"/>
    <p:sldLayoutId id="2147483855" r:id="rId10"/>
    <p:sldLayoutId id="214748386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otonmag.cz/wp-content/uploads/2007/02/svicka.jpg" TargetMode="External"/><Relationship Id="rId13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12" Type="http://schemas.openxmlformats.org/officeDocument/2006/relationships/hyperlink" Target="http://www.hocker.cz/fotky10204/fotos/334903110.jpg" TargetMode="External"/><Relationship Id="rId2" Type="http://schemas.openxmlformats.org/officeDocument/2006/relationships/hyperlink" Target="http://4.bp.blogspot.com/-AB8Go21C17A/TWe-GS2Qp7I/AAAAAAAAAEA/xuSH9Q0yY3s/s1600/slunc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files.mandaly.webnode.cz/200001415-591265b064/ohen1.jpg" TargetMode="External"/><Relationship Id="rId11" Type="http://schemas.openxmlformats.org/officeDocument/2006/relationships/image" Target="../media/image8.jpeg"/><Relationship Id="rId5" Type="http://schemas.openxmlformats.org/officeDocument/2006/relationships/image" Target="../media/image5.jpeg"/><Relationship Id="rId10" Type="http://schemas.openxmlformats.org/officeDocument/2006/relationships/hyperlink" Target="http://www.baterie-shop.cz/images/DO%20UOB7L.jpg" TargetMode="External"/><Relationship Id="rId4" Type="http://schemas.openxmlformats.org/officeDocument/2006/relationships/hyperlink" Target="http://i.idnes.cz/07/063/gal/PKA1be234_Bez_nazvu_1.jpg" TargetMode="External"/><Relationship Id="rId9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assi.astronomie.cz/aktualizace_4-8-2006/moon_web/uplnek13_5_2006-full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http://kuba.petriny.net/pres%20mraky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otonmag.cz/wp-content/uploads/2007/02/svicka.jpg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4.bp.blogspot.com/-AB8Go21C17A/TWe-GS2Qp7I/AAAAAAAAAEA/xuSH9Q0yY3s/s1600/slunc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files.mandaly.webnode.cz/200001415-591265b064/ohen1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i.idnes.cz/07/063/gal/PKA1be234_Bez_nazvu_1.jpg" TargetMode="External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osvitime.cz/file/26785/SK-2U1404-07.jpeg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hyperlink" Target="http://www.baterie-shop.cz/images/DO%20UOB7L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osvitime.cz/file/84844/SK-SIGNE4-20.jpeg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9.jpeg"/><Relationship Id="rId10" Type="http://schemas.openxmlformats.org/officeDocument/2006/relationships/hyperlink" Target="http://upload.wikimedia.org/wikipedia/commons/thumb/5/5b/Leuchtstofflampen-chtaube050409.jpg/220px-Leuchtstofflampen-chtaube050409.jpg" TargetMode="External"/><Relationship Id="rId4" Type="http://schemas.openxmlformats.org/officeDocument/2006/relationships/hyperlink" Target="http://www.hocker.cz/fotky10204/fotos/334903110.jpg" TargetMode="External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zeleno.cz/Files/FckGallery/Nov%C3%BD%20objekt%20-%20WinRAR%20ZIP%20archiv.zip/03-%C5%BE%C3%A1rovky.jpg" TargetMode="External"/><Relationship Id="rId13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5.jpeg"/><Relationship Id="rId12" Type="http://schemas.openxmlformats.org/officeDocument/2006/relationships/hyperlink" Target="http://www.google.cz/imgres?imgurl=http://elektrobastleni.cz/image/clanky/led_dioda/leds.jpg&amp;imgrefurl=http://elektrobastleni.cz/view.php?cisloclanku=2008090005&amp;usg=__jscafFONy76UYVSH-sbaSdtqGak=&amp;h=533&amp;w=800&amp;sz=27&amp;hl=cs&amp;start=6&amp;zoom=1&amp;tbnid=HobXiNMVebJiqM:&amp;tbnh=95&amp;tbnw=143&amp;ei=2oyQT8ebCMbBtAb629SZBA&amp;prev=/search?q=led+dioda&amp;um=1&amp;hl=cs&amp;rlz=1T4ADRA_csCZ403CZ407&amp;tbm=isch&amp;um=1&amp;itbs=1" TargetMode="External"/><Relationship Id="rId2" Type="http://schemas.openxmlformats.org/officeDocument/2006/relationships/hyperlink" Target="http://www.posvitime.cz/file/84844/SK-SIGNE4-20.jpe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.idnes.cz/07/063/gal/PKA1be234_Bez_nazvu_1.jpg" TargetMode="External"/><Relationship Id="rId11" Type="http://schemas.openxmlformats.org/officeDocument/2006/relationships/image" Target="../media/image16.jpeg"/><Relationship Id="rId5" Type="http://schemas.openxmlformats.org/officeDocument/2006/relationships/image" Target="../media/image14.jpeg"/><Relationship Id="rId15" Type="http://schemas.openxmlformats.org/officeDocument/2006/relationships/image" Target="../media/image8.jpeg"/><Relationship Id="rId10" Type="http://schemas.openxmlformats.org/officeDocument/2006/relationships/hyperlink" Target="http://www.modernisvetla.cz/fotky7281/halogenova%20zarovka%20zdroj.jpg" TargetMode="External"/><Relationship Id="rId4" Type="http://schemas.openxmlformats.org/officeDocument/2006/relationships/hyperlink" Target="http://upload.wikimedia.org/wikipedia/commons/thumb/5/5b/Leuchtstofflampen-chtaube050409.jpg/220px-Leuchtstofflampen-chtaube050409.jpg" TargetMode="External"/><Relationship Id="rId9" Type="http://schemas.openxmlformats.org/officeDocument/2006/relationships/image" Target="../media/image15.jpeg"/><Relationship Id="rId14" Type="http://schemas.openxmlformats.org/officeDocument/2006/relationships/hyperlink" Target="http://www.baterie-shop.cz/images/DO%20UOB7L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ocker.cz/fotky10204/fotos/334903110.jpg" TargetMode="External"/><Relationship Id="rId13" Type="http://schemas.openxmlformats.org/officeDocument/2006/relationships/hyperlink" Target="http://www.modernisvetla.cz/fotky7281/halogenova%20zarovka%20zdroj.jpg" TargetMode="External"/><Relationship Id="rId3" Type="http://schemas.openxmlformats.org/officeDocument/2006/relationships/hyperlink" Target="http://files.mandaly.webnode.cz/200001415-591265b064/ohen1.jpg" TargetMode="External"/><Relationship Id="rId7" Type="http://schemas.openxmlformats.org/officeDocument/2006/relationships/hyperlink" Target="http://www.baterie-shop.cz/images/DO%20UOB7L.jpg" TargetMode="External"/><Relationship Id="rId12" Type="http://schemas.openxmlformats.org/officeDocument/2006/relationships/hyperlink" Target="http://www.nazeleno.cz/Files/FckGallery/Nov%C3%BD%20objekt%20-%20WinRAR%20ZIP%20archiv.zip/03-%C5%BE%C3%A1rovky.jpg" TargetMode="External"/><Relationship Id="rId2" Type="http://schemas.openxmlformats.org/officeDocument/2006/relationships/hyperlink" Target="http://4.bp.blogspot.com/-AB8Go21C17A/TWe-GS2Qp7I/AAAAAAAAAEA/xuSH9Q0yY3s/s1600/slunc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kuba.petriny.net/pres%20mraky.JPG" TargetMode="External"/><Relationship Id="rId11" Type="http://schemas.openxmlformats.org/officeDocument/2006/relationships/hyperlink" Target="http://upload.wikimedia.org/wikipedia/commons/thumb/5/5b/Leuchtstofflampen-chtaube050409.jpg/220px-Leuchtstofflampen-chtaube050409.jpg" TargetMode="External"/><Relationship Id="rId5" Type="http://schemas.openxmlformats.org/officeDocument/2006/relationships/hyperlink" Target="http://cassi.astronomie.cz/aktualizace_4-8-2006/moon_web/uplnek13_5_2006-full.jpg" TargetMode="External"/><Relationship Id="rId10" Type="http://schemas.openxmlformats.org/officeDocument/2006/relationships/hyperlink" Target="http://www.posvitime.cz/file/26785/SK-2U1404-07.jpeg" TargetMode="External"/><Relationship Id="rId4" Type="http://schemas.openxmlformats.org/officeDocument/2006/relationships/hyperlink" Target="http://www.fotonmag.cz/wp-content/uploads/2007/02/svicka.jpg" TargetMode="External"/><Relationship Id="rId9" Type="http://schemas.openxmlformats.org/officeDocument/2006/relationships/hyperlink" Target="http://www.posvitime.cz/file/84844/SK-SIGNE4-20.jpeg" TargetMode="External"/><Relationship Id="rId14" Type="http://schemas.openxmlformats.org/officeDocument/2006/relationships/hyperlink" Target="http://elektrobastleni.cz/image/clanky/led_dioda/led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714356"/>
            <a:ext cx="8136718" cy="19939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260" name="Group 20"/>
          <p:cNvGraphicFramePr>
            <a:graphicFrameLocks noGrp="1"/>
          </p:cNvGraphicFramePr>
          <p:nvPr/>
        </p:nvGraphicFramePr>
        <p:xfrm>
          <a:off x="0" y="3429000"/>
          <a:ext cx="9144000" cy="2626045"/>
        </p:xfrm>
        <a:graphic>
          <a:graphicData uri="http://schemas.openxmlformats.org/drawingml/2006/table">
            <a:tbl>
              <a:tblPr/>
              <a:tblGrid>
                <a:gridCol w="9144000"/>
              </a:tblGrid>
              <a:tr h="7906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 pitchFamily="34" charset="0"/>
                        </a:rPr>
                        <a:t>NÁZEV ŠKOLY: Speciální základní škola, Smetanova 123, Chlumec nad Cidlinou</a:t>
                      </a:r>
                    </a:p>
                  </a:txBody>
                  <a:tcPr marL="91442" marR="9144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588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Mgr. HANA DVOŘÁČKOVÁ</a:t>
                      </a:r>
                    </a:p>
                  </a:txBody>
                  <a:tcPr marL="91442" marR="9144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4588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VY_32_INOVACE_45_ZDROJE SVĚTLA</a:t>
                      </a:r>
                    </a:p>
                  </a:txBody>
                  <a:tcPr marL="91442" marR="9144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4588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TEMA: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</a:rPr>
                        <a:t>FYZIKA</a:t>
                      </a:r>
                    </a:p>
                  </a:txBody>
                  <a:tcPr marL="91442" marR="9144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4588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Malgun Gothic"/>
                          <a:cs typeface="Times New Roman" pitchFamily="18" charset="0"/>
                        </a:rPr>
                        <a:t>CZ.1.07/1.4.00/21.2598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1442" marR="9144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Obdélník 2"/>
          <p:cNvSpPr>
            <a:spLocks noChangeArrowheads="1"/>
          </p:cNvSpPr>
          <p:nvPr/>
        </p:nvSpPr>
        <p:spPr bwMode="auto">
          <a:xfrm>
            <a:off x="428596" y="1428736"/>
            <a:ext cx="8215313" cy="23082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Tato prezentace je určena pro žáky  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9. ročníku základní školy praktické. 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Nabízí informace o zdrojích světla, o tom co zdroj světla je a co není.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Co jsou zdroje světla 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2938" y="1714500"/>
            <a:ext cx="76161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>
                <a:latin typeface="+mn-lt"/>
              </a:rPr>
              <a:t>Jsou to věci, které vydávají svoje vlastní světlo</a:t>
            </a:r>
            <a:endParaRPr lang="cs-CZ" sz="2800" dirty="0"/>
          </a:p>
        </p:txBody>
      </p:sp>
      <p:pic>
        <p:nvPicPr>
          <p:cNvPr id="12311" name="Picture 23" descr="Zobrazit obrázek v plné velik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" y="2857500"/>
            <a:ext cx="2514600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3" name="Picture 25" descr="Zobrazit obrázek v plné velikosti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86188" y="2786063"/>
            <a:ext cx="19319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5" name="Picture 27" descr="Zobrazit obrázek v plné velikost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2938" y="4857750"/>
            <a:ext cx="2187575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7" name="Picture 29" descr="Zobrazit obrázek v plné velikosti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750" y="4857750"/>
            <a:ext cx="109855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9" name="Picture 31" descr="Zobrazit obrázek v plné velikosti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429000" y="4857750"/>
            <a:ext cx="3013075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21" name="Picture 33" descr="Zobrazit obrázek v plné velikosti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72188" y="2786063"/>
            <a:ext cx="2627312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23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23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23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23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23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23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2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2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2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rgbClr val="FF0000"/>
                </a:solidFill>
              </a:rPr>
              <a:t>Co nejsou zdroje světla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0" y="1714500"/>
            <a:ext cx="9144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800" dirty="0">
                <a:latin typeface="Franklin Gothic Book" pitchFamily="34" charset="0"/>
              </a:rPr>
              <a:t>Jsou to věci, které vydávají odražené dopadající světlo</a:t>
            </a:r>
            <a:endParaRPr lang="cs-CZ" sz="2800" dirty="0"/>
          </a:p>
        </p:txBody>
      </p:sp>
      <p:pic>
        <p:nvPicPr>
          <p:cNvPr id="43010" name="Picture 2" descr="Zobrazit obrázek v plné velik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3143248"/>
            <a:ext cx="2500312" cy="2500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2" name="Picture 4" descr="Zobrazit obrázek v plné velikosti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3071810"/>
            <a:ext cx="3500467" cy="2641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9144000" cy="164305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rgbClr val="FF0000"/>
                </a:solidFill>
              </a:rPr>
              <a:t>zdroje světla, která jsou rozžhavená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Picture 23" descr="Zobrazit obrázek v plné velik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714488"/>
            <a:ext cx="3700289" cy="22145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5" descr="Zobrazit obrázek v plné velikosti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1214422"/>
            <a:ext cx="3357582" cy="2502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7" descr="Zobrazit obrázek v plné velikost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14414" y="4214818"/>
            <a:ext cx="3759222" cy="2474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9" descr="Zobrazit obrázek v plné velikosti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929322" y="3857628"/>
            <a:ext cx="1955793" cy="2563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58204" cy="8382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rgbClr val="FF0000"/>
                </a:solidFill>
              </a:rPr>
              <a:t>zdroje světla, která NEPÁLÍ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" name="Picture 31" descr="Zobrazit obrázek v plné velik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571612"/>
            <a:ext cx="3611043" cy="1725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3" descr="Zobrazit obrázek v plné velikosti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1500174"/>
            <a:ext cx="3409449" cy="18685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8" name="Picture 2" descr="Zobrazit obrázek v plné velikost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596" y="3929066"/>
            <a:ext cx="2071676" cy="2046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0" name="Picture 4" descr="Zobrazit obrázek v plné velikosti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58016" y="3929066"/>
            <a:ext cx="2000278" cy="2191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2" name="Picture 6" descr="Zobrazit obrázek v plné velikosti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14688" y="4000500"/>
            <a:ext cx="2889250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115328" cy="8382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rgbClr val="FF0000"/>
                </a:solidFill>
              </a:rPr>
              <a:t>Přírodní zdroje světla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71473" y="1500188"/>
            <a:ext cx="350046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/>
              <a:t>- </a:t>
            </a:r>
            <a:r>
              <a:rPr lang="cs-CZ" sz="2800" dirty="0"/>
              <a:t>kosmická tělesa -      </a:t>
            </a:r>
            <a:r>
              <a:rPr lang="cs-CZ" sz="2800" dirty="0" smtClean="0"/>
              <a:t>        Slunce</a:t>
            </a:r>
            <a:r>
              <a:rPr lang="cs-CZ" sz="2800" dirty="0"/>
              <a:t>, hvězdy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143375" y="1500188"/>
            <a:ext cx="37080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/>
              <a:t>- </a:t>
            </a:r>
            <a:r>
              <a:rPr lang="cs-CZ" sz="2800" dirty="0"/>
              <a:t>vytvářejí světlo samy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71472" y="2571750"/>
            <a:ext cx="18573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/>
              <a:t>- </a:t>
            </a:r>
            <a:r>
              <a:rPr lang="cs-CZ" sz="2800" dirty="0"/>
              <a:t>oheň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214813" y="2571750"/>
            <a:ext cx="30716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/>
              <a:t>- </a:t>
            </a:r>
            <a:r>
              <a:rPr lang="cs-CZ" sz="2800" dirty="0"/>
              <a:t>chemická reakce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71472" y="3500438"/>
            <a:ext cx="3786216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dirty="0"/>
              <a:t>- světlušky, různí mořští živočichové, houby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286250" y="3714750"/>
            <a:ext cx="283282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/>
              <a:t>- </a:t>
            </a:r>
            <a:r>
              <a:rPr lang="cs-CZ" sz="2800" dirty="0"/>
              <a:t>biologický zdroj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00034" y="4857760"/>
            <a:ext cx="200023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 smtClean="0"/>
              <a:t>-  </a:t>
            </a:r>
            <a:r>
              <a:rPr lang="cs-CZ" sz="2800" dirty="0"/>
              <a:t>blesk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357688" y="4643438"/>
            <a:ext cx="30315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/>
              <a:t>- </a:t>
            </a:r>
            <a:r>
              <a:rPr lang="cs-CZ" sz="2800" dirty="0"/>
              <a:t>elektrické výboje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429125" y="5500688"/>
            <a:ext cx="27622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/>
              <a:t>- tektonické jevy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28596" y="5500688"/>
            <a:ext cx="289209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/>
              <a:t>- </a:t>
            </a:r>
            <a:r>
              <a:rPr lang="cs-CZ" sz="2800" dirty="0"/>
              <a:t>žhnoucí láva</a:t>
            </a: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14290"/>
            <a:ext cx="6329378" cy="857256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rgbClr val="FF0000"/>
                </a:solidFill>
              </a:rPr>
              <a:t>Umělé zdroje světla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7411" name="TextovéPole 7"/>
          <p:cNvSpPr txBox="1">
            <a:spLocks noChangeArrowheads="1"/>
          </p:cNvSpPr>
          <p:nvPr/>
        </p:nvSpPr>
        <p:spPr bwMode="auto">
          <a:xfrm>
            <a:off x="785786" y="1643050"/>
            <a:ext cx="286225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/>
              <a:t>- </a:t>
            </a:r>
            <a:r>
              <a:rPr lang="cs-CZ" sz="2800" dirty="0"/>
              <a:t>zářivky, výbojky</a:t>
            </a:r>
          </a:p>
        </p:txBody>
      </p:sp>
      <p:sp>
        <p:nvSpPr>
          <p:cNvPr id="17412" name="TextovéPole 8"/>
          <p:cNvSpPr txBox="1">
            <a:spLocks noChangeArrowheads="1"/>
          </p:cNvSpPr>
          <p:nvPr/>
        </p:nvSpPr>
        <p:spPr bwMode="auto">
          <a:xfrm>
            <a:off x="500034" y="3214686"/>
            <a:ext cx="158569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-</a:t>
            </a:r>
            <a:r>
              <a:rPr lang="cs-CZ" sz="2400" dirty="0"/>
              <a:t> </a:t>
            </a:r>
            <a:r>
              <a:rPr lang="cs-CZ" sz="2800" dirty="0"/>
              <a:t>žárovky</a:t>
            </a:r>
          </a:p>
        </p:txBody>
      </p:sp>
      <p:sp>
        <p:nvSpPr>
          <p:cNvPr id="17413" name="TextovéPole 11"/>
          <p:cNvSpPr txBox="1">
            <a:spLocks noChangeArrowheads="1"/>
          </p:cNvSpPr>
          <p:nvPr/>
        </p:nvSpPr>
        <p:spPr bwMode="auto">
          <a:xfrm>
            <a:off x="214282" y="5286388"/>
            <a:ext cx="24932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/>
              <a:t>- </a:t>
            </a:r>
            <a:r>
              <a:rPr lang="cs-CZ" sz="2800" dirty="0"/>
              <a:t>svítivé diody</a:t>
            </a:r>
          </a:p>
        </p:txBody>
      </p:sp>
      <p:pic>
        <p:nvPicPr>
          <p:cNvPr id="13" name="Picture 2" descr="Zobrazit obrázek v plné velik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1102337"/>
            <a:ext cx="1643074" cy="1623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6" descr="Zobrazit obrázek v plné velikosti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5074" y="1000108"/>
            <a:ext cx="2408237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5" descr="Zobrazit obrázek v plné velikost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0313" y="3000375"/>
            <a:ext cx="1931987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2" descr="Zobrazit obrázek v plné velikosti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57752" y="3000372"/>
            <a:ext cx="1385887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4" descr="Zobrazit obrázek v plné velikosti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43702" y="2928934"/>
            <a:ext cx="1670038" cy="16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6" descr="http://t3.gstatic.com/images?q=tbn:ANd9GcSjYDRfST74HbNzJxTPTBmKMl4rTx-dFqt1pSWszIVGEf-jW3CtrC-nPV7q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786050" y="5000636"/>
            <a:ext cx="216693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1" descr="Zobrazit obrázek v plné velikosti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429256" y="4929198"/>
            <a:ext cx="3461551" cy="165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20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7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411" grpId="0"/>
      <p:bldP spid="17412" grpId="0"/>
      <p:bldP spid="174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2428860" y="285728"/>
            <a:ext cx="471475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Franklin Gothic Book" pitchFamily="34" charset="0"/>
              </a:rPr>
              <a:t>Otázky a </a:t>
            </a:r>
            <a:r>
              <a:rPr lang="cs-CZ" sz="4000" b="1" dirty="0" smtClean="0">
                <a:latin typeface="Franklin Gothic Book" pitchFamily="34" charset="0"/>
              </a:rPr>
              <a:t>odpovědi</a:t>
            </a:r>
            <a:endParaRPr lang="cs-CZ" sz="4000" b="1" dirty="0">
              <a:latin typeface="Franklin Gothic Book" pitchFamily="34" charset="0"/>
            </a:endParaRPr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611188" y="1052513"/>
            <a:ext cx="322716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/>
              <a:t>1. </a:t>
            </a:r>
            <a:r>
              <a:rPr lang="cs-CZ" sz="2400" b="1" dirty="0"/>
              <a:t>Co je zdroj světla</a:t>
            </a:r>
            <a:r>
              <a:rPr lang="cs-CZ" sz="2400" dirty="0"/>
              <a:t>?</a:t>
            </a: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3708400" y="1052513"/>
            <a:ext cx="4841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 smtClean="0"/>
              <a:t>Věci</a:t>
            </a:r>
            <a:r>
              <a:rPr lang="cs-CZ" sz="2400" dirty="0"/>
              <a:t>, které vydávají vlastní světlo. </a:t>
            </a:r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611188" y="1557338"/>
            <a:ext cx="462819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/>
              <a:t>2. </a:t>
            </a:r>
            <a:r>
              <a:rPr lang="cs-CZ" sz="2400" b="1" dirty="0"/>
              <a:t>Uveď příklady zdrojů světla</a:t>
            </a:r>
            <a:r>
              <a:rPr lang="cs-CZ" sz="2400" dirty="0"/>
              <a:t>.</a:t>
            </a: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971550" y="2060575"/>
            <a:ext cx="6638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/>
              <a:t>Slunce, oheň, žárovka, baterka, svíčka, zářivka.</a:t>
            </a:r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611188" y="2565400"/>
            <a:ext cx="406393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/>
              <a:t>3. </a:t>
            </a:r>
            <a:r>
              <a:rPr lang="cs-CZ" sz="2400" b="1" dirty="0"/>
              <a:t>Co není zdrojem světla?</a:t>
            </a:r>
          </a:p>
        </p:txBody>
      </p:sp>
      <p:sp>
        <p:nvSpPr>
          <p:cNvPr id="18441" name="Text Box 9"/>
          <p:cNvSpPr txBox="1">
            <a:spLocks noChangeArrowheads="1"/>
          </p:cNvSpPr>
          <p:nvPr/>
        </p:nvSpPr>
        <p:spPr bwMode="auto">
          <a:xfrm>
            <a:off x="971550" y="3068638"/>
            <a:ext cx="6642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/>
              <a:t>Věci, které vydávají odražené dopadající světlo.</a:t>
            </a:r>
          </a:p>
        </p:txBody>
      </p:sp>
      <p:sp>
        <p:nvSpPr>
          <p:cNvPr id="18442" name="Text Box 10"/>
          <p:cNvSpPr txBox="1">
            <a:spLocks noChangeArrowheads="1"/>
          </p:cNvSpPr>
          <p:nvPr/>
        </p:nvSpPr>
        <p:spPr bwMode="auto">
          <a:xfrm>
            <a:off x="611188" y="3573463"/>
            <a:ext cx="444063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/>
              <a:t>4. </a:t>
            </a:r>
            <a:r>
              <a:rPr lang="cs-CZ" sz="2400" b="1" dirty="0"/>
              <a:t>Uveď příklady těchto věcí. </a:t>
            </a:r>
          </a:p>
        </p:txBody>
      </p:sp>
      <p:sp>
        <p:nvSpPr>
          <p:cNvPr id="18443" name="Text Box 11"/>
          <p:cNvSpPr txBox="1">
            <a:spLocks noChangeArrowheads="1"/>
          </p:cNvSpPr>
          <p:nvPr/>
        </p:nvSpPr>
        <p:spPr bwMode="auto">
          <a:xfrm>
            <a:off x="971550" y="4076700"/>
            <a:ext cx="6689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/>
              <a:t>Měsíc, mraky, předměty na které dopadá světlo.</a:t>
            </a:r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611188" y="4581525"/>
            <a:ext cx="485722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/>
              <a:t>5</a:t>
            </a:r>
            <a:r>
              <a:rPr lang="cs-CZ" sz="2400" b="1" dirty="0"/>
              <a:t>. Vyjmenuj žhavé zdroje světla.</a:t>
            </a:r>
          </a:p>
        </p:txBody>
      </p:sp>
      <p:sp>
        <p:nvSpPr>
          <p:cNvPr id="18445" name="Text Box 13"/>
          <p:cNvSpPr txBox="1">
            <a:spLocks noChangeArrowheads="1"/>
          </p:cNvSpPr>
          <p:nvPr/>
        </p:nvSpPr>
        <p:spPr bwMode="auto">
          <a:xfrm>
            <a:off x="971550" y="5084763"/>
            <a:ext cx="431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/>
              <a:t>Slunce, žárovka, oheň, svíčka.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6" grpId="0"/>
      <p:bldP spid="18437" grpId="0"/>
      <p:bldP spid="18438" grpId="0"/>
      <p:bldP spid="18439" grpId="0"/>
      <p:bldP spid="18440" grpId="0"/>
      <p:bldP spid="18441" grpId="0"/>
      <p:bldP spid="18442" grpId="0"/>
      <p:bldP spid="18443" grpId="0"/>
      <p:bldP spid="18444" grpId="0"/>
      <p:bldP spid="184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7" name="Text Box 13"/>
          <p:cNvSpPr txBox="1">
            <a:spLocks noChangeArrowheads="1"/>
          </p:cNvSpPr>
          <p:nvPr/>
        </p:nvSpPr>
        <p:spPr bwMode="auto">
          <a:xfrm>
            <a:off x="808038" y="1071563"/>
            <a:ext cx="705353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/>
              <a:t>6. </a:t>
            </a:r>
            <a:r>
              <a:rPr lang="cs-CZ" sz="2400" b="1" dirty="0"/>
              <a:t>Spoj správně přírodní a umělé zdroje světla. </a:t>
            </a:r>
          </a:p>
        </p:txBody>
      </p:sp>
      <p:sp>
        <p:nvSpPr>
          <p:cNvPr id="31758" name="Text Box 14"/>
          <p:cNvSpPr txBox="1">
            <a:spLocks noChangeArrowheads="1"/>
          </p:cNvSpPr>
          <p:nvPr/>
        </p:nvSpPr>
        <p:spPr bwMode="auto">
          <a:xfrm>
            <a:off x="3492500" y="1571612"/>
            <a:ext cx="2016125" cy="4832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cs-CZ" sz="2800" dirty="0"/>
              <a:t>Slunce</a:t>
            </a:r>
          </a:p>
          <a:p>
            <a:pPr algn="ctr"/>
            <a:r>
              <a:rPr lang="cs-CZ" sz="2800" dirty="0"/>
              <a:t>žárovka</a:t>
            </a:r>
          </a:p>
          <a:p>
            <a:pPr algn="ctr"/>
            <a:r>
              <a:rPr lang="cs-CZ" sz="2800" dirty="0"/>
              <a:t> Měsíc</a:t>
            </a:r>
          </a:p>
          <a:p>
            <a:pPr algn="ctr"/>
            <a:r>
              <a:rPr lang="cs-CZ" sz="2800" dirty="0"/>
              <a:t>zářivka</a:t>
            </a:r>
          </a:p>
          <a:p>
            <a:pPr algn="ctr"/>
            <a:r>
              <a:rPr lang="cs-CZ" sz="2800" dirty="0"/>
              <a:t>oheň</a:t>
            </a:r>
          </a:p>
          <a:p>
            <a:pPr algn="ctr"/>
            <a:r>
              <a:rPr lang="cs-CZ" sz="2800" dirty="0"/>
              <a:t>světluška</a:t>
            </a:r>
          </a:p>
          <a:p>
            <a:pPr algn="ctr"/>
            <a:r>
              <a:rPr lang="cs-CZ" sz="2800" dirty="0"/>
              <a:t>blesk</a:t>
            </a:r>
          </a:p>
          <a:p>
            <a:pPr algn="ctr"/>
            <a:r>
              <a:rPr lang="cs-CZ" sz="2800" dirty="0"/>
              <a:t>houby</a:t>
            </a:r>
          </a:p>
          <a:p>
            <a:pPr algn="ctr"/>
            <a:r>
              <a:rPr lang="cs-CZ" sz="2800" dirty="0"/>
              <a:t>svítivé diody láva</a:t>
            </a:r>
          </a:p>
          <a:p>
            <a:pPr algn="ctr"/>
            <a:r>
              <a:rPr lang="cs-CZ" sz="2800" dirty="0"/>
              <a:t>ryby</a:t>
            </a:r>
          </a:p>
        </p:txBody>
      </p:sp>
      <p:sp>
        <p:nvSpPr>
          <p:cNvPr id="31759" name="Text Box 15"/>
          <p:cNvSpPr txBox="1">
            <a:spLocks noChangeArrowheads="1"/>
          </p:cNvSpPr>
          <p:nvPr/>
        </p:nvSpPr>
        <p:spPr bwMode="auto">
          <a:xfrm>
            <a:off x="642911" y="3232150"/>
            <a:ext cx="242889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000" b="1" dirty="0"/>
              <a:t>přírodní</a:t>
            </a:r>
          </a:p>
        </p:txBody>
      </p:sp>
      <p:sp>
        <p:nvSpPr>
          <p:cNvPr id="31760" name="Text Box 16"/>
          <p:cNvSpPr txBox="1">
            <a:spLocks noChangeArrowheads="1"/>
          </p:cNvSpPr>
          <p:nvPr/>
        </p:nvSpPr>
        <p:spPr bwMode="auto">
          <a:xfrm>
            <a:off x="6715140" y="3143248"/>
            <a:ext cx="166744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4000" b="1" dirty="0"/>
              <a:t>umělé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17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17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17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17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1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1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1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1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7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17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7" grpId="0"/>
      <p:bldP spid="31758" grpId="0"/>
      <p:bldP spid="31759" grpId="0"/>
      <p:bldP spid="3176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Obdélník 2"/>
          <p:cNvSpPr>
            <a:spLocks noChangeArrowheads="1"/>
          </p:cNvSpPr>
          <p:nvPr/>
        </p:nvSpPr>
        <p:spPr bwMode="auto">
          <a:xfrm>
            <a:off x="0" y="1000108"/>
            <a:ext cx="8891588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Franklin Gothic Book" pitchFamily="34" charset="0"/>
                <a:hlinkClick r:id="rId2"/>
              </a:rPr>
              <a:t>http://4.bp.blogspot.com/-AB8Go21C17A/</a:t>
            </a:r>
            <a:r>
              <a:rPr lang="cs-CZ" dirty="0" err="1">
                <a:latin typeface="Franklin Gothic Book" pitchFamily="34" charset="0"/>
                <a:hlinkClick r:id="rId2"/>
              </a:rPr>
              <a:t>TWe</a:t>
            </a:r>
            <a:r>
              <a:rPr lang="cs-CZ" dirty="0">
                <a:latin typeface="Franklin Gothic Book" pitchFamily="34" charset="0"/>
                <a:hlinkClick r:id="rId2"/>
              </a:rPr>
              <a:t>-GS2Qp7I/AAAAAAAAAEA/xuSH9Q0yY3s/s1600/slunce.</a:t>
            </a:r>
            <a:r>
              <a:rPr lang="cs-CZ" dirty="0" err="1">
                <a:latin typeface="Franklin Gothic Book" pitchFamily="34" charset="0"/>
                <a:hlinkClick r:id="rId2"/>
              </a:rPr>
              <a:t>jpg</a:t>
            </a:r>
            <a:endParaRPr lang="cs-CZ" dirty="0">
              <a:latin typeface="Franklin Gothic Book" pitchFamily="34" charset="0"/>
            </a:endParaRPr>
          </a:p>
          <a:p>
            <a:r>
              <a:rPr lang="cs-CZ" smtClean="0">
                <a:latin typeface="Franklin Gothic Book" pitchFamily="34" charset="0"/>
                <a:hlinkClick r:id="rId3"/>
              </a:rPr>
              <a:t>http</a:t>
            </a:r>
            <a:r>
              <a:rPr lang="cs-CZ" dirty="0">
                <a:latin typeface="Franklin Gothic Book" pitchFamily="34" charset="0"/>
                <a:hlinkClick r:id="rId3"/>
              </a:rPr>
              <a:t>://files.mandaly.webnode.cz/200001415-591265b064/ohen1.jpg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  <a:hlinkClick r:id="rId4"/>
              </a:rPr>
              <a:t>http://www.</a:t>
            </a:r>
            <a:r>
              <a:rPr lang="cs-CZ" dirty="0" err="1">
                <a:latin typeface="Franklin Gothic Book" pitchFamily="34" charset="0"/>
                <a:hlinkClick r:id="rId4"/>
              </a:rPr>
              <a:t>fotonmag.cz</a:t>
            </a:r>
            <a:r>
              <a:rPr lang="cs-CZ" dirty="0">
                <a:latin typeface="Franklin Gothic Book" pitchFamily="34" charset="0"/>
                <a:hlinkClick r:id="rId4"/>
              </a:rPr>
              <a:t>/</a:t>
            </a:r>
            <a:r>
              <a:rPr lang="cs-CZ" dirty="0" err="1">
                <a:latin typeface="Franklin Gothic Book" pitchFamily="34" charset="0"/>
                <a:hlinkClick r:id="rId4"/>
              </a:rPr>
              <a:t>wp</a:t>
            </a:r>
            <a:r>
              <a:rPr lang="cs-CZ" dirty="0">
                <a:latin typeface="Franklin Gothic Book" pitchFamily="34" charset="0"/>
                <a:hlinkClick r:id="rId4"/>
              </a:rPr>
              <a:t>-</a:t>
            </a:r>
            <a:r>
              <a:rPr lang="cs-CZ" dirty="0" err="1">
                <a:latin typeface="Franklin Gothic Book" pitchFamily="34" charset="0"/>
                <a:hlinkClick r:id="rId4"/>
              </a:rPr>
              <a:t>content</a:t>
            </a:r>
            <a:r>
              <a:rPr lang="cs-CZ" dirty="0">
                <a:latin typeface="Franklin Gothic Book" pitchFamily="34" charset="0"/>
                <a:hlinkClick r:id="rId4"/>
              </a:rPr>
              <a:t>/</a:t>
            </a:r>
            <a:r>
              <a:rPr lang="cs-CZ" dirty="0" err="1">
                <a:latin typeface="Franklin Gothic Book" pitchFamily="34" charset="0"/>
                <a:hlinkClick r:id="rId4"/>
              </a:rPr>
              <a:t>uploads</a:t>
            </a:r>
            <a:r>
              <a:rPr lang="cs-CZ" dirty="0">
                <a:latin typeface="Franklin Gothic Book" pitchFamily="34" charset="0"/>
                <a:hlinkClick r:id="rId4"/>
              </a:rPr>
              <a:t>/2007/02/</a:t>
            </a:r>
            <a:r>
              <a:rPr lang="cs-CZ" dirty="0" err="1">
                <a:latin typeface="Franklin Gothic Book" pitchFamily="34" charset="0"/>
                <a:hlinkClick r:id="rId4"/>
              </a:rPr>
              <a:t>svicka.jpg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  <a:hlinkClick r:id="rId5"/>
              </a:rPr>
              <a:t>http://cassi.astronomie.cz/aktualizace_4-8-2006/moon_web/uplnek13_5_2006-full.jpg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  <a:hlinkClick r:id="rId6"/>
              </a:rPr>
              <a:t>http://kuba.</a:t>
            </a:r>
            <a:r>
              <a:rPr lang="cs-CZ" dirty="0" err="1">
                <a:latin typeface="Franklin Gothic Book" pitchFamily="34" charset="0"/>
                <a:hlinkClick r:id="rId6"/>
              </a:rPr>
              <a:t>petriny.net</a:t>
            </a:r>
            <a:r>
              <a:rPr lang="cs-CZ" dirty="0">
                <a:latin typeface="Franklin Gothic Book" pitchFamily="34" charset="0"/>
                <a:hlinkClick r:id="rId6"/>
              </a:rPr>
              <a:t>/pres%20mraky.JPG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  <a:hlinkClick r:id="rId7"/>
              </a:rPr>
              <a:t>http://www.baterie-</a:t>
            </a:r>
            <a:r>
              <a:rPr lang="cs-CZ" dirty="0" err="1">
                <a:latin typeface="Franklin Gothic Book" pitchFamily="34" charset="0"/>
                <a:hlinkClick r:id="rId7"/>
              </a:rPr>
              <a:t>shop.cz</a:t>
            </a:r>
            <a:r>
              <a:rPr lang="cs-CZ" dirty="0">
                <a:latin typeface="Franklin Gothic Book" pitchFamily="34" charset="0"/>
                <a:hlinkClick r:id="rId7"/>
              </a:rPr>
              <a:t>/</a:t>
            </a:r>
            <a:r>
              <a:rPr lang="cs-CZ" dirty="0" err="1">
                <a:latin typeface="Franklin Gothic Book" pitchFamily="34" charset="0"/>
                <a:hlinkClick r:id="rId7"/>
              </a:rPr>
              <a:t>images</a:t>
            </a:r>
            <a:r>
              <a:rPr lang="cs-CZ" dirty="0">
                <a:latin typeface="Franklin Gothic Book" pitchFamily="34" charset="0"/>
                <a:hlinkClick r:id="rId7"/>
              </a:rPr>
              <a:t>/DO%20UOB7L.jpg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  <a:hlinkClick r:id="rId8"/>
              </a:rPr>
              <a:t>http://www.</a:t>
            </a:r>
            <a:r>
              <a:rPr lang="cs-CZ" dirty="0" err="1">
                <a:latin typeface="Franklin Gothic Book" pitchFamily="34" charset="0"/>
                <a:hlinkClick r:id="rId8"/>
              </a:rPr>
              <a:t>hocker.cz</a:t>
            </a:r>
            <a:r>
              <a:rPr lang="cs-CZ" dirty="0">
                <a:latin typeface="Franklin Gothic Book" pitchFamily="34" charset="0"/>
                <a:hlinkClick r:id="rId8"/>
              </a:rPr>
              <a:t>/fotky10204/</a:t>
            </a:r>
            <a:r>
              <a:rPr lang="cs-CZ" dirty="0" err="1">
                <a:latin typeface="Franklin Gothic Book" pitchFamily="34" charset="0"/>
                <a:hlinkClick r:id="rId8"/>
              </a:rPr>
              <a:t>fotos</a:t>
            </a:r>
            <a:r>
              <a:rPr lang="cs-CZ" dirty="0">
                <a:latin typeface="Franklin Gothic Book" pitchFamily="34" charset="0"/>
                <a:hlinkClick r:id="rId8"/>
              </a:rPr>
              <a:t>/334903110.jpg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  <a:hlinkClick r:id="rId9"/>
              </a:rPr>
              <a:t>http://www.</a:t>
            </a:r>
            <a:r>
              <a:rPr lang="cs-CZ" dirty="0" err="1">
                <a:latin typeface="Franklin Gothic Book" pitchFamily="34" charset="0"/>
                <a:hlinkClick r:id="rId9"/>
              </a:rPr>
              <a:t>posvitime.cz</a:t>
            </a:r>
            <a:r>
              <a:rPr lang="cs-CZ" dirty="0">
                <a:latin typeface="Franklin Gothic Book" pitchFamily="34" charset="0"/>
                <a:hlinkClick r:id="rId9"/>
              </a:rPr>
              <a:t>/</a:t>
            </a:r>
            <a:r>
              <a:rPr lang="cs-CZ" dirty="0" err="1">
                <a:latin typeface="Franklin Gothic Book" pitchFamily="34" charset="0"/>
                <a:hlinkClick r:id="rId9"/>
              </a:rPr>
              <a:t>file</a:t>
            </a:r>
            <a:r>
              <a:rPr lang="cs-CZ" dirty="0">
                <a:latin typeface="Franklin Gothic Book" pitchFamily="34" charset="0"/>
                <a:hlinkClick r:id="rId9"/>
              </a:rPr>
              <a:t>/84844/SK-SIGNE4-20.jpeg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  <a:hlinkClick r:id="rId10"/>
              </a:rPr>
              <a:t>http://www.</a:t>
            </a:r>
            <a:r>
              <a:rPr lang="cs-CZ" dirty="0" err="1">
                <a:latin typeface="Franklin Gothic Book" pitchFamily="34" charset="0"/>
                <a:hlinkClick r:id="rId10"/>
              </a:rPr>
              <a:t>posvitime.cz</a:t>
            </a:r>
            <a:r>
              <a:rPr lang="cs-CZ" dirty="0">
                <a:latin typeface="Franklin Gothic Book" pitchFamily="34" charset="0"/>
                <a:hlinkClick r:id="rId10"/>
              </a:rPr>
              <a:t>/</a:t>
            </a:r>
            <a:r>
              <a:rPr lang="cs-CZ" dirty="0" err="1">
                <a:latin typeface="Franklin Gothic Book" pitchFamily="34" charset="0"/>
                <a:hlinkClick r:id="rId10"/>
              </a:rPr>
              <a:t>file</a:t>
            </a:r>
            <a:r>
              <a:rPr lang="cs-CZ" dirty="0">
                <a:latin typeface="Franklin Gothic Book" pitchFamily="34" charset="0"/>
                <a:hlinkClick r:id="rId10"/>
              </a:rPr>
              <a:t>/26785/SK-2U1404-07.jpeg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  <a:hlinkClick r:id="rId11"/>
              </a:rPr>
              <a:t>http://upload.wikimedia.org/wikipedia/commons/thumb/5/5b/Leuchtstofflampen-chtaube050409.jpg/220px-Leuchtstofflampen-chtaube050409.jpg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  <a:hlinkClick r:id="rId12"/>
              </a:rPr>
              <a:t>http://www.nazeleno.</a:t>
            </a:r>
            <a:r>
              <a:rPr lang="cs-CZ" dirty="0" err="1">
                <a:latin typeface="Franklin Gothic Book" pitchFamily="34" charset="0"/>
                <a:hlinkClick r:id="rId12"/>
              </a:rPr>
              <a:t>cz</a:t>
            </a:r>
            <a:r>
              <a:rPr lang="cs-CZ" dirty="0">
                <a:latin typeface="Franklin Gothic Book" pitchFamily="34" charset="0"/>
                <a:hlinkClick r:id="rId12"/>
              </a:rPr>
              <a:t>/</a:t>
            </a:r>
            <a:r>
              <a:rPr lang="cs-CZ" dirty="0" err="1">
                <a:latin typeface="Franklin Gothic Book" pitchFamily="34" charset="0"/>
                <a:hlinkClick r:id="rId12"/>
              </a:rPr>
              <a:t>Files</a:t>
            </a:r>
            <a:r>
              <a:rPr lang="cs-CZ" dirty="0">
                <a:latin typeface="Franklin Gothic Book" pitchFamily="34" charset="0"/>
                <a:hlinkClick r:id="rId12"/>
              </a:rPr>
              <a:t>/</a:t>
            </a:r>
            <a:r>
              <a:rPr lang="cs-CZ" dirty="0" err="1">
                <a:latin typeface="Franklin Gothic Book" pitchFamily="34" charset="0"/>
                <a:hlinkClick r:id="rId12"/>
              </a:rPr>
              <a:t>FckGallery</a:t>
            </a:r>
            <a:r>
              <a:rPr lang="cs-CZ" dirty="0">
                <a:latin typeface="Franklin Gothic Book" pitchFamily="34" charset="0"/>
                <a:hlinkClick r:id="rId12"/>
              </a:rPr>
              <a:t>/Nov%C3%BD%20objekt%20-%20WinRAR%20ZIP%20archiv.zip/03-%C5%BE%C3%A1rovky.jpg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  <a:hlinkClick r:id="rId13"/>
              </a:rPr>
              <a:t>http://www.</a:t>
            </a:r>
            <a:r>
              <a:rPr lang="cs-CZ" dirty="0" err="1">
                <a:latin typeface="Franklin Gothic Book" pitchFamily="34" charset="0"/>
                <a:hlinkClick r:id="rId13"/>
              </a:rPr>
              <a:t>modernisvetla.cz</a:t>
            </a:r>
            <a:r>
              <a:rPr lang="cs-CZ" dirty="0">
                <a:latin typeface="Franklin Gothic Book" pitchFamily="34" charset="0"/>
                <a:hlinkClick r:id="rId13"/>
              </a:rPr>
              <a:t>/fotky7281/</a:t>
            </a:r>
            <a:r>
              <a:rPr lang="cs-CZ" dirty="0" err="1">
                <a:latin typeface="Franklin Gothic Book" pitchFamily="34" charset="0"/>
                <a:hlinkClick r:id="rId13"/>
              </a:rPr>
              <a:t>halogenova</a:t>
            </a:r>
            <a:r>
              <a:rPr lang="cs-CZ" dirty="0">
                <a:latin typeface="Franklin Gothic Book" pitchFamily="34" charset="0"/>
                <a:hlinkClick r:id="rId13"/>
              </a:rPr>
              <a:t>%20zarovka%20zdroj.jpg</a:t>
            </a:r>
            <a:endParaRPr lang="cs-CZ" dirty="0">
              <a:latin typeface="Franklin Gothic Book" pitchFamily="34" charset="0"/>
            </a:endParaRPr>
          </a:p>
          <a:p>
            <a:r>
              <a:rPr lang="cs-CZ" dirty="0">
                <a:latin typeface="Franklin Gothic Book" pitchFamily="34" charset="0"/>
                <a:hlinkClick r:id="rId14"/>
              </a:rPr>
              <a:t>http://</a:t>
            </a:r>
            <a:r>
              <a:rPr lang="cs-CZ" dirty="0" smtClean="0">
                <a:latin typeface="Franklin Gothic Book" pitchFamily="34" charset="0"/>
                <a:hlinkClick r:id="rId14"/>
              </a:rPr>
              <a:t>elektrobastleni.cz/image/clanky/led_dioda/leds.jpg</a:t>
            </a:r>
            <a:endParaRPr lang="cs-CZ" dirty="0" smtClean="0">
              <a:latin typeface="Franklin Gothic Book" pitchFamily="34" charset="0"/>
            </a:endParaRPr>
          </a:p>
          <a:p>
            <a:endParaRPr lang="cs-CZ" dirty="0">
              <a:latin typeface="Franklin Gothic Book" pitchFamily="34" charset="0"/>
            </a:endParaRPr>
          </a:p>
        </p:txBody>
      </p:sp>
      <p:sp>
        <p:nvSpPr>
          <p:cNvPr id="19459" name="TextovéPole 4"/>
          <p:cNvSpPr txBox="1">
            <a:spLocks noChangeArrowheads="1"/>
          </p:cNvSpPr>
          <p:nvPr/>
        </p:nvSpPr>
        <p:spPr bwMode="auto">
          <a:xfrm>
            <a:off x="323850" y="87313"/>
            <a:ext cx="546259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>
                <a:latin typeface="Franklin Gothic Book" pitchFamily="34" charset="0"/>
              </a:rPr>
              <a:t>Použité zdroje: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909</TotalTime>
  <Words>305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Co jsou zdroje světla </vt:lpstr>
      <vt:lpstr>Co nejsou zdroje světla</vt:lpstr>
      <vt:lpstr>zdroje světla, která jsou rozžhavená</vt:lpstr>
      <vt:lpstr>zdroje světla, která NEPÁLÍ</vt:lpstr>
      <vt:lpstr>Přírodní zdroje světla </vt:lpstr>
      <vt:lpstr>Umělé zdroje světla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34</cp:revision>
  <dcterms:created xsi:type="dcterms:W3CDTF">2012-02-26T13:50:00Z</dcterms:created>
  <dcterms:modified xsi:type="dcterms:W3CDTF">2013-09-16T11:05:21Z</dcterms:modified>
</cp:coreProperties>
</file>