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56" r:id="rId3"/>
    <p:sldId id="273" r:id="rId4"/>
    <p:sldId id="276" r:id="rId5"/>
    <p:sldId id="277" r:id="rId6"/>
    <p:sldId id="257" r:id="rId7"/>
    <p:sldId id="279" r:id="rId8"/>
    <p:sldId id="280" r:id="rId9"/>
    <p:sldId id="281" r:id="rId10"/>
    <p:sldId id="283" r:id="rId11"/>
    <p:sldId id="262" r:id="rId12"/>
    <p:sldId id="267" r:id="rId13"/>
    <p:sldId id="272" r:id="rId14"/>
    <p:sldId id="28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EFEF"/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38" autoAdjust="0"/>
    <p:restoredTop sz="94638" autoAdjust="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8331CC7-6BF7-4B2A-891B-6665C5D65B5F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jpeg"/><Relationship Id="rId7" Type="http://schemas.openxmlformats.org/officeDocument/2006/relationships/hyperlink" Target="http://www.google.cz/url?sa=i&amp;rct=j&amp;q=mobiln%C3%AD+telefony&amp;source=images&amp;cd=&amp;cad=rja&amp;docid=VTQGH3hTPpAU6M&amp;tbnid=v2KbvdjYuV5EWM:&amp;ved=0CAUQjRw&amp;url=http%3A%2F%2Fwww.novinky.cz%2Finternet-a-pc%2Fmobil%2F150347-svet-internetu-lze-ovladnout-i-z-displeje-mobilniho-telefonu.html&amp;ei=EzSBUc_LG4mEO7KNgMAG&amp;bvm=bv.45921128,d.Yms&amp;psig=AFQjCNFhjs554PKJCnzPNaJS-5JI9dSKUg&amp;ust=1367508328794315" TargetMode="External"/><Relationship Id="rId2" Type="http://schemas.openxmlformats.org/officeDocument/2006/relationships/hyperlink" Target="http://www.google.cz/url?sa=i&amp;rct=j&amp;q=hodiny&amp;source=images&amp;cd=&amp;cad=rja&amp;docid=orX03Rq5wZuMSM&amp;tbnid=7TTrPu1epQlPXM:&amp;ved=0CAUQjRw&amp;url=http%3A%2F%2Fwww.rhythm.cz%2Fprodukt%2Fnastenne-hodiny-4KG711WR05&amp;ei=qhqBUZOnHsamPZSCgagJ&amp;bvm=bv.45921128,d.bGE&amp;psig=AFQjCNGQI50m4pOhhiD7Z5OPPKR9OeB7Tg&amp;ust=1367498217351604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kuchy%C5%84sk%C3%A1+minutka&amp;source=images&amp;cd=&amp;cad=rja&amp;docid=gK0LJbEspRyeuM&amp;tbnid=YpvK0iuCY0nhgM:&amp;ved=0CAUQjRw&amp;url=http%3A%2F%2Fwww.kuchynskepotreby.cz%2Fcz-detail-93921-minutnik.html&amp;ei=7ByBUemIGcTYOuaagZgI&amp;bvm=bv.45921128,d.Yms&amp;psig=AFQjCNHpP2dcalOjsbGcJXHqd2zBBj6VJQ&amp;ust=1367502297525893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kuchy%C5%84sk%C3%A1+minutka&amp;source=images&amp;cd=&amp;cad=rja&amp;docid=b1CSxg84nq5tAM&amp;tbnid=hLJK9aYLgA7pQM:&amp;ved=0CAUQjRw&amp;url=http%3A%2F%2Fminutky.heureka.cz%2Fdigitalni-kuchynska-minutka-countdown%2F&amp;ei=nx2BUcv4D4WIOPudgeAD&amp;bvm=bv.45921128,d.Yms&amp;psig=AFQjCNHpP2dcalOjsbGcJXHqd2zBBj6VJQ&amp;ust=1367502297525893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stopky&amp;source=images&amp;cd=&amp;cad=rja&amp;docid=SxNXCZaYNxe8lM&amp;tbnid=uTAzf2B8RM6v_M:&amp;ved=0CAUQjRw&amp;url=%2Furl%3Fsa%3Di%26rct%3Dj%26q%3Dstopky%26source%3Dimages%26cd%3D%26cad%3Drja%26docid%3DSxNXCZaYNxe8lM%26tbnid%3DuTAzf2B8RM6v_M%3A%26ved%3D%26url%3Dhttp%253A%252F%252Fwww.tvojehodinky.cz%252Fstopky-jvd-st38.html%26ei%3D6B2BUfBPpILiBIz2gbAL%26bvm%3Dbv.45921128%2Cd.Yms%26psig%3DAFQjCNGyg9ObSECXHG9UwCjE_y1hrNZ4bA%26ust%3D1367502696440460&amp;ei=5h6BUafeJsK7ObapgdAN&amp;bvm=bv.45921128,d.Yms&amp;psig=AFQjCNGyg9ObSECXHG9UwCjE_y1hrNZ4bA&amp;ust=136750269644046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www.google.cz/url?sa=i&amp;rct=j&amp;q=stopky&amp;source=images&amp;cd=&amp;cad=rja&amp;docid=0emBrdIkIDOjUM&amp;tbnid=lRLWP2CgfAJejM:&amp;ved=&amp;url=http%3A%2F%2Fwww.hanhartchrono.com%2Fcs%2Fstopky%2Fmechanicke-stopky%2Fpricitaci-stopky-s-druhou-vlecnou-rucickou%2F135-5709-0s-horsemen%2F&amp;ei=6B2BUfBPpILiBIz2gbAL&amp;bvm=bv.45921128,d.Yms&amp;psig=AFQjCNGyg9ObSECXHG9UwCjE_y1hrNZ4bA&amp;ust=136750269644046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slune%C4%8Dn%C3%AD+hodiny&amp;source=images&amp;cd=&amp;cad=rja&amp;docid=2O-lXbG1358SmM&amp;tbnid=b02Q4ekKU61ECM:&amp;ved=0CAUQjRw&amp;url=http%3A%2F%2Fwww.i-bazar.cz%2F1654450-nastenne-slunecni-hodiny-apollon%2F&amp;ei=kCqBUez3Nc7FPPv0gYgC&amp;bvm=bv.45921128,d.Yms&amp;psig=AFQjCNFXbWDGY6oWcqF-Uxcr9s9YXyXNwQ&amp;ust=1367505371154804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http://www.google.cz/url?sa=i&amp;rct=j&amp;q=kalend%C3%A1%C5%99e+2013&amp;source=images&amp;cd=&amp;cad=rja&amp;docid=D6F87Gt8QnZbRM&amp;tbnid=ffdQmY10b8_O1M:&amp;ved=0CAUQjRw&amp;url=http%3A%2F%2Fmagnety-nalepky.cz%2Fcs%2Fmagneticke-kalendare%2F59-magneticky-kalendar-2013-b-red.html&amp;ei=_C2BUfj_AsHPOYWwgPgB&amp;bvm=bv.45921128,d.Yms&amp;psig=AFQjCNFvF_uDLql8mWXiDQ7UjoCfrVbLkw&amp;ust=1367506320277816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julda.cz/2012/02/planovaci-kalendar-2013-online-ke-stazeni/comment-page-2/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www.google.cz/url?sa=i&amp;rct=j&amp;q=kalend%C3%A1%C5%99e+2013&amp;source=images&amp;cd=&amp;cad=rja&amp;docid=N8YwdYnEdOb7kM&amp;tbnid=sHvUt8mVrRsBQM:&amp;ved=0CAUQjRw&amp;url=http%3A%2F%2Fwww.azawakh.cz%2Fnews%2Felgetara-agg-amaias-v-kalendari%2F&amp;ei=Ry6BUdenGsrEPJLWgagE&amp;bvm=bv.45921128,d.Yms&amp;psig=AFQjCNFvF_uDLql8mWXiDQ7UjoCfrVbLkw&amp;ust=1367506320277816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z/url?sa=i&amp;rct=j&amp;q=cifern%C3%ADk&amp;source=images&amp;cd=&amp;cad=rja&amp;docid=HW7UPVm3XqTPQM&amp;tbnid=QG-i7DbczfAYrM:&amp;ved=0CAUQjRw&amp;url=http%3A%2F%2Fwww.tvorivysvet.sk%2Fkategoria%2F576%2FOSTATNE%2F%3Fshowkatpanelin%3Drpanel%26showin%3D0%26stra%3D1&amp;ei=7jWBUaG-GMavO6XtgLAJ&amp;bvm=bv.45921128,d.Yms&amp;psig=AFQjCNH0OAMyWL_Q3gRcmwsJpCseJuZ7Jg&amp;ust=1367508716904057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kuchy%C5%84sk%C3%A1+minutka&amp;source=images&amp;cd=&amp;cad=rja&amp;docid=gK0LJbEspRyeuM&amp;tbnid=YpvK0iuCY0nhgM:&amp;ved=0CAUQjRw&amp;url=http%3A%2F%2Fwww.kuchynskepotreby.cz%2Fcz-detail-93921-minutnik.html&amp;ei=7ByBUemIGcTYOuaagZgI&amp;bvm=bv.45921128,d.Yms&amp;psig=AFQjCNHpP2dcalOjsbGcJXHqd2zBBj6VJQ&amp;ust=1367502297525893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bud%C3%ADk&amp;source=images&amp;cd=&amp;cad=rja&amp;docid=OGE8G3tj7ZaTjM&amp;tbnid=OtJcB6glF6zYXM:&amp;ved=0CAUQjRw&amp;url=http%3A%2F%2Fwww.krasneveci.cz%2Fmechanicke-budiky%2F1492-mechanicky-budik-b823w-8591731053530.html&amp;ei=TzKBUfmWNIniOt7qgIgH&amp;bvm=bv.45921128,d.Yms&amp;psig=AFQjCNGKjyPZiBBtK-XeuECvhyhSrdAa8g&amp;ust=1367507895059564" TargetMode="External"/><Relationship Id="rId5" Type="http://schemas.openxmlformats.org/officeDocument/2006/relationships/image" Target="../media/image15.jpeg"/><Relationship Id="rId10" Type="http://schemas.openxmlformats.org/officeDocument/2006/relationships/image" Target="../media/image9.jpeg"/><Relationship Id="rId4" Type="http://schemas.openxmlformats.org/officeDocument/2006/relationships/hyperlink" Target="http://www.google.cz/url?sa=i&amp;rct=j&amp;q=stopky&amp;source=images&amp;cd=&amp;cad=rja&amp;docid=0emBrdIkIDOjUM&amp;tbnid=lRLWP2CgfAJejM:&amp;ved=&amp;url=http%3A%2F%2Fwww.hanhartchrono.com%2Fcs%2Fstopky%2Fmechanicke-stopky%2Fpricitaci-stopky-s-druhou-vlecnou-rucickou%2F135-5709-0s-horsemen%2F&amp;ei=6B2BUfBPpILiBIz2gbAL&amp;bvm=bv.45921128,d.Yms&amp;psig=AFQjCNGyg9ObSECXHG9UwCjE_y1hrNZ4bA&amp;ust=1367502696440460" TargetMode="External"/><Relationship Id="rId9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lahova.cz/soubory/katalog/2/svitici-budik-jvd-system-sb0720-6-vE7.jpg" TargetMode="External"/><Relationship Id="rId13" Type="http://schemas.openxmlformats.org/officeDocument/2006/relationships/hyperlink" Target="http://files.azawakh.cz/200006511-3f935408df/kalend&#225;&#345;%20%20srpen%202013.jpg" TargetMode="External"/><Relationship Id="rId18" Type="http://schemas.openxmlformats.org/officeDocument/2006/relationships/hyperlink" Target="http://www.i-bazar.cz/pictures/pics/nastenne-slunecni-hodiny-apollon-9020943.jpg" TargetMode="External"/><Relationship Id="rId3" Type="http://schemas.openxmlformats.org/officeDocument/2006/relationships/hyperlink" Target="http://upload.wikimedia.org/wikipedia/commons/thumb/f/f6/Wooden_hourglass_2.jpg/280px-Wooden_hourglass_2.jpg" TargetMode="External"/><Relationship Id="rId7" Type="http://schemas.openxmlformats.org/officeDocument/2006/relationships/hyperlink" Target="http://www.chronomag.cz/wp-content/2008/01/Laks-DVBT.jpg" TargetMode="External"/><Relationship Id="rId12" Type="http://schemas.openxmlformats.org/officeDocument/2006/relationships/hyperlink" Target="http://magnety-nalepky.cz/59-108-thickbox/magneticky-kalendar-2013-b-red.jpg" TargetMode="External"/><Relationship Id="rId17" Type="http://schemas.openxmlformats.org/officeDocument/2006/relationships/hyperlink" Target="http://www.tvorivysvet.sk/image/REALcifernikarab.JPG" TargetMode="External"/><Relationship Id="rId2" Type="http://schemas.openxmlformats.org/officeDocument/2006/relationships/hyperlink" Target="http://www.people.cz/mag/articles_photo/17877.jpg" TargetMode="External"/><Relationship Id="rId16" Type="http://schemas.openxmlformats.org/officeDocument/2006/relationships/hyperlink" Target="http://media.novinky.cz/017/100170-article-avit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shopoutdoor.cz/1331-2215-thickbox/hodinky-m2-fuchsia.jpg" TargetMode="External"/><Relationship Id="rId11" Type="http://schemas.openxmlformats.org/officeDocument/2006/relationships/hyperlink" Target="http://www.tvojehodinky.cz/files/st-38.jpg?rand=472039642" TargetMode="External"/><Relationship Id="rId5" Type="http://schemas.openxmlformats.org/officeDocument/2006/relationships/hyperlink" Target="http://www.rhythm.cz/userfiles/Image/vyrobky/4KG711WR05.JPG" TargetMode="External"/><Relationship Id="rId15" Type="http://schemas.openxmlformats.org/officeDocument/2006/relationships/hyperlink" Target="http://www.krasneveci.cz/1492-1649-thickbox/mechanicky-budik-b823w.jpg" TargetMode="External"/><Relationship Id="rId10" Type="http://schemas.openxmlformats.org/officeDocument/2006/relationships/hyperlink" Target="http://im9.cz/iR/importprodukt-orig/6b5/6b5c6bdedd69df568e6e7a5800dac003.jpg" TargetMode="External"/><Relationship Id="rId19" Type="http://schemas.openxmlformats.org/officeDocument/2006/relationships/hyperlink" Target="http://www.hanhartchrono.com/content/id_produkty/thumbnails/5_290c390.png" TargetMode="External"/><Relationship Id="rId4" Type="http://schemas.openxmlformats.org/officeDocument/2006/relationships/hyperlink" Target="http://www.skolnishop.cz/fotky6574/fotos/_vyr_162hodiny.jpg" TargetMode="External"/><Relationship Id="rId9" Type="http://schemas.openxmlformats.org/officeDocument/2006/relationships/hyperlink" Target="http://www.kuchynskepotreby.cz/_obchody/prodok/prilohy/4/kuchynska-minutka-minutnik-0.jpg.big.jpg" TargetMode="External"/><Relationship Id="rId14" Type="http://schemas.openxmlformats.org/officeDocument/2006/relationships/hyperlink" Target="http://www.julda.cz/wp-content/uploads/2012/02/kalendar2013v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28604"/>
            <a:ext cx="8686800" cy="22860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428604"/>
            <a:ext cx="7858180" cy="2422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282" y="2928934"/>
          <a:ext cx="8643966" cy="2357450"/>
        </p:xfrm>
        <a:graphic>
          <a:graphicData uri="http://schemas.openxmlformats.org/drawingml/2006/table">
            <a:tbl>
              <a:tblPr/>
              <a:tblGrid>
                <a:gridCol w="8643966"/>
              </a:tblGrid>
              <a:tr h="47149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sto MT" pitchFamily="18" charset="0"/>
                          <a:ea typeface="Tahoma" pitchFamily="34" charset="0"/>
                          <a:cs typeface="Tahoma" pitchFamily="34" charset="0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149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sto MT" pitchFamily="18" charset="0"/>
                          <a:ea typeface="Tahoma" pitchFamily="34" charset="0"/>
                          <a:cs typeface="Tahoma" pitchFamily="34" charset="0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149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sto MT" pitchFamily="18" charset="0"/>
                          <a:ea typeface="Tahoma" pitchFamily="34" charset="0"/>
                          <a:cs typeface="Tahoma" pitchFamily="34" charset="0"/>
                        </a:rPr>
                        <a:t>NÁZEV: </a:t>
                      </a:r>
                      <a:r>
                        <a:rPr lang="cs-CZ" sz="1800" b="1" dirty="0" smtClean="0">
                          <a:latin typeface="Calisto MT" pitchFamily="18" charset="0"/>
                          <a:ea typeface="Tahoma" pitchFamily="34" charset="0"/>
                          <a:cs typeface="Tahoma" pitchFamily="34" charset="0"/>
                        </a:rPr>
                        <a:t>VY_32_INOVACE_48_MĚŘENÍ</a:t>
                      </a:r>
                      <a:r>
                        <a:rPr lang="cs-CZ" sz="1800" b="1" baseline="0" dirty="0" smtClean="0">
                          <a:latin typeface="Calisto MT" pitchFamily="18" charset="0"/>
                          <a:ea typeface="Tahoma" pitchFamily="34" charset="0"/>
                          <a:cs typeface="Tahoma" pitchFamily="34" charset="0"/>
                        </a:rPr>
                        <a:t> ČASU</a:t>
                      </a:r>
                      <a:endParaRPr lang="cs-CZ" sz="1800" b="1" dirty="0">
                        <a:latin typeface="Calisto MT" pitchFamily="18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149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sto MT" pitchFamily="18" charset="0"/>
                          <a:ea typeface="Tahoma" pitchFamily="34" charset="0"/>
                          <a:cs typeface="Tahoma" pitchFamily="34" charset="0"/>
                        </a:rPr>
                        <a:t>TEMA: </a:t>
                      </a:r>
                      <a:r>
                        <a:rPr lang="cs-CZ" sz="1800" b="1" dirty="0" smtClean="0">
                          <a:latin typeface="Calisto MT" pitchFamily="18" charset="0"/>
                          <a:ea typeface="Tahoma" pitchFamily="34" charset="0"/>
                          <a:cs typeface="Tahoma" pitchFamily="34" charset="0"/>
                        </a:rPr>
                        <a:t>FYZIKA</a:t>
                      </a:r>
                      <a:endParaRPr lang="cs-CZ" sz="1800" b="1" dirty="0">
                        <a:latin typeface="Calisto MT" pitchFamily="18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149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sto MT" pitchFamily="18" charset="0"/>
                          <a:ea typeface="Tahoma" pitchFamily="34" charset="0"/>
                          <a:cs typeface="Tahoma" pitchFamily="34" charset="0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00043"/>
            <a:ext cx="7772400" cy="3500462"/>
          </a:xfrm>
        </p:spPr>
        <p:txBody>
          <a:bodyPr anchor="ctr">
            <a:normAutofit/>
          </a:bodyPr>
          <a:lstStyle/>
          <a:p>
            <a:pPr algn="ctr"/>
            <a:r>
              <a:rPr lang="cs-CZ" sz="8000" b="1" dirty="0" smtClean="0">
                <a:latin typeface="Calisto MT" pitchFamily="18" charset="0"/>
                <a:ea typeface="Tahoma" pitchFamily="34" charset="0"/>
                <a:cs typeface="Tahoma" pitchFamily="34" charset="0"/>
              </a:rPr>
              <a:t>Měření </a:t>
            </a:r>
            <a:r>
              <a:rPr lang="cs-CZ" sz="8000" b="1" dirty="0" smtClean="0">
                <a:latin typeface="Calisto MT" pitchFamily="18" charset="0"/>
                <a:ea typeface="Tahoma" pitchFamily="34" charset="0"/>
                <a:cs typeface="Tahoma" pitchFamily="34" charset="0"/>
              </a:rPr>
              <a:t>času</a:t>
            </a:r>
            <a:br>
              <a:rPr lang="cs-CZ" sz="8000" b="1" dirty="0" smtClean="0">
                <a:latin typeface="Calisto MT" pitchFamily="18" charset="0"/>
                <a:ea typeface="Tahoma" pitchFamily="34" charset="0"/>
                <a:cs typeface="Tahoma" pitchFamily="34" charset="0"/>
              </a:rPr>
            </a:br>
            <a:endParaRPr lang="cs-CZ" sz="8000" b="1" dirty="0">
              <a:latin typeface="Calisto MT" pitchFamily="18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6000768"/>
            <a:ext cx="8458200" cy="571504"/>
          </a:xfrm>
        </p:spPr>
        <p:txBody>
          <a:bodyPr>
            <a:normAutofit fontScale="92500"/>
          </a:bodyPr>
          <a:lstStyle/>
          <a:p>
            <a:pPr algn="ctr"/>
            <a:r>
              <a:rPr lang="cs-CZ" b="1" dirty="0" smtClean="0">
                <a:latin typeface="Calisto MT" pitchFamily="18" charset="0"/>
              </a:rPr>
              <a:t>Jednotky času, druhy měřidel, určování času, převody jednotek </a:t>
            </a:r>
            <a:endParaRPr lang="cs-CZ" b="1" dirty="0">
              <a:latin typeface="Calisto MT" pitchFamily="18" charset="0"/>
            </a:endParaRPr>
          </a:p>
        </p:txBody>
      </p:sp>
      <p:pic>
        <p:nvPicPr>
          <p:cNvPr id="46082" name="Picture 2" descr="http://t0.gstatic.com/images?q=tbn:ANd9GcSE2mC82KvRW-kPZ_lNkv-lsx-yP8v1t1J6NSBtX_PA0zH7zAG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506144"/>
            <a:ext cx="2214578" cy="3327918"/>
          </a:xfrm>
          <a:prstGeom prst="rect">
            <a:avLst/>
          </a:prstGeom>
          <a:noFill/>
        </p:spPr>
      </p:pic>
      <p:pic>
        <p:nvPicPr>
          <p:cNvPr id="46084" name="Picture 4" descr="http://t1.gstatic.com/images?q=tbn:ANd9GcTuaTrzWErxrzmpCj8mNm6C7_Pytx25idUHoTrdH8w80IZpO8LoQ5B_G3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571744"/>
            <a:ext cx="1428760" cy="3068076"/>
          </a:xfrm>
          <a:prstGeom prst="rect">
            <a:avLst/>
          </a:prstGeom>
          <a:noFill/>
        </p:spPr>
      </p:pic>
      <p:pic>
        <p:nvPicPr>
          <p:cNvPr id="46086" name="Picture 6" descr="http://t1.gstatic.com/images?q=tbn:ANd9GcTs0M2jsJWtDCqBfeOT6P4N6ki3msGOAqiG5CXG6acQFnnksSQf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2928934"/>
            <a:ext cx="2143125" cy="21431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06368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1442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Definice</a:t>
            </a:r>
            <a:endParaRPr lang="cs-CZ" sz="5400" b="1" dirty="0">
              <a:latin typeface="Calisto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4292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sto MT" pitchFamily="18" charset="0"/>
              </a:rPr>
              <a:t>Čas je pro nás něco, co se počítá a měří.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sto MT" pitchFamily="18" charset="0"/>
              </a:rPr>
              <a:t>Čas měříme hodinami.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sto MT" pitchFamily="18" charset="0"/>
              </a:rPr>
              <a:t>Jednotky času určují délku trvání událostí a intervalů mezi nimi.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sto MT" pitchFamily="18" charset="0"/>
              </a:rPr>
              <a:t>Čas dlouhodobě zaznamenáváme pomocí kalendáře.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sto MT" pitchFamily="18" charset="0"/>
              </a:rPr>
              <a:t>Na celém světě není a nemůže být ve stejnou dobu stejná hodina.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sto MT" pitchFamily="18" charset="0"/>
              </a:rPr>
              <a:t>Značka času - 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421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100013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Jednotky času</a:t>
            </a:r>
            <a:endParaRPr lang="cs-CZ" sz="5400" b="1" dirty="0">
              <a:latin typeface="Calisto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sto MT" pitchFamily="18" charset="0"/>
              </a:rPr>
              <a:t>Základní jednotkou je 1 s – sekunda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sto MT" pitchFamily="18" charset="0"/>
              </a:rPr>
              <a:t>			   Další jednotky: </a:t>
            </a:r>
          </a:p>
          <a:p>
            <a:pPr>
              <a:buNone/>
            </a:pPr>
            <a:endParaRPr lang="cs-CZ" sz="4000" b="1" dirty="0" smtClean="0">
              <a:solidFill>
                <a:srgbClr val="FF0000"/>
              </a:solidFill>
              <a:latin typeface="Calisto MT" pitchFamily="18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sto MT" pitchFamily="18" charset="0"/>
              </a:rPr>
              <a:t>	</a:t>
            </a:r>
            <a:r>
              <a:rPr lang="cs-CZ" sz="4000" b="1" dirty="0" smtClean="0">
                <a:solidFill>
                  <a:srgbClr val="FF0000"/>
                </a:solidFill>
                <a:latin typeface="Calisto MT" pitchFamily="18" charset="0"/>
              </a:rPr>
              <a:t>		</a:t>
            </a:r>
            <a:endParaRPr lang="cs-CZ" sz="4000" b="1" dirty="0" smtClean="0">
              <a:solidFill>
                <a:srgbClr val="FF0000"/>
              </a:solidFill>
              <a:latin typeface="Calisto MT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786" y="2609676"/>
          <a:ext cx="7715304" cy="403403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857652"/>
                <a:gridCol w="3857652"/>
              </a:tblGrid>
              <a:tr h="82805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Calisto MT" pitchFamily="18" charset="0"/>
                        </a:rPr>
                        <a:t>Minuta</a:t>
                      </a:r>
                      <a:endParaRPr lang="cs-CZ" sz="32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3200" b="1" kern="1200" dirty="0" smtClean="0">
                          <a:solidFill>
                            <a:schemeClr val="dk1"/>
                          </a:solidFill>
                          <a:latin typeface="Calisto MT" pitchFamily="18" charset="0"/>
                          <a:ea typeface="+mn-ea"/>
                          <a:cs typeface="+mn-cs"/>
                        </a:rPr>
                        <a:t>min</a:t>
                      </a:r>
                    </a:p>
                  </a:txBody>
                  <a:tcPr anchor="ctr"/>
                </a:tc>
              </a:tr>
              <a:tr h="64119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Calisto MT" pitchFamily="18" charset="0"/>
                        </a:rPr>
                        <a:t>Hodina</a:t>
                      </a:r>
                      <a:endParaRPr lang="cs-CZ" sz="32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Calisto MT" pitchFamily="18" charset="0"/>
                        </a:rPr>
                        <a:t>h</a:t>
                      </a:r>
                      <a:endParaRPr lang="cs-CZ" sz="32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</a:tr>
              <a:tr h="641196">
                <a:tc gridSpan="2"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Calisto MT" pitchFamily="18" charset="0"/>
                        </a:rPr>
                        <a:t>Den</a:t>
                      </a:r>
                      <a:endParaRPr lang="cs-CZ" sz="36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</a:tr>
              <a:tr h="641196">
                <a:tc gridSpan="2"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Calisto MT" pitchFamily="18" charset="0"/>
                        </a:rPr>
                        <a:t>Týden</a:t>
                      </a:r>
                      <a:endParaRPr lang="cs-CZ" sz="36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</a:tr>
              <a:tr h="641196">
                <a:tc gridSpan="2"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Calisto MT" pitchFamily="18" charset="0"/>
                        </a:rPr>
                        <a:t>Měsíc</a:t>
                      </a:r>
                      <a:endParaRPr lang="cs-CZ" sz="36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</a:tr>
              <a:tr h="641196">
                <a:tc gridSpan="2"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Calisto MT" pitchFamily="18" charset="0"/>
                        </a:rPr>
                        <a:t>Rok</a:t>
                      </a:r>
                      <a:endParaRPr lang="cs-CZ" sz="36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928694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Převody jednotek</a:t>
            </a:r>
            <a:endParaRPr lang="cs-CZ" sz="5400" b="1" dirty="0">
              <a:latin typeface="Calisto MT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85720" y="1214422"/>
          <a:ext cx="8686800" cy="526828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895600"/>
                <a:gridCol w="2895600"/>
                <a:gridCol w="2895600"/>
              </a:tblGrid>
              <a:tr h="65199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1 h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=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60 min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</a:tr>
              <a:tr h="65199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1 min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=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60 s</a:t>
                      </a:r>
                    </a:p>
                  </a:txBody>
                  <a:tcPr anchor="ctr"/>
                </a:tc>
              </a:tr>
              <a:tr h="65199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1 h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=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3 600 s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</a:tr>
              <a:tr h="65199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1 den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=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24 h</a:t>
                      </a:r>
                    </a:p>
                  </a:txBody>
                  <a:tcPr anchor="ctr"/>
                </a:tc>
              </a:tr>
              <a:tr h="82137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1 týden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=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7 dnů</a:t>
                      </a:r>
                    </a:p>
                  </a:txBody>
                  <a:tcPr anchor="ctr"/>
                </a:tc>
              </a:tr>
              <a:tr h="82137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1 rok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=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12</a:t>
                      </a:r>
                      <a:r>
                        <a:rPr lang="cs-CZ" sz="4000" b="1" baseline="0" dirty="0" smtClean="0">
                          <a:latin typeface="Calisto MT" pitchFamily="18" charset="0"/>
                        </a:rPr>
                        <a:t> měsíců</a:t>
                      </a:r>
                      <a:endParaRPr lang="cs-CZ" sz="4000" b="1" dirty="0" smtClean="0">
                        <a:latin typeface="Calisto MT" pitchFamily="18" charset="0"/>
                      </a:endParaRPr>
                    </a:p>
                  </a:txBody>
                  <a:tcPr anchor="ctr"/>
                </a:tc>
              </a:tr>
              <a:tr h="82137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1 rok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=</a:t>
                      </a:r>
                      <a:endParaRPr lang="cs-CZ" sz="4000" b="1" dirty="0">
                        <a:latin typeface="Calisto MT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latin typeface="Calisto MT" pitchFamily="18" charset="0"/>
                        </a:rPr>
                        <a:t>365 dní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1000132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Měřidla času</a:t>
            </a:r>
            <a:endParaRPr lang="cs-CZ" sz="5400" b="1" dirty="0">
              <a:latin typeface="Calisto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8643998" cy="928694"/>
          </a:xfrm>
        </p:spPr>
        <p:txBody>
          <a:bodyPr>
            <a:norm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4000" dirty="0" smtClean="0">
                <a:latin typeface="Calisto MT" pitchFamily="18" charset="0"/>
              </a:rPr>
              <a:t>Chceme-li vědět, kolik je hodin</a:t>
            </a:r>
          </a:p>
          <a:p>
            <a:pPr algn="ctr">
              <a:buFont typeface="Arial" pitchFamily="34" charset="0"/>
              <a:buChar char="•"/>
            </a:pPr>
            <a:endParaRPr lang="cs-CZ" sz="3600" dirty="0" smtClean="0">
              <a:latin typeface="Calisto MT" pitchFamily="18" charset="0"/>
            </a:endParaRPr>
          </a:p>
          <a:p>
            <a:pPr algn="ctr">
              <a:buNone/>
            </a:pPr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27984" y="1285860"/>
            <a:ext cx="2520280" cy="49409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baseline="30000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4034" name="Picture 2" descr="http://www.rhythm.cz/userfiles/Image/vyrobky/4KG711WR0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3286124"/>
            <a:ext cx="2448026" cy="2491458"/>
          </a:xfrm>
          <a:prstGeom prst="rect">
            <a:avLst/>
          </a:prstGeom>
          <a:noFill/>
        </p:spPr>
      </p:pic>
      <p:pic>
        <p:nvPicPr>
          <p:cNvPr id="44036" name="Picture 4" descr="http://t3.gstatic.com/images?q=tbn:ANd9GcSgVpOWJlJqsRPY-u8mMhvmcbKHIzDsIjFz_fXZiR0DxpwAVgT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74" y="2000240"/>
            <a:ext cx="2428877" cy="2428877"/>
          </a:xfrm>
          <a:prstGeom prst="rect">
            <a:avLst/>
          </a:prstGeom>
          <a:noFill/>
        </p:spPr>
      </p:pic>
      <p:pic>
        <p:nvPicPr>
          <p:cNvPr id="44038" name="Picture 6" descr="http://t1.gstatic.com/images?q=tbn:ANd9GcTBm8j9k-_pqMCLxvs9UOZdgcSA4rhI1wjYNGZCzTfqTbwoGs_vOw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64" y="4534287"/>
            <a:ext cx="1795182" cy="2323713"/>
          </a:xfrm>
          <a:prstGeom prst="rect">
            <a:avLst/>
          </a:prstGeom>
          <a:noFill/>
        </p:spPr>
      </p:pic>
      <p:pic>
        <p:nvPicPr>
          <p:cNvPr id="44040" name="Picture 8" descr="http://t0.gstatic.com/images?q=tbn:ANd9GcRUj7xsC3xcUNB2M_NsDyRXBHVVFpkubnhO4QT3bj5SthHo1b3CT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2066" y="4786322"/>
            <a:ext cx="2714644" cy="188713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7158" y="2357430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hodiny</a:t>
            </a:r>
            <a:endParaRPr lang="cs-CZ" sz="36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pic>
        <p:nvPicPr>
          <p:cNvPr id="44042" name="Picture 10" descr="http://media.novinky.cz/017/100170-original-avito.jp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29322" y="2643182"/>
            <a:ext cx="2809868" cy="2107401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643570" y="1928802"/>
            <a:ext cx="3357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m</a:t>
            </a:r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obilní telefon</a:t>
            </a:r>
            <a:endParaRPr lang="cs-CZ" sz="3600" b="1" dirty="0">
              <a:solidFill>
                <a:srgbClr val="FF0000"/>
              </a:solidFill>
              <a:latin typeface="Calisto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221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4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4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4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4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4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4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85818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Měřidla času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3"/>
            <a:ext cx="8686800" cy="15001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latin typeface="Calisto MT" pitchFamily="18" charset="0"/>
              </a:rPr>
              <a:t>Chceme-li uvařit vajíčka, upéci koláč – potřebujeme nastavit daný čas</a:t>
            </a:r>
            <a:endParaRPr lang="cs-CZ" sz="3600" dirty="0">
              <a:latin typeface="Calisto MT" pitchFamily="18" charset="0"/>
            </a:endParaRPr>
          </a:p>
        </p:txBody>
      </p:sp>
      <p:pic>
        <p:nvPicPr>
          <p:cNvPr id="63490" name="Picture 2" descr="http://www.kuchynskepotreby.cz/_obchody/prodok/prilohy/4/kuchynska-minutka-minutnik-0.jpg.big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214686"/>
            <a:ext cx="3714776" cy="33582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14612" y="2428868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minutky</a:t>
            </a:r>
            <a:endParaRPr lang="cs-CZ" sz="36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pic>
        <p:nvPicPr>
          <p:cNvPr id="63492" name="Picture 4" descr="http://im9.cz/iR/importprodukt-orig/6b5/6b5c6bdedd69df568e6e7a5800dac003--mmf250x250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2928934"/>
            <a:ext cx="3500462" cy="3500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34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34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3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14298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Měřidla času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5"/>
            <a:ext cx="8777318" cy="135732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Chceme-li při závodech změřit, jak dlouho závodník běžel</a:t>
            </a:r>
            <a:endParaRPr lang="cs-CZ" dirty="0">
              <a:latin typeface="Calisto M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0430" y="2285992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stopky</a:t>
            </a:r>
            <a:endParaRPr lang="cs-CZ" sz="36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pic>
        <p:nvPicPr>
          <p:cNvPr id="64514" name="Picture 2" descr="http://www.tvojehodinky.cz/files/st-38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000372"/>
            <a:ext cx="2934392" cy="3493588"/>
          </a:xfrm>
          <a:prstGeom prst="rect">
            <a:avLst/>
          </a:prstGeom>
          <a:noFill/>
        </p:spPr>
      </p:pic>
      <p:pic>
        <p:nvPicPr>
          <p:cNvPr id="64516" name="Picture 4" descr="http://t2.gstatic.com/images?q=tbn:ANd9GcRIYcGZDmebagWOwRHGyK7Zjw2oUSG1rM4_XYUmKmoCHA8QOLZ8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3071810"/>
            <a:ext cx="2951159" cy="3348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4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4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4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1214422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Další měřidla času</a:t>
            </a:r>
            <a:endParaRPr lang="cs-CZ" sz="5400" b="1" dirty="0">
              <a:latin typeface="Calisto M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071678"/>
            <a:ext cx="4000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luneční hodiny</a:t>
            </a:r>
            <a:endParaRPr lang="cs-CZ" sz="36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6314" y="1214422"/>
            <a:ext cx="4143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přesýpací hodiny</a:t>
            </a:r>
            <a:endParaRPr lang="cs-CZ" sz="36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pic>
        <p:nvPicPr>
          <p:cNvPr id="6" name="Picture 4" descr="http://t1.gstatic.com/images?q=tbn:ANd9GcTuaTrzWErxrzmpCj8mNm6C7_Pytx25idUHoTrdH8w80IZpO8LoQ5B_G3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1928802"/>
            <a:ext cx="2143140" cy="4602114"/>
          </a:xfrm>
          <a:prstGeom prst="rect">
            <a:avLst/>
          </a:prstGeom>
          <a:noFill/>
        </p:spPr>
      </p:pic>
      <p:pic>
        <p:nvPicPr>
          <p:cNvPr id="65538" name="Picture 2" descr="http://www.i-bazar.cz/pictures/pics/nastenne-slunecni-hodiny-apollon-9020943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3071810"/>
            <a:ext cx="4151319" cy="3266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5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5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5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42852"/>
            <a:ext cx="8686800" cy="107157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Další měřidla času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43240" y="1214422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alisto MT" pitchFamily="18" charset="0"/>
              </a:rPr>
              <a:t>kalendáře</a:t>
            </a:r>
            <a:endParaRPr lang="cs-CZ" sz="36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pic>
        <p:nvPicPr>
          <p:cNvPr id="66566" name="Picture 6" descr="http://magnety-nalepky.cz/59-108-large/magneticky-kalendar-2013-b-re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1857364"/>
            <a:ext cx="3286148" cy="3286148"/>
          </a:xfrm>
          <a:prstGeom prst="rect">
            <a:avLst/>
          </a:prstGeom>
          <a:noFill/>
        </p:spPr>
      </p:pic>
      <p:pic>
        <p:nvPicPr>
          <p:cNvPr id="66568" name="Picture 8" descr="http://files.azawakh.cz/200006511-3f935408df/kalendář%20%20srpen%20201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143116"/>
            <a:ext cx="2870314" cy="2760926"/>
          </a:xfrm>
          <a:prstGeom prst="rect">
            <a:avLst/>
          </a:prstGeom>
          <a:noFill/>
        </p:spPr>
      </p:pic>
      <p:pic>
        <p:nvPicPr>
          <p:cNvPr id="66572" name="Picture 12" descr="http://www.julda.cz/wp-content/uploads/2012/02/kalendar2013v1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00364" y="2928934"/>
            <a:ext cx="2916893" cy="378621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28596" y="1643050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sto MT" pitchFamily="18" charset="0"/>
              </a:rPr>
              <a:t>stolní</a:t>
            </a:r>
            <a:endParaRPr lang="cs-CZ" sz="2400" b="1" dirty="0">
              <a:latin typeface="Calisto MT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9388" y="1285860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sto MT" pitchFamily="18" charset="0"/>
              </a:rPr>
              <a:t>nástěnné</a:t>
            </a:r>
            <a:endParaRPr lang="cs-CZ" sz="2400" b="1" dirty="0">
              <a:latin typeface="Calisto MT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28992" y="242886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sto MT" pitchFamily="18" charset="0"/>
              </a:rPr>
              <a:t>plánovací</a:t>
            </a:r>
            <a:endParaRPr lang="cs-CZ" sz="2400" b="1" dirty="0">
              <a:latin typeface="Calisto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66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66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100013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Doplňte tabulku</a:t>
            </a:r>
            <a:endParaRPr lang="cs-CZ" sz="5400" b="1" dirty="0">
              <a:latin typeface="Calisto MT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86409427"/>
              </p:ext>
            </p:extLst>
          </p:nvPr>
        </p:nvGraphicFramePr>
        <p:xfrm>
          <a:off x="285720" y="1643051"/>
          <a:ext cx="8572560" cy="414340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500594"/>
                <a:gridCol w="4071966"/>
              </a:tblGrid>
              <a:tr h="685805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Calisto MT" pitchFamily="18" charset="0"/>
                        </a:rPr>
                        <a:t>1 den</a:t>
                      </a:r>
                      <a:endParaRPr lang="cs-CZ" sz="3600" b="1" dirty="0" smtClean="0">
                        <a:solidFill>
                          <a:schemeClr val="tx1"/>
                        </a:solidFill>
                        <a:latin typeface="Calisto MT" pitchFamily="18" charset="0"/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Calisto MT" pitchFamily="18" charset="0"/>
                        </a:rPr>
                        <a:t>=</a:t>
                      </a:r>
                      <a:r>
                        <a:rPr lang="cs-CZ" sz="3600" b="1" baseline="0" dirty="0" smtClean="0">
                          <a:latin typeface="Calisto MT" pitchFamily="18" charset="0"/>
                        </a:rPr>
                        <a:t>	</a:t>
                      </a:r>
                      <a:r>
                        <a:rPr lang="cs-CZ" sz="3600" b="1" baseline="0" dirty="0" smtClean="0">
                          <a:latin typeface="Calisto MT" pitchFamily="18" charset="0"/>
                        </a:rPr>
                        <a:t>        h</a:t>
                      </a:r>
                      <a:endParaRPr lang="cs-CZ" sz="3600" b="1" baseline="30000" dirty="0">
                        <a:solidFill>
                          <a:schemeClr val="tx1"/>
                        </a:solidFill>
                        <a:latin typeface="Calisto MT" pitchFamily="18" charset="0"/>
                      </a:endParaRPr>
                    </a:p>
                  </a:txBody>
                  <a:tcPr/>
                </a:tc>
              </a:tr>
              <a:tr h="685805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Calisto MT" pitchFamily="18" charset="0"/>
                        </a:rPr>
                        <a:t>1 hodina</a:t>
                      </a:r>
                      <a:endParaRPr lang="cs-CZ" sz="3600" b="1" dirty="0">
                        <a:latin typeface="Calisto MT" pitchFamily="18" charset="0"/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Calisto MT" pitchFamily="18" charset="0"/>
                        </a:rPr>
                        <a:t>=	</a:t>
                      </a:r>
                      <a:r>
                        <a:rPr lang="cs-CZ" sz="3600" b="1" dirty="0" smtClean="0">
                          <a:latin typeface="Calisto MT" pitchFamily="18" charset="0"/>
                        </a:rPr>
                        <a:t>       min</a:t>
                      </a:r>
                      <a:endParaRPr lang="cs-CZ" sz="3600" b="1" baseline="30000" dirty="0">
                        <a:latin typeface="Calisto MT" pitchFamily="18" charset="0"/>
                      </a:endParaRPr>
                    </a:p>
                  </a:txBody>
                  <a:tcPr/>
                </a:tc>
              </a:tr>
              <a:tr h="685805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Calisto MT" pitchFamily="18" charset="0"/>
                        </a:rPr>
                        <a:t>1 </a:t>
                      </a:r>
                      <a:r>
                        <a:rPr lang="cs-CZ" sz="3600" b="1" baseline="0" dirty="0" smtClean="0">
                          <a:latin typeface="Calisto MT" pitchFamily="18" charset="0"/>
                        </a:rPr>
                        <a:t>týden</a:t>
                      </a:r>
                      <a:endParaRPr lang="cs-CZ" sz="3600" b="1" baseline="0" dirty="0">
                        <a:latin typeface="Calisto MT" pitchFamily="18" charset="0"/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Calisto MT" pitchFamily="18" charset="0"/>
                        </a:rPr>
                        <a:t>=	</a:t>
                      </a:r>
                      <a:r>
                        <a:rPr lang="cs-CZ" sz="3600" b="1" dirty="0" smtClean="0">
                          <a:latin typeface="Calisto MT" pitchFamily="18" charset="0"/>
                        </a:rPr>
                        <a:t>       dnů</a:t>
                      </a:r>
                      <a:endParaRPr lang="cs-CZ" sz="3600" b="1" dirty="0">
                        <a:latin typeface="Calisto MT" pitchFamily="18" charset="0"/>
                      </a:endParaRPr>
                    </a:p>
                  </a:txBody>
                  <a:tcPr/>
                </a:tc>
              </a:tr>
              <a:tr h="695330">
                <a:tc>
                  <a:txBody>
                    <a:bodyPr/>
                    <a:lstStyle/>
                    <a:p>
                      <a:r>
                        <a:rPr lang="cs-CZ" sz="3600" b="1" baseline="30000" dirty="0" smtClean="0">
                          <a:latin typeface="Calisto MT" pitchFamily="18" charset="0"/>
                        </a:rPr>
                        <a:t> </a:t>
                      </a:r>
                      <a:r>
                        <a:rPr lang="cs-CZ" sz="3600" b="1" baseline="0" dirty="0" smtClean="0">
                          <a:latin typeface="Calisto MT" pitchFamily="18" charset="0"/>
                        </a:rPr>
                        <a:t>1 rok</a:t>
                      </a:r>
                      <a:endParaRPr lang="cs-CZ" sz="3600" b="1" baseline="0" dirty="0">
                        <a:latin typeface="Calisto MT" pitchFamily="18" charset="0"/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Calisto MT" pitchFamily="18" charset="0"/>
                        </a:rPr>
                        <a:t>=	</a:t>
                      </a:r>
                      <a:r>
                        <a:rPr lang="cs-CZ" sz="3600" b="1" dirty="0" smtClean="0">
                          <a:latin typeface="Calisto MT" pitchFamily="18" charset="0"/>
                        </a:rPr>
                        <a:t>       měsíců</a:t>
                      </a:r>
                      <a:endParaRPr lang="cs-CZ" sz="3600" b="1" baseline="30000" dirty="0">
                        <a:latin typeface="Calisto MT" pitchFamily="18" charset="0"/>
                      </a:endParaRPr>
                    </a:p>
                  </a:txBody>
                  <a:tcPr/>
                </a:tc>
              </a:tr>
              <a:tr h="695330">
                <a:tc>
                  <a:txBody>
                    <a:bodyPr/>
                    <a:lstStyle/>
                    <a:p>
                      <a:r>
                        <a:rPr lang="cs-CZ" sz="3600" b="1" baseline="0" dirty="0" smtClean="0">
                          <a:latin typeface="Calisto MT" pitchFamily="18" charset="0"/>
                        </a:rPr>
                        <a:t>1 rok</a:t>
                      </a:r>
                      <a:endParaRPr lang="cs-CZ" sz="3600" b="1" baseline="0" dirty="0">
                        <a:latin typeface="Calisto MT" pitchFamily="18" charset="0"/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3600" b="1" baseline="0" dirty="0" smtClean="0">
                          <a:latin typeface="Calisto MT" pitchFamily="18" charset="0"/>
                        </a:rPr>
                        <a:t>=            dnů</a:t>
                      </a:r>
                      <a:endParaRPr lang="cs-CZ" sz="3600" b="1" baseline="0" dirty="0">
                        <a:latin typeface="Calisto MT" pitchFamily="18" charset="0"/>
                      </a:endParaRPr>
                    </a:p>
                  </a:txBody>
                  <a:tcPr/>
                </a:tc>
              </a:tr>
              <a:tr h="695330">
                <a:tc>
                  <a:txBody>
                    <a:bodyPr/>
                    <a:lstStyle/>
                    <a:p>
                      <a:r>
                        <a:rPr lang="cs-CZ" sz="3600" b="1" baseline="0" dirty="0" smtClean="0">
                          <a:latin typeface="Calisto MT" pitchFamily="18" charset="0"/>
                        </a:rPr>
                        <a:t>1 minuta</a:t>
                      </a:r>
                      <a:endParaRPr lang="cs-CZ" sz="3600" b="1" baseline="0" dirty="0">
                        <a:latin typeface="Calisto MT" pitchFamily="18" charset="0"/>
                      </a:endParaRP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3600" b="1" baseline="0" dirty="0" smtClean="0">
                          <a:latin typeface="Calisto MT" pitchFamily="18" charset="0"/>
                        </a:rPr>
                        <a:t>=             s</a:t>
                      </a:r>
                      <a:endParaRPr lang="cs-CZ" sz="3600" b="1" baseline="0" dirty="0">
                        <a:latin typeface="Calisto MT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572132" y="1643050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00FF"/>
                </a:solidFill>
                <a:latin typeface="Calisto MT" pitchFamily="18" charset="0"/>
              </a:rPr>
              <a:t>24</a:t>
            </a:r>
            <a:endParaRPr lang="cs-CZ" sz="3600" b="1" dirty="0">
              <a:solidFill>
                <a:srgbClr val="0000FF"/>
              </a:solidFill>
              <a:latin typeface="Calisto MT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5008" y="2357430"/>
            <a:ext cx="714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00FF"/>
                </a:solidFill>
                <a:latin typeface="Calisto MT" pitchFamily="18" charset="0"/>
              </a:rPr>
              <a:t>60</a:t>
            </a:r>
            <a:endParaRPr lang="cs-CZ" sz="3600" b="1" dirty="0">
              <a:solidFill>
                <a:srgbClr val="0000FF"/>
              </a:solidFill>
              <a:latin typeface="Calisto MT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86446" y="30003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00FF"/>
                </a:solidFill>
                <a:latin typeface="Calisto MT" pitchFamily="18" charset="0"/>
              </a:rPr>
              <a:t>7</a:t>
            </a:r>
            <a:endParaRPr lang="cs-CZ" sz="3600" b="1" dirty="0">
              <a:solidFill>
                <a:srgbClr val="0000FF"/>
              </a:solidFill>
              <a:latin typeface="Calisto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4942" y="3714752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00FF"/>
                </a:solidFill>
                <a:latin typeface="Calisto MT" pitchFamily="18" charset="0"/>
              </a:rPr>
              <a:t>12</a:t>
            </a:r>
            <a:endParaRPr lang="cs-CZ" sz="3600" b="1" dirty="0">
              <a:solidFill>
                <a:srgbClr val="0000FF"/>
              </a:solidFill>
              <a:latin typeface="Calisto MT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4876" y="4429132"/>
            <a:ext cx="18625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00FF"/>
                </a:solidFill>
                <a:latin typeface="Calisto MT" pitchFamily="18" charset="0"/>
              </a:rPr>
              <a:t>365</a:t>
            </a:r>
            <a:endParaRPr lang="cs-CZ" sz="3600" b="1" dirty="0">
              <a:solidFill>
                <a:srgbClr val="0000FF"/>
              </a:solidFill>
              <a:latin typeface="Calisto MT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5143512"/>
            <a:ext cx="1005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00FF"/>
                </a:solidFill>
                <a:latin typeface="Calisto MT" pitchFamily="18" charset="0"/>
              </a:rPr>
              <a:t>60</a:t>
            </a:r>
            <a:endParaRPr lang="cs-CZ" sz="3600" b="1" dirty="0">
              <a:solidFill>
                <a:srgbClr val="0000FF"/>
              </a:solidFill>
              <a:latin typeface="Calisto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517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82880"/>
            <a:ext cx="8929718" cy="960104"/>
          </a:xfrm>
        </p:spPr>
        <p:txBody>
          <a:bodyPr>
            <a:noAutofit/>
          </a:bodyPr>
          <a:lstStyle/>
          <a:p>
            <a:r>
              <a:rPr lang="cs-CZ" sz="4500" b="1" dirty="0" smtClean="0">
                <a:latin typeface="Calisto MT" pitchFamily="18" charset="0"/>
              </a:rPr>
              <a:t>Jaký čas ukazují hodiny?</a:t>
            </a:r>
            <a:endParaRPr lang="cs-CZ" sz="4500" b="1" dirty="0">
              <a:latin typeface="Calisto MT" pitchFamily="18" charset="0"/>
            </a:endParaRPr>
          </a:p>
        </p:txBody>
      </p:sp>
      <p:sp>
        <p:nvSpPr>
          <p:cNvPr id="19" name="Zástupný symbol pro obsah 18"/>
          <p:cNvSpPr txBox="1">
            <a:spLocks noGrp="1"/>
          </p:cNvSpPr>
          <p:nvPr>
            <p:ph idx="1"/>
          </p:nvPr>
        </p:nvSpPr>
        <p:spPr>
          <a:xfrm>
            <a:off x="914400" y="1447800"/>
            <a:ext cx="77724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62" name="Picture 2" descr="http://www.tvorivysvet.sk/image/REALcifernikarab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214422"/>
            <a:ext cx="2433328" cy="2360058"/>
          </a:xfrm>
          <a:prstGeom prst="rect">
            <a:avLst/>
          </a:prstGeom>
          <a:noFill/>
        </p:spPr>
      </p:pic>
      <p:cxnSp>
        <p:nvCxnSpPr>
          <p:cNvPr id="4" name="Přímá spojnice se šipkou 3"/>
          <p:cNvCxnSpPr/>
          <p:nvPr/>
        </p:nvCxnSpPr>
        <p:spPr>
          <a:xfrm rot="10800000" flipV="1">
            <a:off x="1500166" y="2342750"/>
            <a:ext cx="648096" cy="14680"/>
          </a:xfrm>
          <a:prstGeom prst="straightConnector1">
            <a:avLst/>
          </a:prstGeom>
          <a:ln w="254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143108" y="2132858"/>
            <a:ext cx="420904" cy="224572"/>
          </a:xfrm>
          <a:prstGeom prst="straightConnector1">
            <a:avLst/>
          </a:prstGeom>
          <a:ln w="254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64" name="Picture 4" descr="http://www.tvorivysvet.sk/image/REALcifernikarab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285860"/>
            <a:ext cx="2376340" cy="2304787"/>
          </a:xfrm>
          <a:prstGeom prst="rect">
            <a:avLst/>
          </a:prstGeom>
          <a:noFill/>
        </p:spPr>
      </p:pic>
      <p:cxnSp>
        <p:nvCxnSpPr>
          <p:cNvPr id="27" name="Přímá spojnice se šipkou 26"/>
          <p:cNvCxnSpPr/>
          <p:nvPr/>
        </p:nvCxnSpPr>
        <p:spPr>
          <a:xfrm rot="5400000">
            <a:off x="5906252" y="2451938"/>
            <a:ext cx="357190" cy="31105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286512" y="2428868"/>
            <a:ext cx="0" cy="61513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66" name="Picture 6" descr="http://www.tvorivysvet.sk/image/REALcifernikarab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3786190"/>
            <a:ext cx="2430643" cy="2357454"/>
          </a:xfrm>
          <a:prstGeom prst="rect">
            <a:avLst/>
          </a:prstGeom>
          <a:noFill/>
        </p:spPr>
      </p:pic>
      <p:pic>
        <p:nvPicPr>
          <p:cNvPr id="40968" name="Picture 8" descr="http://www.tvorivysvet.sk/image/REALcifernikarab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3786190"/>
            <a:ext cx="2356987" cy="2286016"/>
          </a:xfrm>
          <a:prstGeom prst="rect">
            <a:avLst/>
          </a:prstGeom>
          <a:noFill/>
        </p:spPr>
      </p:pic>
      <p:cxnSp>
        <p:nvCxnSpPr>
          <p:cNvPr id="31" name="Přímá spojnice se šipkou 30"/>
          <p:cNvCxnSpPr/>
          <p:nvPr/>
        </p:nvCxnSpPr>
        <p:spPr>
          <a:xfrm rot="10800000">
            <a:off x="1785918" y="4643446"/>
            <a:ext cx="397158" cy="29772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2183076" y="4929198"/>
            <a:ext cx="674412" cy="1197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/>
          <p:nvPr/>
        </p:nvCxnSpPr>
        <p:spPr>
          <a:xfrm rot="5400000">
            <a:off x="5841510" y="5017010"/>
            <a:ext cx="500066" cy="32444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/>
          <p:nvPr/>
        </p:nvCxnSpPr>
        <p:spPr>
          <a:xfrm>
            <a:off x="6286512" y="4929198"/>
            <a:ext cx="428628" cy="14287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2640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9001156" cy="928694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listo MT" pitchFamily="18" charset="0"/>
              </a:rPr>
              <a:t>Doplňte název měřidla času</a:t>
            </a:r>
            <a:endParaRPr lang="cs-CZ" sz="4000" b="1" dirty="0">
              <a:latin typeface="Calisto MT" pitchFamily="18" charset="0"/>
            </a:endParaRPr>
          </a:p>
        </p:txBody>
      </p:sp>
      <p:sp>
        <p:nvSpPr>
          <p:cNvPr id="25" name="Zástupný symbol pro obsah 24"/>
          <p:cNvSpPr txBox="1">
            <a:spLocks noGrp="1"/>
          </p:cNvSpPr>
          <p:nvPr>
            <p:ph idx="1"/>
          </p:nvPr>
        </p:nvSpPr>
        <p:spPr>
          <a:xfrm>
            <a:off x="467544" y="1628800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cs-CZ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86395" y="379696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14414" y="3000372"/>
            <a:ext cx="82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Calisto MT" pitchFamily="18" charset="0"/>
              </a:rPr>
              <a:t>budík</a:t>
            </a:r>
            <a:endParaRPr lang="cs-CZ" sz="20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86116" y="3071810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Calisto MT" pitchFamily="18" charset="0"/>
              </a:rPr>
              <a:t>nástěnné hodiny</a:t>
            </a:r>
            <a:endParaRPr lang="cs-CZ" sz="20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15140" y="328612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Calisto MT" pitchFamily="18" charset="0"/>
              </a:rPr>
              <a:t>stopky</a:t>
            </a:r>
            <a:endParaRPr lang="cs-CZ" sz="20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0100" y="3500438"/>
            <a:ext cx="1290869" cy="2775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00034" y="6286520"/>
            <a:ext cx="2214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Calisto MT" pitchFamily="18" charset="0"/>
              </a:rPr>
              <a:t>přesýpací hodiny</a:t>
            </a:r>
            <a:endParaRPr lang="cs-CZ" sz="20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57620" y="6286520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Calisto MT" pitchFamily="18" charset="0"/>
              </a:rPr>
              <a:t>hodinky</a:t>
            </a:r>
            <a:endParaRPr lang="cs-CZ" sz="2000" b="1" i="1" dirty="0">
              <a:solidFill>
                <a:srgbClr val="FF0000"/>
              </a:solidFill>
              <a:latin typeface="Calisto MT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72198" y="6286520"/>
            <a:ext cx="1709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Calisto MT" pitchFamily="18" charset="0"/>
              </a:rPr>
              <a:t>minutka</a:t>
            </a:r>
            <a:endParaRPr lang="cs-CZ" sz="2000" b="1" dirty="0">
              <a:solidFill>
                <a:srgbClr val="FF0000"/>
              </a:solidFill>
              <a:latin typeface="Calisto MT" pitchFamily="18" charset="0"/>
            </a:endParaRPr>
          </a:p>
        </p:txBody>
      </p:sp>
      <p:pic>
        <p:nvPicPr>
          <p:cNvPr id="23" name="Picture 6" descr="http://t1.gstatic.com/images?q=tbn:ANd9GcTs0M2jsJWtDCqBfeOT6P4N6ki3msGOAqiG5CXG6acQFnnksSQf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30" y="1285860"/>
            <a:ext cx="1643074" cy="1643074"/>
          </a:xfrm>
          <a:prstGeom prst="rect">
            <a:avLst/>
          </a:prstGeom>
          <a:noFill/>
        </p:spPr>
      </p:pic>
      <p:pic>
        <p:nvPicPr>
          <p:cNvPr id="24" name="Picture 4" descr="http://t2.gstatic.com/images?q=tbn:ANd9GcRIYcGZDmebagWOwRHGyK7Zjw2oUSG1rM4_XYUmKmoCHA8QOLZ8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1000108"/>
            <a:ext cx="1951027" cy="2213407"/>
          </a:xfrm>
          <a:prstGeom prst="rect">
            <a:avLst/>
          </a:prstGeom>
          <a:noFill/>
        </p:spPr>
      </p:pic>
      <p:pic>
        <p:nvPicPr>
          <p:cNvPr id="39938" name="Picture 2" descr="http://www.krasneveci.cz/1492-1649-large/mechanicky-budik-b823w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348" y="1000108"/>
            <a:ext cx="2000240" cy="2000240"/>
          </a:xfrm>
          <a:prstGeom prst="rect">
            <a:avLst/>
          </a:prstGeom>
          <a:noFill/>
        </p:spPr>
      </p:pic>
      <p:pic>
        <p:nvPicPr>
          <p:cNvPr id="29" name="Picture 2" descr="http://www.kuchynskepotreby.cz/_obchody/prodok/prilohy/4/kuchynska-minutka-minutnik-0.jpg.big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857884" y="3857628"/>
            <a:ext cx="2607770" cy="2357454"/>
          </a:xfrm>
          <a:prstGeom prst="rect">
            <a:avLst/>
          </a:prstGeom>
          <a:noFill/>
        </p:spPr>
      </p:pic>
      <p:pic>
        <p:nvPicPr>
          <p:cNvPr id="30" name="Picture 6" descr="http://t1.gstatic.com/images?q=tbn:ANd9GcTBm8j9k-_pqMCLxvs9UOZdgcSA4rhI1wjYNGZCzTfqTbwoGs_vOw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500430" y="4000504"/>
            <a:ext cx="1723744" cy="22312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2946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3" grpId="0"/>
      <p:bldP spid="15" grpId="0"/>
      <p:bldP spid="19" grpId="0"/>
      <p:bldP spid="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Calisto MT" pitchFamily="18" charset="0"/>
              </a:rPr>
              <a:t>Použité zdroje</a:t>
            </a:r>
            <a:endParaRPr lang="cs-CZ" sz="5400" b="1" dirty="0">
              <a:latin typeface="Calisto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486570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2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2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2"/>
              </a:rPr>
              <a:t>people.cz</a:t>
            </a:r>
            <a:r>
              <a:rPr lang="cs-CZ" sz="1200" dirty="0" smtClean="0">
                <a:latin typeface="Calisto MT" pitchFamily="18" charset="0"/>
                <a:hlinkClick r:id="rId2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2"/>
              </a:rPr>
              <a:t>mag</a:t>
            </a:r>
            <a:r>
              <a:rPr lang="cs-CZ" sz="1200" dirty="0" smtClean="0">
                <a:latin typeface="Calisto MT" pitchFamily="18" charset="0"/>
                <a:hlinkClick r:id="rId2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2"/>
              </a:rPr>
              <a:t>articles</a:t>
            </a:r>
            <a:r>
              <a:rPr lang="cs-CZ" sz="1200" dirty="0" smtClean="0">
                <a:latin typeface="Calisto MT" pitchFamily="18" charset="0"/>
                <a:hlinkClick r:id="rId2"/>
              </a:rPr>
              <a:t>_</a:t>
            </a:r>
            <a:r>
              <a:rPr lang="cs-CZ" sz="1200" dirty="0" err="1" smtClean="0">
                <a:latin typeface="Calisto MT" pitchFamily="18" charset="0"/>
                <a:hlinkClick r:id="rId2"/>
              </a:rPr>
              <a:t>photo</a:t>
            </a:r>
            <a:r>
              <a:rPr lang="cs-CZ" sz="1200" dirty="0" smtClean="0">
                <a:latin typeface="Calisto MT" pitchFamily="18" charset="0"/>
                <a:hlinkClick r:id="rId2"/>
              </a:rPr>
              <a:t>/17877.jpg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3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3"/>
              </a:rPr>
              <a:t>upload.wikimedia.org/wikipedia/commons/thumb/f/f6/Wooden_hourglass_2.jpg/280px-Wooden_hourglass_2.jpg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4"/>
              </a:rPr>
              <a:t>http://www.</a:t>
            </a:r>
            <a:r>
              <a:rPr lang="cs-CZ" sz="1200" dirty="0" err="1" smtClean="0">
                <a:latin typeface="Calisto MT" pitchFamily="18" charset="0"/>
                <a:hlinkClick r:id="rId4"/>
              </a:rPr>
              <a:t>skolnishop.cz</a:t>
            </a:r>
            <a:r>
              <a:rPr lang="cs-CZ" sz="1200" dirty="0" smtClean="0">
                <a:latin typeface="Calisto MT" pitchFamily="18" charset="0"/>
                <a:hlinkClick r:id="rId4"/>
              </a:rPr>
              <a:t>/fotky6574/</a:t>
            </a:r>
            <a:r>
              <a:rPr lang="cs-CZ" sz="1200" dirty="0" err="1" smtClean="0">
                <a:latin typeface="Calisto MT" pitchFamily="18" charset="0"/>
                <a:hlinkClick r:id="rId4"/>
              </a:rPr>
              <a:t>fotos</a:t>
            </a:r>
            <a:r>
              <a:rPr lang="cs-CZ" sz="1200" dirty="0" smtClean="0">
                <a:latin typeface="Calisto MT" pitchFamily="18" charset="0"/>
                <a:hlinkClick r:id="rId4"/>
              </a:rPr>
              <a:t>/_</a:t>
            </a:r>
            <a:r>
              <a:rPr lang="cs-CZ" sz="1200" dirty="0" err="1" smtClean="0">
                <a:latin typeface="Calisto MT" pitchFamily="18" charset="0"/>
                <a:hlinkClick r:id="rId4"/>
              </a:rPr>
              <a:t>vyr</a:t>
            </a:r>
            <a:r>
              <a:rPr lang="cs-CZ" sz="1200" dirty="0" smtClean="0">
                <a:latin typeface="Calisto MT" pitchFamily="18" charset="0"/>
                <a:hlinkClick r:id="rId4"/>
              </a:rPr>
              <a:t>_162hodiny.jpg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5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5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5"/>
              </a:rPr>
              <a:t>rhythm.cz</a:t>
            </a:r>
            <a:r>
              <a:rPr lang="cs-CZ" sz="1200" dirty="0" smtClean="0">
                <a:latin typeface="Calisto MT" pitchFamily="18" charset="0"/>
                <a:hlinkClick r:id="rId5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5"/>
              </a:rPr>
              <a:t>userfiles</a:t>
            </a:r>
            <a:r>
              <a:rPr lang="cs-CZ" sz="1200" dirty="0" smtClean="0">
                <a:latin typeface="Calisto MT" pitchFamily="18" charset="0"/>
                <a:hlinkClick r:id="rId5"/>
              </a:rPr>
              <a:t>/Image/</a:t>
            </a:r>
            <a:r>
              <a:rPr lang="cs-CZ" sz="1200" dirty="0" err="1" smtClean="0">
                <a:latin typeface="Calisto MT" pitchFamily="18" charset="0"/>
                <a:hlinkClick r:id="rId5"/>
              </a:rPr>
              <a:t>vyrobky</a:t>
            </a:r>
            <a:r>
              <a:rPr lang="cs-CZ" sz="1200" dirty="0" smtClean="0">
                <a:latin typeface="Calisto MT" pitchFamily="18" charset="0"/>
                <a:hlinkClick r:id="rId5"/>
              </a:rPr>
              <a:t>/4KG711WR05.JPG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6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6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6"/>
              </a:rPr>
              <a:t>eshopoutdoor.cz</a:t>
            </a:r>
            <a:r>
              <a:rPr lang="cs-CZ" sz="1200" dirty="0" smtClean="0">
                <a:latin typeface="Calisto MT" pitchFamily="18" charset="0"/>
                <a:hlinkClick r:id="rId6"/>
              </a:rPr>
              <a:t>/1331-2215-</a:t>
            </a:r>
            <a:r>
              <a:rPr lang="cs-CZ" sz="1200" dirty="0" err="1" smtClean="0">
                <a:latin typeface="Calisto MT" pitchFamily="18" charset="0"/>
                <a:hlinkClick r:id="rId6"/>
              </a:rPr>
              <a:t>thickbox</a:t>
            </a:r>
            <a:r>
              <a:rPr lang="cs-CZ" sz="1200" dirty="0" smtClean="0">
                <a:latin typeface="Calisto MT" pitchFamily="18" charset="0"/>
                <a:hlinkClick r:id="rId6"/>
              </a:rPr>
              <a:t>/hodinky-m2-</a:t>
            </a:r>
            <a:r>
              <a:rPr lang="cs-CZ" sz="1200" dirty="0" err="1" smtClean="0">
                <a:latin typeface="Calisto MT" pitchFamily="18" charset="0"/>
                <a:hlinkClick r:id="rId6"/>
              </a:rPr>
              <a:t>fuchsia.jpg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7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7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7"/>
              </a:rPr>
              <a:t>chronomag.cz</a:t>
            </a:r>
            <a:r>
              <a:rPr lang="cs-CZ" sz="1200" dirty="0" smtClean="0">
                <a:latin typeface="Calisto MT" pitchFamily="18" charset="0"/>
                <a:hlinkClick r:id="rId7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7"/>
              </a:rPr>
              <a:t>wp</a:t>
            </a:r>
            <a:r>
              <a:rPr lang="cs-CZ" sz="1200" dirty="0" smtClean="0">
                <a:latin typeface="Calisto MT" pitchFamily="18" charset="0"/>
                <a:hlinkClick r:id="rId7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7"/>
              </a:rPr>
              <a:t>content</a:t>
            </a:r>
            <a:r>
              <a:rPr lang="cs-CZ" sz="1200" dirty="0" smtClean="0">
                <a:latin typeface="Calisto MT" pitchFamily="18" charset="0"/>
                <a:hlinkClick r:id="rId7"/>
              </a:rPr>
              <a:t>/2008/01/</a:t>
            </a:r>
            <a:r>
              <a:rPr lang="cs-CZ" sz="1200" dirty="0" err="1" smtClean="0">
                <a:latin typeface="Calisto MT" pitchFamily="18" charset="0"/>
                <a:hlinkClick r:id="rId7"/>
              </a:rPr>
              <a:t>Laks</a:t>
            </a:r>
            <a:r>
              <a:rPr lang="cs-CZ" sz="1200" dirty="0" smtClean="0">
                <a:latin typeface="Calisto MT" pitchFamily="18" charset="0"/>
                <a:hlinkClick r:id="rId7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7"/>
              </a:rPr>
              <a:t>DVBT.jpg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8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8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8"/>
              </a:rPr>
              <a:t>vlahova.cz</a:t>
            </a:r>
            <a:r>
              <a:rPr lang="cs-CZ" sz="1200" dirty="0" smtClean="0">
                <a:latin typeface="Calisto MT" pitchFamily="18" charset="0"/>
                <a:hlinkClick r:id="rId8"/>
              </a:rPr>
              <a:t>/soubory/katalog/2/</a:t>
            </a:r>
            <a:r>
              <a:rPr lang="cs-CZ" sz="1200" dirty="0" err="1" smtClean="0">
                <a:latin typeface="Calisto MT" pitchFamily="18" charset="0"/>
                <a:hlinkClick r:id="rId8"/>
              </a:rPr>
              <a:t>svitici</a:t>
            </a:r>
            <a:r>
              <a:rPr lang="cs-CZ" sz="1200" dirty="0" smtClean="0">
                <a:latin typeface="Calisto MT" pitchFamily="18" charset="0"/>
                <a:hlinkClick r:id="rId8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8"/>
              </a:rPr>
              <a:t>budik</a:t>
            </a:r>
            <a:r>
              <a:rPr lang="cs-CZ" sz="1200" dirty="0" smtClean="0">
                <a:latin typeface="Calisto MT" pitchFamily="18" charset="0"/>
                <a:hlinkClick r:id="rId8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8"/>
              </a:rPr>
              <a:t>jvd</a:t>
            </a:r>
            <a:r>
              <a:rPr lang="cs-CZ" sz="1200" dirty="0" smtClean="0">
                <a:latin typeface="Calisto MT" pitchFamily="18" charset="0"/>
                <a:hlinkClick r:id="rId8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8"/>
              </a:rPr>
              <a:t>system</a:t>
            </a:r>
            <a:r>
              <a:rPr lang="cs-CZ" sz="1200" dirty="0" smtClean="0">
                <a:latin typeface="Calisto MT" pitchFamily="18" charset="0"/>
                <a:hlinkClick r:id="rId8"/>
              </a:rPr>
              <a:t>-sb0720-6-vE7.jpg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9"/>
              </a:rPr>
              <a:t>http://www.</a:t>
            </a:r>
            <a:r>
              <a:rPr lang="cs-CZ" sz="1200" dirty="0" err="1" smtClean="0">
                <a:latin typeface="Calisto MT" pitchFamily="18" charset="0"/>
                <a:hlinkClick r:id="rId9"/>
              </a:rPr>
              <a:t>kuchynskepotreby.cz</a:t>
            </a:r>
            <a:r>
              <a:rPr lang="cs-CZ" sz="1200" dirty="0" smtClean="0">
                <a:latin typeface="Calisto MT" pitchFamily="18" charset="0"/>
                <a:hlinkClick r:id="rId9"/>
              </a:rPr>
              <a:t>/_</a:t>
            </a:r>
            <a:r>
              <a:rPr lang="cs-CZ" sz="1200" dirty="0" smtClean="0">
                <a:latin typeface="Calisto MT" pitchFamily="18" charset="0"/>
                <a:hlinkClick r:id="rId9"/>
              </a:rPr>
              <a:t>obchody/</a:t>
            </a:r>
            <a:r>
              <a:rPr lang="cs-CZ" sz="1200" dirty="0" err="1" smtClean="0">
                <a:latin typeface="Calisto MT" pitchFamily="18" charset="0"/>
                <a:hlinkClick r:id="rId9"/>
              </a:rPr>
              <a:t>prodok</a:t>
            </a:r>
            <a:r>
              <a:rPr lang="cs-CZ" sz="1200" dirty="0" smtClean="0">
                <a:latin typeface="Calisto MT" pitchFamily="18" charset="0"/>
                <a:hlinkClick r:id="rId9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9"/>
              </a:rPr>
              <a:t>prilohy</a:t>
            </a:r>
            <a:r>
              <a:rPr lang="cs-CZ" sz="1200" dirty="0" smtClean="0">
                <a:latin typeface="Calisto MT" pitchFamily="18" charset="0"/>
                <a:hlinkClick r:id="rId9"/>
              </a:rPr>
              <a:t>/4/</a:t>
            </a:r>
            <a:r>
              <a:rPr lang="cs-CZ" sz="1200" dirty="0" err="1" smtClean="0">
                <a:latin typeface="Calisto MT" pitchFamily="18" charset="0"/>
                <a:hlinkClick r:id="rId9"/>
              </a:rPr>
              <a:t>kuchynska</a:t>
            </a:r>
            <a:r>
              <a:rPr lang="cs-CZ" sz="1200" dirty="0" smtClean="0">
                <a:latin typeface="Calisto MT" pitchFamily="18" charset="0"/>
                <a:hlinkClick r:id="rId9"/>
              </a:rPr>
              <a:t>-minutka-</a:t>
            </a:r>
            <a:r>
              <a:rPr lang="cs-CZ" sz="1200" dirty="0" err="1" smtClean="0">
                <a:latin typeface="Calisto MT" pitchFamily="18" charset="0"/>
                <a:hlinkClick r:id="rId9"/>
              </a:rPr>
              <a:t>minutnik</a:t>
            </a:r>
            <a:r>
              <a:rPr lang="cs-CZ" sz="1200" dirty="0" smtClean="0">
                <a:latin typeface="Calisto MT" pitchFamily="18" charset="0"/>
                <a:hlinkClick r:id="rId9"/>
              </a:rPr>
              <a:t>-0.jpg.big.jpg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0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10"/>
              </a:rPr>
              <a:t>im9.cz/</a:t>
            </a:r>
            <a:r>
              <a:rPr lang="cs-CZ" sz="1200" dirty="0" err="1" smtClean="0">
                <a:latin typeface="Calisto MT" pitchFamily="18" charset="0"/>
                <a:hlinkClick r:id="rId10"/>
              </a:rPr>
              <a:t>iR</a:t>
            </a:r>
            <a:r>
              <a:rPr lang="cs-CZ" sz="1200" dirty="0" smtClean="0">
                <a:latin typeface="Calisto MT" pitchFamily="18" charset="0"/>
                <a:hlinkClick r:id="rId10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0"/>
              </a:rPr>
              <a:t>importprodukt</a:t>
            </a:r>
            <a:r>
              <a:rPr lang="cs-CZ" sz="1200" dirty="0" smtClean="0">
                <a:latin typeface="Calisto MT" pitchFamily="18" charset="0"/>
                <a:hlinkClick r:id="rId10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10"/>
              </a:rPr>
              <a:t>orig</a:t>
            </a:r>
            <a:r>
              <a:rPr lang="cs-CZ" sz="1200" dirty="0" smtClean="0">
                <a:latin typeface="Calisto MT" pitchFamily="18" charset="0"/>
                <a:hlinkClick r:id="rId10"/>
              </a:rPr>
              <a:t>/6b5/6b5c6bdedd69df568e6e7a5800dac003.jpg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1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11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11"/>
              </a:rPr>
              <a:t>tvojehodinky.cz</a:t>
            </a:r>
            <a:r>
              <a:rPr lang="cs-CZ" sz="1200" dirty="0" smtClean="0">
                <a:latin typeface="Calisto MT" pitchFamily="18" charset="0"/>
                <a:hlinkClick r:id="rId11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1"/>
              </a:rPr>
              <a:t>files</a:t>
            </a:r>
            <a:r>
              <a:rPr lang="cs-CZ" sz="1200" dirty="0" smtClean="0">
                <a:latin typeface="Calisto MT" pitchFamily="18" charset="0"/>
                <a:hlinkClick r:id="rId11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1"/>
              </a:rPr>
              <a:t>st</a:t>
            </a:r>
            <a:r>
              <a:rPr lang="cs-CZ" sz="1200" dirty="0" smtClean="0">
                <a:latin typeface="Calisto MT" pitchFamily="18" charset="0"/>
                <a:hlinkClick r:id="rId11"/>
              </a:rPr>
              <a:t>-38.jpg?rand=472039642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2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12"/>
              </a:rPr>
              <a:t>magnety-</a:t>
            </a:r>
            <a:r>
              <a:rPr lang="cs-CZ" sz="1200" dirty="0" err="1" smtClean="0">
                <a:latin typeface="Calisto MT" pitchFamily="18" charset="0"/>
                <a:hlinkClick r:id="rId12"/>
              </a:rPr>
              <a:t>nalepky.cz</a:t>
            </a:r>
            <a:r>
              <a:rPr lang="cs-CZ" sz="1200" dirty="0" smtClean="0">
                <a:latin typeface="Calisto MT" pitchFamily="18" charset="0"/>
                <a:hlinkClick r:id="rId12"/>
              </a:rPr>
              <a:t>/59-108-</a:t>
            </a:r>
            <a:r>
              <a:rPr lang="cs-CZ" sz="1200" dirty="0" err="1" smtClean="0">
                <a:latin typeface="Calisto MT" pitchFamily="18" charset="0"/>
                <a:hlinkClick r:id="rId12"/>
              </a:rPr>
              <a:t>thickbox</a:t>
            </a:r>
            <a:r>
              <a:rPr lang="cs-CZ" sz="1200" dirty="0" smtClean="0">
                <a:latin typeface="Calisto MT" pitchFamily="18" charset="0"/>
                <a:hlinkClick r:id="rId12"/>
              </a:rPr>
              <a:t>/magneticky-</a:t>
            </a:r>
            <a:r>
              <a:rPr lang="cs-CZ" sz="1200" dirty="0" err="1" smtClean="0">
                <a:latin typeface="Calisto MT" pitchFamily="18" charset="0"/>
                <a:hlinkClick r:id="rId12"/>
              </a:rPr>
              <a:t>kalendar</a:t>
            </a:r>
            <a:r>
              <a:rPr lang="cs-CZ" sz="1200" dirty="0" smtClean="0">
                <a:latin typeface="Calisto MT" pitchFamily="18" charset="0"/>
                <a:hlinkClick r:id="rId12"/>
              </a:rPr>
              <a:t>-2013-b-</a:t>
            </a:r>
            <a:r>
              <a:rPr lang="cs-CZ" sz="1200" dirty="0" err="1" smtClean="0">
                <a:latin typeface="Calisto MT" pitchFamily="18" charset="0"/>
                <a:hlinkClick r:id="rId12"/>
              </a:rPr>
              <a:t>red.jpg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3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13"/>
              </a:rPr>
              <a:t>files.azawakh.cz/200006511-3f935408df/kalendář%20%20srpen%202013.jpg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4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14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14"/>
              </a:rPr>
              <a:t>julda.cz</a:t>
            </a:r>
            <a:r>
              <a:rPr lang="cs-CZ" sz="1200" dirty="0" smtClean="0">
                <a:latin typeface="Calisto MT" pitchFamily="18" charset="0"/>
                <a:hlinkClick r:id="rId14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4"/>
              </a:rPr>
              <a:t>wp</a:t>
            </a:r>
            <a:r>
              <a:rPr lang="cs-CZ" sz="1200" dirty="0" smtClean="0">
                <a:latin typeface="Calisto MT" pitchFamily="18" charset="0"/>
                <a:hlinkClick r:id="rId14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14"/>
              </a:rPr>
              <a:t>content</a:t>
            </a:r>
            <a:r>
              <a:rPr lang="cs-CZ" sz="1200" dirty="0" smtClean="0">
                <a:latin typeface="Calisto MT" pitchFamily="18" charset="0"/>
                <a:hlinkClick r:id="rId14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4"/>
              </a:rPr>
              <a:t>uploads</a:t>
            </a:r>
            <a:r>
              <a:rPr lang="cs-CZ" sz="1200" dirty="0" smtClean="0">
                <a:latin typeface="Calisto MT" pitchFamily="18" charset="0"/>
                <a:hlinkClick r:id="rId14"/>
              </a:rPr>
              <a:t>/2012/02/kalendar2013v1.jpg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5"/>
              </a:rPr>
              <a:t>http</a:t>
            </a:r>
            <a:r>
              <a:rPr lang="cs-CZ" sz="1200" dirty="0" smtClean="0">
                <a:latin typeface="Calisto MT" pitchFamily="18" charset="0"/>
                <a:hlinkClick r:id="rId15"/>
              </a:rPr>
              <a:t>://</a:t>
            </a:r>
            <a:r>
              <a:rPr lang="cs-CZ" sz="1200" dirty="0" smtClean="0">
                <a:latin typeface="Calisto MT" pitchFamily="18" charset="0"/>
                <a:hlinkClick r:id="rId15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15"/>
              </a:rPr>
              <a:t>krasneveci.cz</a:t>
            </a:r>
            <a:r>
              <a:rPr lang="cs-CZ" sz="1200" dirty="0" smtClean="0">
                <a:latin typeface="Calisto MT" pitchFamily="18" charset="0"/>
                <a:hlinkClick r:id="rId15"/>
              </a:rPr>
              <a:t>/1492-1649-</a:t>
            </a:r>
            <a:r>
              <a:rPr lang="cs-CZ" sz="1200" dirty="0" err="1" smtClean="0">
                <a:latin typeface="Calisto MT" pitchFamily="18" charset="0"/>
                <a:hlinkClick r:id="rId15"/>
              </a:rPr>
              <a:t>thickbox</a:t>
            </a:r>
            <a:r>
              <a:rPr lang="cs-CZ" sz="1200" dirty="0" smtClean="0">
                <a:latin typeface="Calisto MT" pitchFamily="18" charset="0"/>
                <a:hlinkClick r:id="rId15"/>
              </a:rPr>
              <a:t>/mechanicky-</a:t>
            </a:r>
            <a:r>
              <a:rPr lang="cs-CZ" sz="1200" dirty="0" err="1" smtClean="0">
                <a:latin typeface="Calisto MT" pitchFamily="18" charset="0"/>
                <a:hlinkClick r:id="rId15"/>
              </a:rPr>
              <a:t>budik</a:t>
            </a:r>
            <a:r>
              <a:rPr lang="cs-CZ" sz="1200" dirty="0" smtClean="0">
                <a:latin typeface="Calisto MT" pitchFamily="18" charset="0"/>
                <a:hlinkClick r:id="rId15"/>
              </a:rPr>
              <a:t>-b823w.jpg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6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16"/>
              </a:rPr>
              <a:t>media.novinky.</a:t>
            </a:r>
            <a:r>
              <a:rPr lang="cs-CZ" sz="1200" dirty="0" err="1" smtClean="0">
                <a:latin typeface="Calisto MT" pitchFamily="18" charset="0"/>
                <a:hlinkClick r:id="rId16"/>
              </a:rPr>
              <a:t>cz</a:t>
            </a:r>
            <a:r>
              <a:rPr lang="cs-CZ" sz="1200" dirty="0" smtClean="0">
                <a:latin typeface="Calisto MT" pitchFamily="18" charset="0"/>
                <a:hlinkClick r:id="rId16"/>
              </a:rPr>
              <a:t>/017/100170-</a:t>
            </a:r>
            <a:r>
              <a:rPr lang="cs-CZ" sz="1200" dirty="0" err="1" smtClean="0">
                <a:latin typeface="Calisto MT" pitchFamily="18" charset="0"/>
                <a:hlinkClick r:id="rId16"/>
              </a:rPr>
              <a:t>article</a:t>
            </a:r>
            <a:r>
              <a:rPr lang="cs-CZ" sz="1200" dirty="0" smtClean="0">
                <a:latin typeface="Calisto MT" pitchFamily="18" charset="0"/>
                <a:hlinkClick r:id="rId16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16"/>
              </a:rPr>
              <a:t>avito.jpg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7"/>
              </a:rPr>
              <a:t>http</a:t>
            </a:r>
            <a:r>
              <a:rPr lang="cs-CZ" sz="1200" dirty="0" smtClean="0">
                <a:latin typeface="Calisto MT" pitchFamily="18" charset="0"/>
                <a:hlinkClick r:id="rId17"/>
              </a:rPr>
              <a:t>://</a:t>
            </a:r>
            <a:r>
              <a:rPr lang="cs-CZ" sz="1200" dirty="0" smtClean="0">
                <a:latin typeface="Calisto MT" pitchFamily="18" charset="0"/>
                <a:hlinkClick r:id="rId17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17"/>
              </a:rPr>
              <a:t>tvorivysvet.sk</a:t>
            </a:r>
            <a:r>
              <a:rPr lang="cs-CZ" sz="1200" dirty="0" smtClean="0">
                <a:latin typeface="Calisto MT" pitchFamily="18" charset="0"/>
                <a:hlinkClick r:id="rId17"/>
              </a:rPr>
              <a:t>/image/</a:t>
            </a:r>
            <a:r>
              <a:rPr lang="cs-CZ" sz="1200" dirty="0" err="1" smtClean="0">
                <a:latin typeface="Calisto MT" pitchFamily="18" charset="0"/>
                <a:hlinkClick r:id="rId17"/>
              </a:rPr>
              <a:t>REALcifernikarab.JPG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8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18"/>
              </a:rPr>
              <a:t>www.i-bazar.</a:t>
            </a:r>
            <a:r>
              <a:rPr lang="cs-CZ" sz="1200" dirty="0" err="1" smtClean="0">
                <a:latin typeface="Calisto MT" pitchFamily="18" charset="0"/>
                <a:hlinkClick r:id="rId18"/>
              </a:rPr>
              <a:t>cz</a:t>
            </a:r>
            <a:r>
              <a:rPr lang="cs-CZ" sz="1200" dirty="0" smtClean="0">
                <a:latin typeface="Calisto MT" pitchFamily="18" charset="0"/>
                <a:hlinkClick r:id="rId18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8"/>
              </a:rPr>
              <a:t>pictures</a:t>
            </a:r>
            <a:r>
              <a:rPr lang="cs-CZ" sz="1200" dirty="0" smtClean="0">
                <a:latin typeface="Calisto MT" pitchFamily="18" charset="0"/>
                <a:hlinkClick r:id="rId18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8"/>
              </a:rPr>
              <a:t>pics</a:t>
            </a:r>
            <a:r>
              <a:rPr lang="cs-CZ" sz="1200" dirty="0" smtClean="0">
                <a:latin typeface="Calisto MT" pitchFamily="18" charset="0"/>
                <a:hlinkClick r:id="rId18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8"/>
              </a:rPr>
              <a:t>nastenne</a:t>
            </a:r>
            <a:r>
              <a:rPr lang="cs-CZ" sz="1200" dirty="0" smtClean="0">
                <a:latin typeface="Calisto MT" pitchFamily="18" charset="0"/>
                <a:hlinkClick r:id="rId18"/>
              </a:rPr>
              <a:t>-</a:t>
            </a:r>
            <a:r>
              <a:rPr lang="cs-CZ" sz="1200" dirty="0" err="1" smtClean="0">
                <a:latin typeface="Calisto MT" pitchFamily="18" charset="0"/>
                <a:hlinkClick r:id="rId18"/>
              </a:rPr>
              <a:t>slunecni</a:t>
            </a:r>
            <a:r>
              <a:rPr lang="cs-CZ" sz="1200" dirty="0" smtClean="0">
                <a:latin typeface="Calisto MT" pitchFamily="18" charset="0"/>
                <a:hlinkClick r:id="rId18"/>
              </a:rPr>
              <a:t>-hodiny-</a:t>
            </a:r>
            <a:r>
              <a:rPr lang="cs-CZ" sz="1200" dirty="0" err="1" smtClean="0">
                <a:latin typeface="Calisto MT" pitchFamily="18" charset="0"/>
                <a:hlinkClick r:id="rId18"/>
              </a:rPr>
              <a:t>apollon</a:t>
            </a:r>
            <a:r>
              <a:rPr lang="cs-CZ" sz="1200" dirty="0" smtClean="0">
                <a:latin typeface="Calisto MT" pitchFamily="18" charset="0"/>
                <a:hlinkClick r:id="rId18"/>
              </a:rPr>
              <a:t>-9020943.jpg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latin typeface="Calisto MT" pitchFamily="18" charset="0"/>
                <a:hlinkClick r:id="rId19"/>
              </a:rPr>
              <a:t>http://</a:t>
            </a:r>
            <a:r>
              <a:rPr lang="cs-CZ" sz="1200" dirty="0" smtClean="0">
                <a:latin typeface="Calisto MT" pitchFamily="18" charset="0"/>
                <a:hlinkClick r:id="rId19"/>
              </a:rPr>
              <a:t>www.</a:t>
            </a:r>
            <a:r>
              <a:rPr lang="cs-CZ" sz="1200" dirty="0" err="1" smtClean="0">
                <a:latin typeface="Calisto MT" pitchFamily="18" charset="0"/>
                <a:hlinkClick r:id="rId19"/>
              </a:rPr>
              <a:t>hanhartchrono.com</a:t>
            </a:r>
            <a:r>
              <a:rPr lang="cs-CZ" sz="1200" dirty="0" smtClean="0">
                <a:latin typeface="Calisto MT" pitchFamily="18" charset="0"/>
                <a:hlinkClick r:id="rId19"/>
              </a:rPr>
              <a:t>/</a:t>
            </a:r>
            <a:r>
              <a:rPr lang="cs-CZ" sz="1200" dirty="0" err="1" smtClean="0">
                <a:latin typeface="Calisto MT" pitchFamily="18" charset="0"/>
                <a:hlinkClick r:id="rId19"/>
              </a:rPr>
              <a:t>content</a:t>
            </a:r>
            <a:r>
              <a:rPr lang="cs-CZ" sz="1200" dirty="0" smtClean="0">
                <a:latin typeface="Calisto MT" pitchFamily="18" charset="0"/>
                <a:hlinkClick r:id="rId19"/>
              </a:rPr>
              <a:t>/id_produkty/</a:t>
            </a:r>
            <a:r>
              <a:rPr lang="cs-CZ" sz="1200" dirty="0" err="1" smtClean="0">
                <a:latin typeface="Calisto MT" pitchFamily="18" charset="0"/>
                <a:hlinkClick r:id="rId19"/>
              </a:rPr>
              <a:t>thumbnails</a:t>
            </a:r>
            <a:r>
              <a:rPr lang="cs-CZ" sz="1200" dirty="0" smtClean="0">
                <a:latin typeface="Calisto MT" pitchFamily="18" charset="0"/>
                <a:hlinkClick r:id="rId19"/>
              </a:rPr>
              <a:t>/5_290c390.png</a:t>
            </a:r>
            <a:endParaRPr lang="cs-CZ" sz="1200" dirty="0" smtClean="0">
              <a:latin typeface="Calisto MT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sz="1200" dirty="0">
              <a:latin typeface="Calisto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1420</TotalTime>
  <Words>306</Words>
  <Application>Microsoft Office PowerPoint</Application>
  <PresentationFormat>Předvádění na obrazovce (4:3)</PresentationFormat>
  <Paragraphs>125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Měření času </vt:lpstr>
      <vt:lpstr>Definice</vt:lpstr>
      <vt:lpstr>Jednotky času</vt:lpstr>
      <vt:lpstr>Převody jednotek</vt:lpstr>
      <vt:lpstr>Měřidla času</vt:lpstr>
      <vt:lpstr>Měřidla času</vt:lpstr>
      <vt:lpstr>Měřidla času</vt:lpstr>
      <vt:lpstr>Další měřidla času</vt:lpstr>
      <vt:lpstr>Další měřidla času</vt:lpstr>
      <vt:lpstr>Doplňte tabulku</vt:lpstr>
      <vt:lpstr>Jaký čas ukazují hodiny?</vt:lpstr>
      <vt:lpstr>Doplňte název měřidla času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Hana Dvořáčková</cp:lastModifiedBy>
  <cp:revision>193</cp:revision>
  <dcterms:created xsi:type="dcterms:W3CDTF">2012-12-27T15:30:06Z</dcterms:created>
  <dcterms:modified xsi:type="dcterms:W3CDTF">2013-05-01T17:04:40Z</dcterms:modified>
</cp:coreProperties>
</file>