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86" r:id="rId2"/>
    <p:sldId id="256" r:id="rId3"/>
    <p:sldId id="273" r:id="rId4"/>
    <p:sldId id="287" r:id="rId5"/>
    <p:sldId id="289" r:id="rId6"/>
    <p:sldId id="290" r:id="rId7"/>
    <p:sldId id="277" r:id="rId8"/>
    <p:sldId id="281" r:id="rId9"/>
    <p:sldId id="282" r:id="rId10"/>
    <p:sldId id="283" r:id="rId11"/>
    <p:sldId id="284" r:id="rId12"/>
    <p:sldId id="291" r:id="rId13"/>
    <p:sldId id="285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ZEM%C4%9A+A+M%C4%9AS%C3%8DC&amp;source=images&amp;cd=&amp;cad=rja&amp;docid=X6g3pKP55V4vqM&amp;tbnid=8xU0mGhlO36VlM:&amp;ved=0CAUQjRw&amp;url=http://www.kartyavyklady.cz/astrologie/mesic/&amp;ei=5mqBUffRD8rYtAbWxYHICQ&amp;bvm=bv.45921128,d.Yms&amp;psig=AFQjCNH9ixL7_NnMPrqQIadWyk-TntZg_Q&amp;ust=1367522148784134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ZEM%C4%9A+A+M%C4%9AS%C3%8DC&amp;source=images&amp;cd=&amp;cad=rja&amp;docid=owRg-Lxn7NuSQM&amp;tbnid=ArlehOqfnS4qjM:&amp;ved=0CAUQjRw&amp;url=http://www.ceskatelevize.cz/porady/10391317150-vesmir/212382553450005-mesic/&amp;ei=-WmBUaiiPMLJtQbzpoCoDg&amp;bvm=bv.45921128,d.Yms&amp;psig=AFQjCNH9ixL7_NnMPrqQIadWyk-TntZg_Q&amp;ust=136752214878413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ob%C4%9Bh+zem%C4%9B+kolem+slunce&amp;source=images&amp;cd=&amp;cad=rja&amp;docid=akco5dErxxZVnM&amp;tbnid=6jAy3LUguCDU7M:&amp;ved=0CAUQjRw&amp;url=http://www.zsdobrichovice.cz/programy/zemepis/rocni_obdobi/&amp;ei=6HCBUZG4DcmOtQa_ooDYBQ&amp;bvm=bv.45921128,d.Yms&amp;psig=AFQjCNF080mV29HjVTrp2wPoI6YV_DGk_w&amp;ust=136752379072138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ob%C4%9Bh+zem%C4%9B+kolem+slunce&amp;source=images&amp;cd=&amp;cad=rja&amp;docid=W6ZlPGnVHaBL7M&amp;tbnid=Ux18oxG0LCYTLM:&amp;ved=0CAUQjRw&amp;url=http://www.aldebaran.cz/bulletin/2009_24_zem.php&amp;ei=eXGBUfOEOY2RswaLqoG4Dg&amp;bvm=bv.45921128,d.Yms&amp;psig=AFQjCNF080mV29HjVTrp2wPoI6YV_DGk_w&amp;ust=1367523790721386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RwcbLFV1Co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f%C3%A1ze+m%C4%9Bs%C3%ADce&amp;source=images&amp;cd=&amp;cad=rja&amp;docid=7pLPvms6tB__CM&amp;tbnid=d2wvURJN-rKxwM:&amp;ved=0CAUQjRw&amp;url=http://vestirna-online.eu/clanky-zajimavosti.php?cl=fze-msce&amp;ei=SHqBUempK4KHswaFnICYCQ&amp;bvm=bv.45921128,d.Yms&amp;psig=AFQjCNFTm-wqLVDxOQIkJRaKycpbiQ4pgA&amp;ust=136752604161503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f%C3%A1ze+m%C4%9Bs%C3%ADce&amp;source=images&amp;cd=&amp;cad=rja&amp;docid=jK4NnMfnoUDmlM&amp;tbnid=IaV5nN6P4-hkXM:&amp;ved=0CAUQjRw&amp;url=http://www.destiny-vision.com/vesmir/faze-mesice&amp;ei=I3mBUbyiBIGKtAa094DIBw&amp;bvm=bv.45921128,d.Yms&amp;psig=AFQjCNFTm-wqLVDxOQIkJRaKycpbiQ4pgA&amp;ust=1367526041615036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zatm%C4%9Bn%C3%AD+m%C4%9Bs%C3%ADce&amp;source=images&amp;cd=&amp;cad=rja&amp;docid=3Ql-8gw_qC8G6M&amp;tbnid=RnRI91DZ6020FM:&amp;ved=0CAUQjRw&amp;url=http://barboraopelkova.blog.cz/1106/uplne-zatmeni-mesice-15-16-cervna-2011&amp;ei=zneBUfqmJsfltQawsYGIDg&amp;bvm=bv.45921128,d.Yms&amp;psig=AFQjCNHVVEWpYq92XmmHxq7-kgzvf0F0WA&amp;ust=1367525449003519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zatm%C4%9Bn%C3%AD+m%C4%9Bs%C3%ADce&amp;source=images&amp;cd=&amp;cad=rja&amp;docid=pfrqA60UAPfjGM&amp;tbnid=g7y_eoYMN4mMQM:&amp;ved=0CAUQjRw&amp;url=http://www.pina.cz/2011/01/08/dokonale-zabery-zatmeni-slunce-4-ledna-2011/&amp;ei=SHeBUdySMIXAswby9oDYCA&amp;bvm=bv.45921128,d.Yms&amp;psig=AFQjCNHVVEWpYq92XmmHxq7-kgzvf0F0WA&amp;ust=1367525449003519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debaran.cz/bulletin/2009_24/earth_sun_moon.jpg" TargetMode="External"/><Relationship Id="rId13" Type="http://schemas.openxmlformats.org/officeDocument/2006/relationships/hyperlink" Target="http://www.spektrumzdravi.cz/w/spektrumzdravi/files/316460749_64a5c1a6fb-luna-llena-_-full-moon_l.jpg" TargetMode="External"/><Relationship Id="rId3" Type="http://schemas.openxmlformats.org/officeDocument/2006/relationships/hyperlink" Target="http://hvezdofil.webnode.cz/co-je-vesmir-/meritka-ve-vesmiru/" TargetMode="External"/><Relationship Id="rId7" Type="http://schemas.openxmlformats.org/officeDocument/2006/relationships/hyperlink" Target="http://www.zsdobrichovice.cz/programy/zemepis/rocni_obdobi/soubory/rocni%20obdobi.jpg" TargetMode="External"/><Relationship Id="rId12" Type="http://schemas.openxmlformats.org/officeDocument/2006/relationships/hyperlink" Target="http://www.destiny-vision.com/wp-content/gallery/faze/pctvrt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stronomia.zcu.cz/obr/planety/zeme/mesic/faze01.jpg" TargetMode="External"/><Relationship Id="rId11" Type="http://schemas.openxmlformats.org/officeDocument/2006/relationships/hyperlink" Target="http://www.esoterikweb.cz/images/cl_2264.jpg" TargetMode="External"/><Relationship Id="rId5" Type="http://schemas.openxmlformats.org/officeDocument/2006/relationships/hyperlink" Target="http://www.treking.cz/astronomie/faze-mesice.jpg" TargetMode="External"/><Relationship Id="rId10" Type="http://schemas.openxmlformats.org/officeDocument/2006/relationships/hyperlink" Target="http://www.pina.cz/img/2011/01/Castecne_zatmeni_Slunce.jpg" TargetMode="External"/><Relationship Id="rId4" Type="http://schemas.openxmlformats.org/officeDocument/2006/relationships/hyperlink" Target="http://files.kartyavyklady.webnode.cz/200000095-dba24dc9ce/4144.jpg" TargetMode="External"/><Relationship Id="rId9" Type="http://schemas.openxmlformats.org/officeDocument/2006/relationships/hyperlink" Target="http://www.google.cz/url?sa=i&amp;rct=j&amp;q=zatm%C4%9Bn%C3%AD+m%C4%9Bs%C3%25" TargetMode="External"/><Relationship Id="rId14" Type="http://schemas.openxmlformats.org/officeDocument/2006/relationships/hyperlink" Target="http://vestirna-online.eu/images/mo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4282" y="3429000"/>
          <a:ext cx="8643998" cy="2357455"/>
        </p:xfrm>
        <a:graphic>
          <a:graphicData uri="http://schemas.openxmlformats.org/drawingml/2006/table">
            <a:tbl>
              <a:tblPr/>
              <a:tblGrid>
                <a:gridCol w="8643998"/>
              </a:tblGrid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NÁZEV: 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VY_32_INOVACE_49_MĚSÍC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TEMA: 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FYZIKA</a:t>
                      </a:r>
                      <a:endParaRPr lang="cs-CZ" sz="1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4" name="Picture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642918"/>
            <a:ext cx="7358114" cy="2208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3000372"/>
            <a:ext cx="8643998" cy="1089810"/>
          </a:xfrm>
        </p:spPr>
        <p:txBody>
          <a:bodyPr anchor="ctr"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	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6286496"/>
            <a:ext cx="8001056" cy="57150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Seznámení s fázemi měsíce, zatmění měsíce, procvičení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004" y="4214818"/>
            <a:ext cx="3307195" cy="1928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0" name="Picture 2" descr="http://files.kartyavyklady.webnode.cz/200000095-dba24dc9ce/414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14290"/>
            <a:ext cx="3930335" cy="25717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57356" y="2857496"/>
            <a:ext cx="43577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endParaRPr lang="cs-CZ" sz="8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Úvod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5072098" cy="497207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Naše Země je velká koule, která se otočí dokola jednou za den.</a:t>
            </a:r>
          </a:p>
          <a:p>
            <a:pPr algn="just"/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Okolo Země obíhá Měsíc. </a:t>
            </a:r>
          </a:p>
          <a:p>
            <a:pPr algn="just"/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Měsíc je asi 6x menší než Země a oběhne ji jednou za 28 dní. 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21506" name="Picture 2" descr="http://www.ceskatelevize.cz/program/porady/10391317150/foto09/212382553450005_pom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2786058"/>
            <a:ext cx="3533074" cy="2500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4900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595004"/>
          </a:xfrm>
        </p:spPr>
        <p:txBody>
          <a:bodyPr/>
          <a:lstStyle/>
          <a:p>
            <a:pPr algn="just"/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Měsíc je k Zemi natočen stále stejnou stranou a vidíme ho díky světlu odraženému od Slunce.</a:t>
            </a:r>
          </a:p>
          <a:p>
            <a:pPr algn="just"/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Země s Měsícem společně obíhají okolo Slunce a oběhnou ho jednou za rok.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5842" name="Picture 2" descr="http://www.zsdobrichovice.cz/programy/zemepis/rocni_obdobi/soubory/rocni%20obdob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3571876"/>
            <a:ext cx="4589349" cy="3028971"/>
          </a:xfrm>
          <a:prstGeom prst="rect">
            <a:avLst/>
          </a:prstGeom>
          <a:noFill/>
        </p:spPr>
      </p:pic>
      <p:pic>
        <p:nvPicPr>
          <p:cNvPr id="6" name="Picture 2" descr="http://www.aldebaran.cz/bulletin/2009_24/earth_sun_mo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4143379"/>
            <a:ext cx="3588438" cy="22320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58" y="3714752"/>
            <a:ext cx="8410276" cy="2247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4282" y="1214422"/>
            <a:ext cx="8786874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+mj-lt"/>
              </a:rPr>
              <a:t>Jak se mění vzájemná poloha Měsíce vůči Slunci a Zemi - na obloze můžeme pozorovat různé tvary Měsíce, tzv. fáze Měsíce.</a:t>
            </a:r>
            <a:r>
              <a:rPr lang="cs-CZ" sz="3600" dirty="0" smtClean="0">
                <a:latin typeface="+mj-lt"/>
              </a:rPr>
              <a:t/>
            </a:r>
            <a:br>
              <a:rPr lang="cs-CZ" sz="3600" dirty="0" smtClean="0">
                <a:latin typeface="+mj-lt"/>
              </a:rPr>
            </a:br>
            <a:endParaRPr lang="cs-CZ" sz="36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7892" name="Picture 4" descr="http://astronomia.zcu.cz/obr/planety/zeme/mesic/faze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793" y="428604"/>
            <a:ext cx="9161793" cy="594560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285852" y="6357958"/>
            <a:ext cx="6215106" cy="369332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2"/>
                </a:solidFill>
                <a:latin typeface="+mj-lt"/>
                <a:hlinkClick r:id="rId3"/>
              </a:rPr>
              <a:t>http://www.</a:t>
            </a:r>
            <a:r>
              <a:rPr lang="cs-CZ" b="1" dirty="0" err="1" smtClean="0">
                <a:solidFill>
                  <a:schemeClr val="bg2"/>
                </a:solidFill>
                <a:latin typeface="+mj-lt"/>
                <a:hlinkClick r:id="rId3"/>
              </a:rPr>
              <a:t>youtube.com</a:t>
            </a:r>
            <a:r>
              <a:rPr lang="cs-CZ" b="1" dirty="0" smtClean="0">
                <a:solidFill>
                  <a:schemeClr val="bg2"/>
                </a:solidFill>
                <a:latin typeface="+mj-lt"/>
                <a:hlinkClick r:id="rId3"/>
              </a:rPr>
              <a:t>/</a:t>
            </a:r>
            <a:r>
              <a:rPr lang="cs-CZ" b="1" dirty="0" err="1" smtClean="0">
                <a:solidFill>
                  <a:schemeClr val="bg2"/>
                </a:solidFill>
                <a:latin typeface="+mj-lt"/>
                <a:hlinkClick r:id="rId3"/>
              </a:rPr>
              <a:t>watch</a:t>
            </a:r>
            <a:r>
              <a:rPr lang="cs-CZ" b="1" dirty="0" smtClean="0">
                <a:solidFill>
                  <a:schemeClr val="bg2"/>
                </a:solidFill>
                <a:latin typeface="+mj-lt"/>
                <a:hlinkClick r:id="rId3"/>
              </a:rPr>
              <a:t>?v=vRwcbLFV1Co</a:t>
            </a:r>
            <a:endParaRPr lang="cs-CZ" b="1" dirty="0">
              <a:solidFill>
                <a:schemeClr val="bg2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Doplňte fáze měsíce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1.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Nakresli, jak uvidíme Měsíc a jak se tato fáze nazývá: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714348" y="392906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737650" y="308985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14348" y="350043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Výseč 8"/>
          <p:cNvSpPr/>
          <p:nvPr/>
        </p:nvSpPr>
        <p:spPr>
          <a:xfrm rot="10800000">
            <a:off x="3707904" y="2204863"/>
            <a:ext cx="1224000" cy="1224136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seč 9"/>
          <p:cNvSpPr/>
          <p:nvPr/>
        </p:nvSpPr>
        <p:spPr>
          <a:xfrm>
            <a:off x="3707904" y="2204863"/>
            <a:ext cx="1224000" cy="1224137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ýseč 10"/>
          <p:cNvSpPr/>
          <p:nvPr/>
        </p:nvSpPr>
        <p:spPr>
          <a:xfrm rot="10800000">
            <a:off x="4024203" y="3790725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seč 11"/>
          <p:cNvSpPr/>
          <p:nvPr/>
        </p:nvSpPr>
        <p:spPr>
          <a:xfrm>
            <a:off x="4013876" y="3790725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270892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ZEMĚ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14687" y="402757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6000768"/>
            <a:ext cx="535785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 je v první čtvrti -  dorůstá 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0482" name="Picture 2" descr="http://vestirna-online.eu/images/mo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707258"/>
            <a:ext cx="1857614" cy="215074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714348" y="2428868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SLUNCE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348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uiExpand="1" build="p"/>
      <p:bldP spid="9" grpId="0" animBg="1"/>
      <p:bldP spid="9" grpId="1" animBg="1"/>
      <p:bldP spid="10" grpId="0" animBg="1"/>
      <p:bldP spid="11" grpId="0" animBg="1"/>
      <p:bldP spid="11" grpId="1" animBg="1"/>
      <p:bldP spid="12" grpId="0" animBg="1"/>
      <p:bldP spid="3" grpId="0"/>
      <p:bldP spid="23" grpId="0"/>
      <p:bldP spid="7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Doplňte fáze měsíce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7544" y="1412776"/>
            <a:ext cx="7467600" cy="5089776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  <a:latin typeface="+mj-lt"/>
              </a:rPr>
              <a:t>2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Nakresli, jak uvidíme Měsíc a jak se tato fáze nazývá: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714348" y="300037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714348" y="342900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14348" y="385762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Výseč 8"/>
          <p:cNvSpPr/>
          <p:nvPr/>
        </p:nvSpPr>
        <p:spPr>
          <a:xfrm rot="10800000">
            <a:off x="3470306" y="2711089"/>
            <a:ext cx="1224000" cy="1224136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seč 9"/>
          <p:cNvSpPr/>
          <p:nvPr/>
        </p:nvSpPr>
        <p:spPr>
          <a:xfrm>
            <a:off x="3470306" y="2711089"/>
            <a:ext cx="1224000" cy="1224137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ýseč 10"/>
          <p:cNvSpPr/>
          <p:nvPr/>
        </p:nvSpPr>
        <p:spPr>
          <a:xfrm rot="10800000">
            <a:off x="5714687" y="2981157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seč 11"/>
          <p:cNvSpPr/>
          <p:nvPr/>
        </p:nvSpPr>
        <p:spPr>
          <a:xfrm>
            <a:off x="5722337" y="2981157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00430" y="223622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ZEMĚ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0694" y="378619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1934" y="5929330"/>
            <a:ext cx="3143272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 je v úplňku 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34" y="4714884"/>
            <a:ext cx="2261784" cy="1952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14348" y="2214554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SLUNCE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86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uiExpand="1" build="p"/>
      <p:bldP spid="9" grpId="0" animBg="1"/>
      <p:bldP spid="10" grpId="0" animBg="1"/>
      <p:bldP spid="11" grpId="0" animBg="1"/>
      <p:bldP spid="12" grpId="0" animBg="1"/>
      <p:bldP spid="3" grpId="0"/>
      <p:bldP spid="23" grpId="0"/>
      <p:bldP spid="7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Doplňte fáze měsíce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7544" y="1412776"/>
            <a:ext cx="7467600" cy="50897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3.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Nakresli, jak uvidíme Měsíc a jak se tato fáze nazývá: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714348" y="392906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737650" y="308985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55576" y="350100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Výseč 8"/>
          <p:cNvSpPr/>
          <p:nvPr/>
        </p:nvSpPr>
        <p:spPr>
          <a:xfrm rot="10800000">
            <a:off x="4572000" y="3174131"/>
            <a:ext cx="1224000" cy="1224136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seč 9"/>
          <p:cNvSpPr/>
          <p:nvPr/>
        </p:nvSpPr>
        <p:spPr>
          <a:xfrm>
            <a:off x="4571999" y="3174131"/>
            <a:ext cx="1224000" cy="1224137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ýseč 10"/>
          <p:cNvSpPr/>
          <p:nvPr/>
        </p:nvSpPr>
        <p:spPr>
          <a:xfrm rot="10800000">
            <a:off x="4841999" y="2078888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seč 11"/>
          <p:cNvSpPr/>
          <p:nvPr/>
        </p:nvSpPr>
        <p:spPr>
          <a:xfrm>
            <a:off x="4841999" y="2078888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86116" y="35718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ZEMĚ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15008" y="21431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6000768"/>
            <a:ext cx="5429256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 je v poslední čtvrti - ubývá 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8434" name="Picture 2" descr="http://www.destiny-vision.com/wp-content/gallery/faze/pctv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643446"/>
            <a:ext cx="2000264" cy="200026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42910" y="242886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SLUNCE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572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uiExpand="1" build="p"/>
      <p:bldP spid="9" grpId="0" animBg="1"/>
      <p:bldP spid="10" grpId="0" animBg="1"/>
      <p:bldP spid="11" grpId="0" animBg="1"/>
      <p:bldP spid="12" grpId="0" animBg="1"/>
      <p:bldP spid="3" grpId="0"/>
      <p:bldP spid="23" grpId="0"/>
      <p:bldP spid="7" grpId="0" animBg="1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Doplňte fáze měsíce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7544" y="1412776"/>
            <a:ext cx="7467600" cy="50897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4.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  <a:latin typeface="+mj-lt"/>
              </a:rPr>
              <a:t>Nakresli, jak uvidíme Měsíc a jak se tato fáze nazývá: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714348" y="392906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737650" y="308985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55576" y="350100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Výseč 8"/>
          <p:cNvSpPr/>
          <p:nvPr/>
        </p:nvSpPr>
        <p:spPr>
          <a:xfrm rot="10800000">
            <a:off x="5184000" y="2726277"/>
            <a:ext cx="1224000" cy="1224136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Výseč 9"/>
          <p:cNvSpPr/>
          <p:nvPr/>
        </p:nvSpPr>
        <p:spPr>
          <a:xfrm>
            <a:off x="5184000" y="2726277"/>
            <a:ext cx="1224000" cy="1224137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ýseč 10"/>
          <p:cNvSpPr/>
          <p:nvPr/>
        </p:nvSpPr>
        <p:spPr>
          <a:xfrm rot="10800000">
            <a:off x="3498228" y="2929677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seč 11"/>
          <p:cNvSpPr/>
          <p:nvPr/>
        </p:nvSpPr>
        <p:spPr>
          <a:xfrm>
            <a:off x="3491880" y="2924944"/>
            <a:ext cx="684000" cy="684000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14942" y="407194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ZEMĚ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43240" y="24288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43306" y="5857892"/>
            <a:ext cx="5072097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Měsíc je v novu – není vidět 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42844" y="4857760"/>
            <a:ext cx="2088208" cy="1785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2357430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+mj-lt"/>
              </a:rPr>
              <a:t>SLUNCE</a:t>
            </a:r>
            <a:endParaRPr lang="cs-CZ" sz="24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4921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uiExpand="1" build="p"/>
      <p:bldP spid="9" grpId="0" animBg="1"/>
      <p:bldP spid="9" grpId="1" animBg="1"/>
      <p:bldP spid="10" grpId="0" animBg="1"/>
      <p:bldP spid="11" grpId="0" animBg="1"/>
      <p:bldP spid="12" grpId="0" animBg="1"/>
      <p:bldP spid="12" grpId="1" animBg="1"/>
      <p:bldP spid="3" grpId="0"/>
      <p:bldP spid="23" grpId="0"/>
      <p:bldP spid="7" grpId="0" animBg="1"/>
      <p:bldP spid="5" grpId="0" animBg="1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Zatmění Měsíce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8929718" cy="571504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tx2"/>
                </a:solidFill>
                <a:latin typeface="+mj-lt"/>
              </a:rPr>
              <a:t>Pokud se dostane Měsíc do stínu Země, nevidíme ho a říkáme, že nastalo 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zatmění Měsíce</a:t>
            </a:r>
            <a:r>
              <a:rPr lang="cs-CZ" dirty="0" smtClean="0">
                <a:solidFill>
                  <a:srgbClr val="FFFF00"/>
                </a:solidFill>
                <a:latin typeface="+mj-lt"/>
              </a:rPr>
              <a:t>.</a:t>
            </a:r>
          </a:p>
          <a:p>
            <a:pPr algn="just"/>
            <a:r>
              <a:rPr lang="cs-CZ" dirty="0" smtClean="0">
                <a:solidFill>
                  <a:schemeClr val="tx2"/>
                </a:solidFill>
                <a:latin typeface="+mj-lt"/>
              </a:rPr>
              <a:t>Zatmění Měsíce nastává přibližně dvakrát až třikrát do roka.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6386" name="Picture 2" descr="http://www.esoterikweb.cz/images/cl_226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3071810"/>
            <a:ext cx="3571900" cy="3571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4469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0013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Zatmění Slunce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8786874" cy="5429288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2"/>
                </a:solidFill>
                <a:latin typeface="+mj-lt"/>
              </a:rPr>
              <a:t>Pokud na Zemi padne stín Měsíce, říkáme, že nastalo 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zatmění Slunce</a:t>
            </a:r>
            <a:r>
              <a:rPr lang="cs-CZ" dirty="0" smtClean="0">
                <a:solidFill>
                  <a:srgbClr val="FFFF00"/>
                </a:solidFill>
                <a:latin typeface="+mj-lt"/>
              </a:rPr>
              <a:t>.</a:t>
            </a:r>
          </a:p>
          <a:p>
            <a:pPr algn="just"/>
            <a:r>
              <a:rPr lang="cs-CZ" dirty="0" smtClean="0">
                <a:solidFill>
                  <a:schemeClr val="tx2"/>
                </a:solidFill>
                <a:latin typeface="+mj-lt"/>
              </a:rPr>
              <a:t>Zatmění Slunce je možné pozorovat pouze z určité oblasti na Zemi, která nebývá širší než 270 km.</a:t>
            </a:r>
          </a:p>
          <a:p>
            <a:pPr algn="just"/>
            <a:r>
              <a:rPr lang="cs-CZ" dirty="0" smtClean="0">
                <a:solidFill>
                  <a:schemeClr val="tx2"/>
                </a:solidFill>
                <a:latin typeface="+mj-lt"/>
              </a:rPr>
              <a:t>V případě úplného zatmění Slunce dochází na zastíněné části Země k výraznému setmění a ochlazení a jev mohou doprovázet také neobvyklé reakce zvířat. </a:t>
            </a:r>
          </a:p>
          <a:p>
            <a:endParaRPr lang="cs-CZ" dirty="0"/>
          </a:p>
        </p:txBody>
      </p:sp>
      <p:pic>
        <p:nvPicPr>
          <p:cNvPr id="40964" name="Picture 4" descr="http://www.pina.cz/img/2011/01/Castecne_zatmeni_Slun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643422"/>
            <a:ext cx="2214578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Doplňte, zda se jedná o zatmění Měsíce nebo Slunce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796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2060848"/>
            <a:ext cx="1440160" cy="1224136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713090" y="2065572"/>
            <a:ext cx="4845662" cy="607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713090" y="3041047"/>
            <a:ext cx="4845662" cy="2439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ýseč 9"/>
          <p:cNvSpPr/>
          <p:nvPr/>
        </p:nvSpPr>
        <p:spPr>
          <a:xfrm rot="10800000">
            <a:off x="5474247" y="4684252"/>
            <a:ext cx="792000" cy="79208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seč 11"/>
          <p:cNvSpPr/>
          <p:nvPr/>
        </p:nvSpPr>
        <p:spPr>
          <a:xfrm>
            <a:off x="5474247" y="4684252"/>
            <a:ext cx="792000" cy="79208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accent2">
              <a:lumMod val="60000"/>
              <a:lumOff val="40000"/>
            </a:schemeClr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Výseč 12"/>
          <p:cNvSpPr/>
          <p:nvPr/>
        </p:nvSpPr>
        <p:spPr>
          <a:xfrm rot="10800000">
            <a:off x="6817508" y="4833156"/>
            <a:ext cx="431994" cy="43204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Výseč 13"/>
          <p:cNvSpPr/>
          <p:nvPr/>
        </p:nvSpPr>
        <p:spPr>
          <a:xfrm>
            <a:off x="6817505" y="4833156"/>
            <a:ext cx="431993" cy="43204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Výseč 15"/>
          <p:cNvSpPr/>
          <p:nvPr/>
        </p:nvSpPr>
        <p:spPr>
          <a:xfrm>
            <a:off x="5814335" y="2609000"/>
            <a:ext cx="431993" cy="43204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bg1"/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ýseč 17"/>
          <p:cNvSpPr/>
          <p:nvPr/>
        </p:nvSpPr>
        <p:spPr>
          <a:xfrm rot="10800000">
            <a:off x="5810981" y="2608999"/>
            <a:ext cx="431994" cy="43204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971600" y="4437112"/>
            <a:ext cx="1440160" cy="1224136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9" idx="0"/>
          </p:cNvCxnSpPr>
          <p:nvPr/>
        </p:nvCxnSpPr>
        <p:spPr>
          <a:xfrm rot="16200000" flipH="1">
            <a:off x="4421714" y="1707078"/>
            <a:ext cx="349210" cy="58092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9" idx="4"/>
          </p:cNvCxnSpPr>
          <p:nvPr/>
        </p:nvCxnSpPr>
        <p:spPr>
          <a:xfrm rot="5400000" flipH="1" flipV="1">
            <a:off x="4516046" y="2604898"/>
            <a:ext cx="231984" cy="5880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Výseč 49"/>
          <p:cNvSpPr/>
          <p:nvPr/>
        </p:nvSpPr>
        <p:spPr>
          <a:xfrm>
            <a:off x="6507644" y="2428979"/>
            <a:ext cx="792000" cy="79208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accent2">
              <a:lumMod val="60000"/>
              <a:lumOff val="40000"/>
            </a:schemeClr>
          </a:solidFill>
          <a:ln w="6350" cmpd="dbl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Výseč 50"/>
          <p:cNvSpPr/>
          <p:nvPr/>
        </p:nvSpPr>
        <p:spPr>
          <a:xfrm rot="10800000">
            <a:off x="6507644" y="2425693"/>
            <a:ext cx="792000" cy="792088"/>
          </a:xfrm>
          <a:prstGeom prst="pie">
            <a:avLst>
              <a:gd name="adj1" fmla="val 5339568"/>
              <a:gd name="adj2" fmla="val 16200000"/>
            </a:avLst>
          </a:prstGeom>
          <a:solidFill>
            <a:schemeClr val="tx1"/>
          </a:solidFill>
          <a:ln w="63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6" name="Přímá spojnice 55"/>
          <p:cNvCxnSpPr/>
          <p:nvPr/>
        </p:nvCxnSpPr>
        <p:spPr>
          <a:xfrm>
            <a:off x="6246328" y="2672916"/>
            <a:ext cx="0" cy="368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6337983" y="2672916"/>
            <a:ext cx="4772" cy="3626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444208" y="2672916"/>
            <a:ext cx="0" cy="368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242975" y="468425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6392391" y="468425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541775" y="4724110"/>
            <a:ext cx="0" cy="7522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732240" y="4684252"/>
            <a:ext cx="0" cy="7211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903644" y="4724110"/>
            <a:ext cx="0" cy="681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rot="5400000">
            <a:off x="6725115" y="5133537"/>
            <a:ext cx="714380" cy="19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5400000">
            <a:off x="6946818" y="5126148"/>
            <a:ext cx="6796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7429520" y="4786322"/>
            <a:ext cx="0" cy="6082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3071802" y="1571612"/>
            <a:ext cx="2911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+mj-lt"/>
              </a:rPr>
              <a:t>zatmění Slunce</a:t>
            </a:r>
            <a:endParaRPr lang="cs-CZ" sz="2400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3000364" y="371475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+mj-lt"/>
              </a:rPr>
              <a:t>zatmění Měsíce</a:t>
            </a:r>
            <a:endParaRPr lang="cs-CZ" sz="2400" dirty="0">
              <a:solidFill>
                <a:srgbClr val="FFFF00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8143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10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50" grpId="0" animBg="1"/>
      <p:bldP spid="51" grpId="0" animBg="1"/>
      <p:bldP spid="95" grpId="0"/>
      <p:bldP spid="9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Použité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8786874" cy="471490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smtClean="0">
                <a:latin typeface="+mj-lt"/>
                <a:hlinkClick r:id="rId3"/>
              </a:rPr>
              <a:t>http://hvezdofil.webnode.cz/co-je-vesmir-/</a:t>
            </a:r>
            <a:r>
              <a:rPr lang="cs-CZ" sz="1600" smtClean="0">
                <a:latin typeface="+mj-lt"/>
                <a:hlinkClick r:id="rId3"/>
              </a:rPr>
              <a:t>meritka-ve-vesmiru</a:t>
            </a:r>
            <a:r>
              <a:rPr lang="cs-CZ" sz="1600" smtClean="0">
                <a:latin typeface="+mj-lt"/>
                <a:hlinkClick r:id="rId3"/>
              </a:rPr>
              <a:t>/</a:t>
            </a:r>
            <a:endParaRPr lang="cs-CZ" sz="1600" smtClean="0">
              <a:latin typeface="+mj-lt"/>
            </a:endParaRPr>
          </a:p>
          <a:p>
            <a:pPr>
              <a:buNone/>
            </a:pPr>
            <a:r>
              <a:rPr lang="cs-CZ" sz="1600" smtClean="0">
                <a:solidFill>
                  <a:srgbClr val="FFFF00"/>
                </a:solidFill>
                <a:latin typeface="+mj-lt"/>
                <a:hlinkClick r:id="rId4"/>
              </a:rPr>
              <a:t>http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4"/>
              </a:rPr>
              <a:t>://files.kartyavyklady.webnode.cz/200000095-dba24dc9ce/4144.jpg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5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5"/>
              </a:rPr>
              <a:t>treking.cz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5"/>
              </a:rPr>
              <a:t>/astronomie/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5"/>
              </a:rPr>
              <a:t>faze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5"/>
              </a:rPr>
              <a:t>-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5"/>
              </a:rPr>
              <a:t>mesice.jpg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6"/>
              </a:rPr>
              <a:t>http://astronomia.zcu.cz/obr/planety/zeme/mesic/faze01.jpg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7"/>
              </a:rPr>
              <a:t>zsdobrichovice.cz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/programy/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7"/>
              </a:rPr>
              <a:t>zemepis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7"/>
              </a:rPr>
              <a:t>rocni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7"/>
              </a:rPr>
              <a:t>obdobi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/soubory/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7"/>
              </a:rPr>
              <a:t>rocni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7"/>
              </a:rPr>
              <a:t>%20obdobi.jpg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8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8"/>
              </a:rPr>
              <a:t>aldebaran.cz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8"/>
              </a:rPr>
              <a:t>/bulletin/2009_24/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8"/>
              </a:rPr>
              <a:t>earth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8"/>
              </a:rPr>
              <a:t>_sun_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8"/>
              </a:rPr>
              <a:t>moon.jpg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9"/>
              </a:rPr>
              <a:t>google.cz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9"/>
              </a:rPr>
              <a:t>url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?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9"/>
              </a:rPr>
              <a:t>sa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=i&amp;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9"/>
              </a:rPr>
              <a:t>rct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=j&amp;q=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9"/>
              </a:rPr>
              <a:t>zatm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9"/>
              </a:rPr>
              <a:t>%C4%9Bn%C3%AD+m%C4%9Bs%C3%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10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0"/>
              </a:rPr>
              <a:t>pina.cz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0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0"/>
              </a:rPr>
              <a:t>img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0"/>
              </a:rPr>
              <a:t>/2011/01/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0"/>
              </a:rPr>
              <a:t>Castecne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0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0"/>
              </a:rPr>
              <a:t>zatmeni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0"/>
              </a:rPr>
              <a:t>_Slunce.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0"/>
              </a:rPr>
              <a:t>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11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1"/>
              </a:rPr>
              <a:t>esoterikweb.cz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1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1"/>
              </a:rPr>
              <a:t>images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1"/>
              </a:rPr>
              <a:t>/cl_2264.jpg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destiny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-vision.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com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wp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-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content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gallery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faze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2"/>
              </a:rPr>
              <a:t>pctvrt.jpg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spektrumzdravi.cz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/w/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spektrumzdravi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files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/316460749_64a5c1a6fb-luna-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llena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-_-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full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-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moon</a:t>
            </a:r>
            <a:r>
              <a:rPr lang="cs-CZ" sz="1600" dirty="0" smtClean="0">
                <a:solidFill>
                  <a:srgbClr val="FFFF00"/>
                </a:solidFill>
                <a:latin typeface="+mj-lt"/>
                <a:hlinkClick r:id="rId13"/>
              </a:rPr>
              <a:t>_l.</a:t>
            </a:r>
            <a:r>
              <a:rPr lang="cs-CZ" sz="1600" dirty="0" err="1" smtClean="0">
                <a:solidFill>
                  <a:srgbClr val="FFFF00"/>
                </a:solidFill>
                <a:latin typeface="+mj-lt"/>
                <a:hlinkClick r:id="rId13"/>
              </a:rPr>
              <a:t>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  <a:latin typeface="+mj-lt"/>
                <a:hlinkClick r:id="rId14"/>
              </a:rPr>
              <a:t>http://vestirna-online.eu/images/moon.jpg</a:t>
            </a:r>
            <a:endParaRPr lang="cs-CZ" sz="1600" dirty="0" smtClean="0">
              <a:solidFill>
                <a:srgbClr val="FFFF00"/>
              </a:solidFill>
              <a:latin typeface="+mj-lt"/>
            </a:endParaRPr>
          </a:p>
          <a:p>
            <a:pPr>
              <a:buNone/>
            </a:pPr>
            <a:endParaRPr lang="cs-CZ" sz="1600" dirty="0">
              <a:solidFill>
                <a:srgbClr val="FFFF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2121</TotalTime>
  <Words>390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Snímek 1</vt:lpstr>
      <vt:lpstr>        </vt:lpstr>
      <vt:lpstr>Úvod</vt:lpstr>
      <vt:lpstr>Snímek 4</vt:lpstr>
      <vt:lpstr>Snímek 5</vt:lpstr>
      <vt:lpstr>Snímek 6</vt:lpstr>
      <vt:lpstr>Doplňte fáze měsíce</vt:lpstr>
      <vt:lpstr>Doplňte fáze měsíce</vt:lpstr>
      <vt:lpstr>Doplňte fáze měsíce</vt:lpstr>
      <vt:lpstr>Doplňte fáze měsíce</vt:lpstr>
      <vt:lpstr>Zatmění Měsíce</vt:lpstr>
      <vt:lpstr>Zatmění Slunce</vt:lpstr>
      <vt:lpstr>Doplňte, zda se jedná o zatmění Měsíce nebo Slunce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Dum</cp:lastModifiedBy>
  <cp:revision>311</cp:revision>
  <dcterms:created xsi:type="dcterms:W3CDTF">2012-12-27T15:30:06Z</dcterms:created>
  <dcterms:modified xsi:type="dcterms:W3CDTF">2013-09-16T11:11:45Z</dcterms:modified>
</cp:coreProperties>
</file>