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89" r:id="rId2"/>
    <p:sldId id="256" r:id="rId3"/>
    <p:sldId id="291" r:id="rId4"/>
    <p:sldId id="273" r:id="rId5"/>
    <p:sldId id="292" r:id="rId6"/>
    <p:sldId id="290" r:id="rId7"/>
    <p:sldId id="293" r:id="rId8"/>
    <p:sldId id="279" r:id="rId9"/>
    <p:sldId id="283" r:id="rId10"/>
    <p:sldId id="287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00"/>
    <a:srgbClr val="FFFF00"/>
    <a:srgbClr val="0000FF"/>
    <a:srgbClr val="DAEFE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31CC7-6BF7-4B2A-891B-6665C5D65B5F}" type="datetimeFigureOut">
              <a:rPr lang="cs-CZ" smtClean="0"/>
              <a:pPr/>
              <a:t>8. 9. 2013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71BB9-45A8-4A3F-B6F9-AD61CB22EA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://www.google.cz/url?sa=i&amp;rct=j&amp;q=GRAVITA%C4%8CN%C3%8D+SILA&amp;source=images&amp;cd=&amp;cad=rja&amp;docid=4tC5G-XaaQ3WHM&amp;tbnid=HKx4-ePsuCs-kM:&amp;ved=0CAUQjRw&amp;url=http://www.aldebaran.cz/bulletin/2011_44_ver.php&amp;ei=mZKGUb3XHobLtAaZ8YCABQ&amp;bvm=bv.45960087,d.Yms&amp;psig=AFQjCNHwxHqcyR5sdsyX1RbeCTL4J8lbKQ&amp;ust=1367860032870891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z/url?sa=i&amp;rct=j&amp;q=GRAVITA%C4%8CN%C3%8D+SILA&amp;source=images&amp;cd=&amp;cad=rja&amp;docid=6gbrmYcZvGY74M&amp;tbnid=ymeqdlk7t2mPQM:&amp;ved=0CAUQjRw&amp;url=http://rysava.websnadno.cz/prirodoveda_5.roc/gravitacni_sila.htm&amp;ei=yJGGUZDPAsLLtQaP-4CQBg&amp;bvm=bv.45960087,d.Yms&amp;psig=AFQjCNHwxHqcyR5sdsyX1RbeCTL4J8lbKQ&amp;ust=136786003287089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url?sa=i&amp;rct=j&amp;q=svisl%C3%BD+sm%C4%9Br&amp;source=images&amp;cd=&amp;cad=rja&amp;docid=_LGrhVQxoYSjgM&amp;tbnid=_gPMPemkshRojM:&amp;ved=0CAUQjRw&amp;url=http://www.mojewiki.cz/pancel/doku.php?id=fyzika_6._rocnik&amp;ei=SKCGUc-PK82LswbI4oHABw&amp;psig=AFQjCNG1yTT99nzUyCH36YaCvjWYcxMKiw&amp;ust=136786365613058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hyperlink" Target="http://www.google.cz/url?sa=i&amp;rct=j&amp;q=m%C4%9B%C5%99en%C3%AD+olovnic%C3%AD&amp;source=images&amp;cd=&amp;cad=rja&amp;docid=mDoNpo0QWQlAhM&amp;tbnid=7bU33BqLP1T-tM:&amp;ved=0CAUQjRw&amp;url=http://www.techmania.cz/edutorium/art_exponaty.php?xkat=fyzika&amp;xser=53ed6c61h&amp;key=255&amp;ei=Aa6GUZP6Nonmswb54IHoBg&amp;psig=AFQjCNF7vrU1RVDA7IddhvWqNx4h7RMLow&amp;ust=136786714988700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hladina+vody&amp;source=images&amp;cd=&amp;cad=rja&amp;docid=UXCZQCugn5J9AM&amp;tbnid=B3PUku3yJBMbAM:&amp;ved=0CAUQjRw&amp;url=http://vnuf.cz/sbornik/prispevky/01-02-Bdinkova.html&amp;ei=g6GGUZyHHYm0tAa2_oDYDg&amp;psig=AFQjCNE4LUddtuQEHCOSpbEOrT0U6bGCXA&amp;ust=136786392586377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www.google.cz/url?sa=i&amp;rct=j&amp;q=hladina+vody&amp;source=images&amp;cd=&amp;cad=rja&amp;docid=LSaj39wKXt8NLM&amp;tbnid=nZIAaT-vyt5piM:&amp;ved=0CAUQjRw&amp;url=http://www.root.cz/clanky/vodni-hladina-vytvorena-bump-mappingem-mapa-sklonu/&amp;ei=OKGGUe-ICcuVswaBrIGwAw&amp;psig=AFQjCNE4LUddtuQEHCOSpbEOrT0U6bGCXA&amp;ust=136786392586377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z/url?sa=i&amp;rct=j&amp;q=vodov%C3%A1ha&amp;source=images&amp;cd=&amp;cad=rja&amp;docid=ZhzziRUb_YB8DM&amp;tbnid=csuT-EFuOZaYyM:&amp;ved=0CAUQjRw&amp;url=http://www.remeslnyobchod-e-shop.cz/www-remeslny-obchod-e-shop-cz/eshop/7-1-Vodovahy&amp;ei=YZmGUdmqCMSMtQb25YCgCA&amp;bvm=bv.45960087,d.Yms&amp;psig=AFQjCNHN9Op0797hZw83r6GrPP4RtKbr3Q&amp;ust=136786194787874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www.google.cz/url?sa=i&amp;rct=j&amp;q=olovnice&amp;source=images&amp;cd=&amp;cad=rja&amp;docid=Wqiv3MT-ymf67M&amp;tbnid=poA4___IDT9tiM:&amp;ved=0CAUQjRw&amp;url=http://cs.wikipedia.org/wiki/Olovnice&amp;ei=KJyGUcurGonZsgbbuoCQAw&amp;bvm=bv.45960087,d.Yms&amp;psig=AFQjCNG_A13bzPE4nGGeVRrNIP5nLTk5bA&amp;ust=136786205755556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z/url?sa=i&amp;rct=j&amp;q=je%C5%99%C3%A1b+stavebn%C3%AD&amp;source=images&amp;cd=&amp;cad=rja&amp;docid=wyhX3eDxrDDZNM&amp;tbnid=vEGd6ZG-tXQEYM:&amp;ved=0CAUQjRw&amp;url=http://www.sikumodely.cz/siku-super-jerab-1-87-p126&amp;ei=HJ2GUZbwM4nntQad9ID4Dw&amp;bvm=bv.45960087,d.Yms&amp;psig=AFQjCNHLz3H2AGJa_FJgLoJ2eqVmyhZWFw&amp;ust=136786278476875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bal%C3%ADk+na+v%C3%A1ze&amp;source=images&amp;cd=&amp;cad=rja&amp;docid=xUr-Oi5ckaKFjM&amp;tbnid=upz9s411Hg3VVM:&amp;ved=0CAUQjRw&amp;url=http://www.vahy-balcarek.cz/&amp;ei=j5uGUfqoDJDdsgbklIHgBg&amp;psig=AFQjCNGfR77Ep6WHBMo1DUtz-qwAmM9fMA&amp;ust=1367862433213805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akzdravezhubnout.cz/images/obr-vaha-bmi.jpg" TargetMode="External"/><Relationship Id="rId13" Type="http://schemas.openxmlformats.org/officeDocument/2006/relationships/hyperlink" Target="http://i.iinfo.cz/urs/povray23_06-121779819425354.jpg" TargetMode="External"/><Relationship Id="rId3" Type="http://schemas.openxmlformats.org/officeDocument/2006/relationships/hyperlink" Target="http://www.aldebaran.cz/bulletin/2011_44/Newton.gif" TargetMode="External"/><Relationship Id="rId7" Type="http://schemas.openxmlformats.org/officeDocument/2006/relationships/hyperlink" Target="http://www.remeslnyobchod-e-shop.cz/fotky10995/fotos/_vyrn_201Vodovaha-Libelle-80.jpg" TargetMode="External"/><Relationship Id="rId12" Type="http://schemas.openxmlformats.org/officeDocument/2006/relationships/hyperlink" Target="http://www.mojewiki.cz/pancel/lib/exe/fetch.php?media=olovnice.jpg" TargetMode="External"/><Relationship Id="rId2" Type="http://schemas.openxmlformats.org/officeDocument/2006/relationships/hyperlink" Target="http://rysava.websnadno.cz/prirodoveda_5.roc/gravit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static/uploads/photo/2012/04/01/12/27/mascot-23167_640.png?i" TargetMode="External"/><Relationship Id="rId11" Type="http://schemas.openxmlformats.org/officeDocument/2006/relationships/hyperlink" Target="http://www.sikumodely.cz/files/_640x480/siku_super_jerab_187_1891.jpg" TargetMode="External"/><Relationship Id="rId5" Type="http://schemas.openxmlformats.org/officeDocument/2006/relationships/hyperlink" Target="http://www.nakupvakci.cz/userfiles/image/taska1624x357.jpg" TargetMode="External"/><Relationship Id="rId15" Type="http://schemas.openxmlformats.org/officeDocument/2006/relationships/hyperlink" Target="http://www.techmania.cz/edutorium/data/fil_0882.gif" TargetMode="External"/><Relationship Id="rId10" Type="http://schemas.openxmlformats.org/officeDocument/2006/relationships/hyperlink" Target="http://upload.wikimedia.org/wikipedia/commons/thumb/9/9d/Plumb_bob.jpg/170px-Plumb_bob.jpg" TargetMode="External"/><Relationship Id="rId4" Type="http://schemas.openxmlformats.org/officeDocument/2006/relationships/hyperlink" Target="http://pixabay.com/static/uploads/photo/2012/05/03/23/19/girl-46698_640.png?i" TargetMode="External"/><Relationship Id="rId9" Type="http://schemas.openxmlformats.org/officeDocument/2006/relationships/hyperlink" Target="http://www.vahy-balcarek.cz/data/ceshop_lite/zbozi/19/19-404.jpg" TargetMode="External"/><Relationship Id="rId14" Type="http://schemas.openxmlformats.org/officeDocument/2006/relationships/hyperlink" Target="http://vnuf.cz/sbornik/prispevky/soubory/01_02/image00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57158" y="3214686"/>
          <a:ext cx="8286808" cy="2414600"/>
        </p:xfrm>
        <a:graphic>
          <a:graphicData uri="http://schemas.openxmlformats.org/drawingml/2006/table">
            <a:tbl>
              <a:tblPr/>
              <a:tblGrid>
                <a:gridCol w="8286808"/>
              </a:tblGrid>
              <a:tr h="4829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0" dirty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9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0" dirty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9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0" dirty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NÁZEV: </a:t>
                      </a:r>
                      <a:r>
                        <a:rPr lang="cs-CZ" sz="1800" b="0" dirty="0" smtClean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VY_32_INOVACE_51_GRAVITAČNÍ</a:t>
                      </a:r>
                      <a:r>
                        <a:rPr lang="cs-CZ" sz="1800" b="0" baseline="0" dirty="0" smtClean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SÍLA</a:t>
                      </a:r>
                      <a:endParaRPr lang="cs-CZ" sz="1800" b="0" dirty="0">
                        <a:solidFill>
                          <a:srgbClr val="00206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9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0" dirty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TEMA: </a:t>
                      </a:r>
                      <a:r>
                        <a:rPr lang="cs-CZ" sz="1800" b="0" dirty="0" smtClean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FYZIKA</a:t>
                      </a:r>
                      <a:endParaRPr lang="cs-CZ" sz="1800" b="0" dirty="0">
                        <a:solidFill>
                          <a:srgbClr val="00206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9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0" dirty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85794"/>
            <a:ext cx="650085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28605"/>
            <a:ext cx="7772400" cy="3000395"/>
          </a:xfrm>
        </p:spPr>
        <p:txBody>
          <a:bodyPr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GRAVITAČNÍ SÍLA</a:t>
            </a:r>
            <a:endParaRPr lang="cs-CZ" sz="80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6143644"/>
            <a:ext cx="9144000" cy="575668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Seznámení s gravitační silou, její velikostí a směry, procvičování</a:t>
            </a:r>
            <a:endParaRPr lang="cs-CZ" sz="240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220" name="Picture 4" descr="http://www.aldebaran.cz/bulletin/2011_44/Newton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3143248"/>
            <a:ext cx="2857500" cy="2857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6368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214291"/>
            <a:ext cx="7125113" cy="785818"/>
          </a:xfrm>
        </p:spPr>
        <p:txBody>
          <a:bodyPr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GRAVITAČNÍ  SÍLA</a:t>
            </a:r>
            <a:endParaRPr lang="cs-CZ" sz="44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142984"/>
            <a:ext cx="8858312" cy="5429287"/>
          </a:xfrm>
        </p:spPr>
        <p:txBody>
          <a:bodyPr anchor="t"/>
          <a:lstStyle/>
          <a:p>
            <a:pPr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Gravitační síla je přitažlivá síla, kterou Země působí na všechna tělesa. 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 přitahuje všechno k sobě do středu. </a:t>
            </a:r>
          </a:p>
          <a:p>
            <a:pPr lvl="8">
              <a:buFont typeface="Wingdings" pitchFamily="2" charset="2"/>
              <a:buChar char="§"/>
            </a:pPr>
            <a:endParaRPr lang="cs-CZ" sz="26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8">
              <a:buFont typeface="Wingdings" pitchFamily="2" charset="2"/>
              <a:buChar char="§"/>
            </a:pPr>
            <a:endParaRPr lang="cs-CZ" sz="26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8">
              <a:buFont typeface="Wingdings" pitchFamily="2" charset="2"/>
              <a:buChar char="§"/>
            </a:pPr>
            <a:r>
              <a:rPr lang="cs-CZ" sz="26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Předměty spadnou na zem</a:t>
            </a:r>
          </a:p>
          <a:p>
            <a:pPr lvl="8">
              <a:buFont typeface="Wingdings" pitchFamily="2" charset="2"/>
              <a:buChar char="§"/>
            </a:pPr>
            <a:r>
              <a:rPr lang="cs-CZ" sz="26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Kapky deště padají dolů</a:t>
            </a:r>
          </a:p>
          <a:p>
            <a:pPr lvl="8">
              <a:buFont typeface="Wingdings" pitchFamily="2" charset="2"/>
              <a:buChar char="§"/>
            </a:pPr>
            <a:endParaRPr lang="cs-CZ" sz="26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8">
              <a:buFont typeface="Wingdings" pitchFamily="2" charset="2"/>
              <a:buChar char="§"/>
            </a:pPr>
            <a:endParaRPr lang="cs-CZ" sz="26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/>
          </a:p>
        </p:txBody>
      </p:sp>
      <p:pic>
        <p:nvPicPr>
          <p:cNvPr id="4" name="Picture 2" descr="http://rysava.websnadno.cz/prirodoveda_5.roc/gravit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43248"/>
            <a:ext cx="3517105" cy="2914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14291"/>
            <a:ext cx="7125113" cy="142876"/>
          </a:xfrm>
        </p:spPr>
        <p:txBody>
          <a:bodyPr/>
          <a:lstStyle/>
          <a:p>
            <a:pPr algn="ctr"/>
            <a:endParaRPr lang="cs-CZ" sz="4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500042"/>
            <a:ext cx="8715436" cy="6143667"/>
          </a:xfrm>
        </p:spPr>
        <p:txBody>
          <a:bodyPr anchor="t">
            <a:normAutofit/>
          </a:bodyPr>
          <a:lstStyle/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Všechna tělesa se též navzájem přitahují gravitační silou – tato síla je tak slabá, že ji vůbec necítíme.</a:t>
            </a: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Velikost gravitační síly závisí na hmotnosti tělesa. </a:t>
            </a: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Čím větší je hmotnost tělesa, tím větší je i gravitační síla.</a:t>
            </a:r>
          </a:p>
          <a:p>
            <a:pPr algn="just"/>
            <a:endParaRPr lang="cs-CZ" sz="32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4900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0"/>
            <a:ext cx="7125113" cy="32438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571480"/>
            <a:ext cx="8501122" cy="6000791"/>
          </a:xfrm>
        </p:spPr>
        <p:txBody>
          <a:bodyPr anchor="t"/>
          <a:lstStyle/>
          <a:p>
            <a:pPr>
              <a:buNone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 těleso o hmotnosti </a:t>
            </a:r>
            <a:r>
              <a:rPr lang="cs-CZ" sz="3200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 kg </a:t>
            </a: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působí gravitační síla </a:t>
            </a:r>
            <a:r>
              <a:rPr lang="cs-CZ" sz="3200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 N</a:t>
            </a: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ctr">
              <a:buNone/>
            </a:pPr>
            <a:r>
              <a:rPr lang="cs-CZ" sz="2800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Těleso o hmotnosti 6 kg je přitahováno 6 x větší silou</a:t>
            </a:r>
          </a:p>
          <a:p>
            <a:pPr algn="ctr">
              <a:buNone/>
            </a:pPr>
            <a:r>
              <a:rPr lang="cs-CZ" sz="28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 x 10 N = 60 N</a:t>
            </a:r>
          </a:p>
          <a:p>
            <a:pPr>
              <a:buNone/>
            </a:pPr>
            <a:r>
              <a:rPr lang="cs-CZ" sz="2800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Doplň tabulku</a:t>
            </a:r>
          </a:p>
          <a:p>
            <a:pPr algn="ctr">
              <a:buNone/>
            </a:pPr>
            <a:endParaRPr lang="cs-CZ" sz="2800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57224" y="4143380"/>
          <a:ext cx="7215238" cy="2150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7619"/>
                <a:gridCol w="3607619"/>
              </a:tblGrid>
              <a:tr h="537529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Hmotnost</a:t>
                      </a:r>
                      <a:endParaRPr lang="cs-CZ" sz="2400" dirty="0">
                        <a:solidFill>
                          <a:srgbClr val="00206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206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Gravitační síla</a:t>
                      </a:r>
                      <a:endParaRPr lang="cs-CZ" sz="2400" dirty="0">
                        <a:solidFill>
                          <a:srgbClr val="00206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</a:tr>
              <a:tr h="53752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kg</a:t>
                      </a:r>
                      <a:endParaRPr lang="cs-CZ" sz="2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N</a:t>
                      </a:r>
                      <a:endParaRPr lang="cs-CZ" sz="2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</a:tr>
              <a:tr h="53752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 kg</a:t>
                      </a:r>
                      <a:endParaRPr lang="cs-CZ" sz="2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N</a:t>
                      </a:r>
                      <a:endParaRPr lang="cs-CZ" sz="2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</a:tr>
              <a:tr h="53752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140</a:t>
                      </a:r>
                      <a:r>
                        <a:rPr lang="cs-CZ" sz="24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kg</a:t>
                      </a:r>
                      <a:endParaRPr lang="cs-CZ" sz="2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N</a:t>
                      </a:r>
                      <a:endParaRPr lang="cs-CZ" sz="2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000760" y="4714884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30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29322" y="528638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200</a:t>
            </a:r>
            <a:endParaRPr lang="cs-CZ" sz="24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86446" y="5786454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1400</a:t>
            </a:r>
            <a:endParaRPr lang="cs-CZ" sz="24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429684" cy="785818"/>
          </a:xfrm>
        </p:spPr>
        <p:txBody>
          <a:bodyPr/>
          <a:lstStyle/>
          <a:p>
            <a:pPr algn="ctr"/>
            <a:r>
              <a:rPr lang="cs-CZ" sz="40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Směry působení gravitační síly</a:t>
            </a:r>
            <a:endParaRPr lang="cs-CZ" sz="40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357299"/>
            <a:ext cx="8643997" cy="4786346"/>
          </a:xfrm>
        </p:spPr>
        <p:txBody>
          <a:bodyPr anchor="t">
            <a:norm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Směr, kterým působí gravitační síla Země, se nazývá </a:t>
            </a:r>
            <a:r>
              <a:rPr lang="cs-CZ" sz="3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svislý</a:t>
            </a: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Tento směr míří dolů a je různý na různých místech zeměkoule.</a:t>
            </a: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cs-CZ" sz="3200" b="1" dirty="0" smtClean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/>
          </a:p>
        </p:txBody>
      </p:sp>
      <p:pic>
        <p:nvPicPr>
          <p:cNvPr id="22530" name="Picture 2" descr="http://www.mojewiki.cz/pancel/lib/exe/fetch.php?media=olovn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000372"/>
            <a:ext cx="1237706" cy="3669944"/>
          </a:xfrm>
          <a:prstGeom prst="rect">
            <a:avLst/>
          </a:prstGeom>
          <a:noFill/>
        </p:spPr>
      </p:pic>
      <p:pic>
        <p:nvPicPr>
          <p:cNvPr id="22534" name="Picture 6" descr="http://www.techmania.cz/edutorium/data/fil_0882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3643314"/>
            <a:ext cx="4934858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"/>
            <a:ext cx="7125113" cy="21429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143932" cy="5572164"/>
          </a:xfrm>
        </p:spPr>
        <p:txBody>
          <a:bodyPr anchor="t">
            <a:normAutofit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Vodorovný</a:t>
            </a:r>
            <a:r>
              <a:rPr lang="cs-CZ" sz="3200" b="1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směr je kolmý na svislý směr a je taktéž různý na různých místech zeměkoule.</a:t>
            </a: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cs-CZ" sz="3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Gravitační síla má značku </a:t>
            </a:r>
            <a:r>
              <a:rPr lang="cs-CZ" sz="3200" dirty="0" err="1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</a:t>
            </a:r>
            <a:r>
              <a:rPr lang="cs-CZ" sz="3200" baseline="-25000" dirty="0" err="1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r>
              <a:rPr lang="cs-CZ" sz="3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endParaRPr lang="cs-CZ" dirty="0"/>
          </a:p>
        </p:txBody>
      </p:sp>
      <p:pic>
        <p:nvPicPr>
          <p:cNvPr id="4" name="Picture 6" descr="http://vnuf.cz/sbornik/prispevky/soubory/01_02/image004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928934"/>
            <a:ext cx="3935352" cy="2357454"/>
          </a:xfrm>
          <a:prstGeom prst="rect">
            <a:avLst/>
          </a:prstGeom>
          <a:noFill/>
        </p:spPr>
      </p:pic>
      <p:pic>
        <p:nvPicPr>
          <p:cNvPr id="5" name="Picture 4" descr="http://i.iinfo.cz/urs/povray23_06-121779819425354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2714620"/>
            <a:ext cx="3714776" cy="2787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72560" cy="1385909"/>
          </a:xfrm>
        </p:spPr>
        <p:txBody>
          <a:bodyPr/>
          <a:lstStyle/>
          <a:p>
            <a:pPr algn="ctr"/>
            <a:r>
              <a:rPr lang="cs-CZ" sz="3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Pomůcky k určení svislého a vodorovného směru</a:t>
            </a:r>
            <a:endParaRPr lang="cs-CZ" sz="36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86512" y="1785926"/>
            <a:ext cx="228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olovnice</a:t>
            </a:r>
            <a:endParaRPr lang="cs-CZ" sz="28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42976" y="200024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vodováha (libela)</a:t>
            </a:r>
            <a:endParaRPr lang="cs-CZ" sz="28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122" name="Picture 2" descr="http://www.remeslnyobchod-e-shop.cz/fotky10995/fotos/_vyrn_201Vodovaha-Libelle-8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071810"/>
            <a:ext cx="5418703" cy="2286016"/>
          </a:xfrm>
          <a:prstGeom prst="rect">
            <a:avLst/>
          </a:prstGeom>
          <a:noFill/>
        </p:spPr>
      </p:pic>
      <p:pic>
        <p:nvPicPr>
          <p:cNvPr id="5124" name="Picture 4" descr="http://upload.wikimedia.org/wikipedia/commons/thumb/9/9d/Plumb_bob.jpg/170px-Plumb_bob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2500306"/>
            <a:ext cx="2551924" cy="37828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6080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sikumodely.cz/files/_640x480/siku_super_jerab_187_189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500174"/>
            <a:ext cx="3544210" cy="214314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3"/>
            <a:ext cx="8358246" cy="1214446"/>
          </a:xfrm>
        </p:spPr>
        <p:txBody>
          <a:bodyPr/>
          <a:lstStyle/>
          <a:p>
            <a:pPr algn="ctr"/>
            <a:r>
              <a:rPr lang="cs-CZ" sz="3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Určete, na kterém obrázku představuje šipka gravitační sílu</a:t>
            </a:r>
            <a:endParaRPr lang="cs-CZ" sz="36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4000504"/>
            <a:ext cx="3924418" cy="262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4143380"/>
            <a:ext cx="3772239" cy="2159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ástupný symbol pro obsah 9"/>
          <p:cNvSpPr txBox="1">
            <a:spLocks noGrp="1"/>
          </p:cNvSpPr>
          <p:nvPr>
            <p:ph idx="1"/>
          </p:nvPr>
        </p:nvSpPr>
        <p:spPr>
          <a:xfrm>
            <a:off x="1009443" y="3648413"/>
            <a:ext cx="7125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rot="5400000">
            <a:off x="5465769" y="3035297"/>
            <a:ext cx="785818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rot="5400000">
            <a:off x="2858282" y="6214288"/>
            <a:ext cx="1000132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rot="5400000">
            <a:off x="1178695" y="6250801"/>
            <a:ext cx="928694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rot="10800000" flipV="1">
            <a:off x="5715008" y="4929198"/>
            <a:ext cx="785818" cy="56429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1571612"/>
            <a:ext cx="2950856" cy="2300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9" name="Přímá spojnice se šipkou 18"/>
          <p:cNvCxnSpPr/>
          <p:nvPr/>
        </p:nvCxnSpPr>
        <p:spPr>
          <a:xfrm>
            <a:off x="3275856" y="2564904"/>
            <a:ext cx="1243524" cy="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571868" y="2214554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</a:t>
            </a:r>
            <a:endParaRPr lang="cs-CZ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72066" y="2714620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ANO</a:t>
            </a:r>
            <a:endParaRPr lang="cs-CZ" sz="20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071670" y="6357958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</a:t>
            </a:r>
            <a:endParaRPr lang="cs-CZ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643570" y="4786322"/>
            <a:ext cx="61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</a:t>
            </a:r>
            <a:endParaRPr lang="cs-CZ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023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6" grpId="0"/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1"/>
            <a:ext cx="8286808" cy="857256"/>
          </a:xfrm>
        </p:spPr>
        <p:txBody>
          <a:bodyPr/>
          <a:lstStyle/>
          <a:p>
            <a:pPr algn="ctr"/>
            <a:r>
              <a:rPr lang="cs-CZ" sz="3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Doplňte velikost gravitační síly</a:t>
            </a:r>
            <a:endParaRPr lang="cs-CZ" sz="36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285860"/>
            <a:ext cx="4246239" cy="2156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6314" y="1714488"/>
            <a:ext cx="43576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 člověka působí gravitační síla ____ N.</a:t>
            </a:r>
            <a:endParaRPr lang="cs-CZ" sz="28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00232" y="1714488"/>
            <a:ext cx="719510" cy="35719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76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00958" y="2143116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760</a:t>
            </a:r>
            <a:endParaRPr lang="cs-CZ" sz="24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4452790"/>
            <a:ext cx="49291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Na závaží působí gravitační síla ___ N.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43240" y="485776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cs-CZ" sz="2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endParaRPr lang="cs-CZ" sz="24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8" name="Picture 2" descr="http://www.vahy-balcarek.cz/data/ceshop_lite/zbozi/19/19-404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286124"/>
            <a:ext cx="3200899" cy="3357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198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42853"/>
            <a:ext cx="7125113" cy="1000132"/>
          </a:xfrm>
        </p:spPr>
        <p:txBody>
          <a:bodyPr/>
          <a:lstStyle/>
          <a:p>
            <a:r>
              <a:rPr lang="cs-CZ" sz="3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Použité zdroje</a:t>
            </a:r>
            <a:endParaRPr lang="cs-CZ" sz="36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142984"/>
            <a:ext cx="8501122" cy="5429287"/>
          </a:xfrm>
          <a:solidFill>
            <a:srgbClr val="FFFF66"/>
          </a:solidFill>
        </p:spPr>
        <p:txBody>
          <a:bodyPr anchor="t"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2"/>
              </a:rPr>
              <a:t>http://rysava.websnadno.cz/prirodoveda_5.roc/gravit1.jpg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aldebaran.cz</a:t>
            </a:r>
            <a:r>
              <a:rPr lang="cs-CZ" sz="1400" dirty="0" smtClean="0">
                <a:hlinkClick r:id="rId3"/>
              </a:rPr>
              <a:t>/bulletin/2011_44/Newton.</a:t>
            </a:r>
            <a:r>
              <a:rPr lang="cs-CZ" sz="1400" dirty="0" err="1" smtClean="0">
                <a:hlinkClick r:id="rId3"/>
              </a:rPr>
              <a:t>gif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4"/>
              </a:rPr>
              <a:t>http://pixabay.com/static/uploads/photo/2012/05/03/23/19/girl-46698_640.png?i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nakupvakci.cz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userfiles</a:t>
            </a:r>
            <a:r>
              <a:rPr lang="cs-CZ" sz="1400" dirty="0" smtClean="0">
                <a:hlinkClick r:id="rId5"/>
              </a:rPr>
              <a:t>/image/taska1624x357.jpg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6"/>
              </a:rPr>
              <a:t>http://pixabay.com/static/uploads/photo/2012/04/01/12/27/mascot-23167_640.png?i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remeslnyobchod</a:t>
            </a:r>
            <a:r>
              <a:rPr lang="cs-CZ" sz="1400" dirty="0" smtClean="0">
                <a:hlinkClick r:id="rId7"/>
              </a:rPr>
              <a:t>-e-</a:t>
            </a:r>
            <a:r>
              <a:rPr lang="cs-CZ" sz="1400" dirty="0" err="1" smtClean="0">
                <a:hlinkClick r:id="rId7"/>
              </a:rPr>
              <a:t>shop.cz</a:t>
            </a:r>
            <a:r>
              <a:rPr lang="cs-CZ" sz="1400" dirty="0" smtClean="0">
                <a:hlinkClick r:id="rId7"/>
              </a:rPr>
              <a:t>/fotky10995/</a:t>
            </a:r>
            <a:r>
              <a:rPr lang="cs-CZ" sz="1400" dirty="0" err="1" smtClean="0">
                <a:hlinkClick r:id="rId7"/>
              </a:rPr>
              <a:t>fotos</a:t>
            </a:r>
            <a:r>
              <a:rPr lang="cs-CZ" sz="1400" dirty="0" smtClean="0">
                <a:hlinkClick r:id="rId7"/>
              </a:rPr>
              <a:t>/_</a:t>
            </a:r>
            <a:r>
              <a:rPr lang="cs-CZ" sz="1400" dirty="0" err="1" smtClean="0">
                <a:hlinkClick r:id="rId7"/>
              </a:rPr>
              <a:t>vyrn</a:t>
            </a:r>
            <a:r>
              <a:rPr lang="cs-CZ" sz="1400" dirty="0" smtClean="0">
                <a:hlinkClick r:id="rId7"/>
              </a:rPr>
              <a:t>_201Vodovaha-</a:t>
            </a:r>
            <a:r>
              <a:rPr lang="cs-CZ" sz="1400" dirty="0" err="1" smtClean="0">
                <a:hlinkClick r:id="rId7"/>
              </a:rPr>
              <a:t>Libelle</a:t>
            </a:r>
            <a:r>
              <a:rPr lang="cs-CZ" sz="1400" dirty="0" smtClean="0">
                <a:hlinkClick r:id="rId7"/>
              </a:rPr>
              <a:t>-80.jpg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jakzdravezhubnout.cz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/obr-</a:t>
            </a:r>
            <a:r>
              <a:rPr lang="cs-CZ" sz="1400" dirty="0" err="1" smtClean="0">
                <a:hlinkClick r:id="rId8"/>
              </a:rPr>
              <a:t>vaha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bmi.jpg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9"/>
              </a:rPr>
              <a:t>http://www.</a:t>
            </a:r>
            <a:r>
              <a:rPr lang="cs-CZ" sz="1400" dirty="0" err="1" smtClean="0">
                <a:hlinkClick r:id="rId9"/>
              </a:rPr>
              <a:t>vahy</a:t>
            </a:r>
            <a:r>
              <a:rPr lang="cs-CZ" sz="1400" dirty="0" smtClean="0">
                <a:hlinkClick r:id="rId9"/>
              </a:rPr>
              <a:t>-</a:t>
            </a:r>
            <a:r>
              <a:rPr lang="cs-CZ" sz="1400" dirty="0" err="1" smtClean="0">
                <a:hlinkClick r:id="rId9"/>
              </a:rPr>
              <a:t>balcarek.cz</a:t>
            </a:r>
            <a:r>
              <a:rPr lang="cs-CZ" sz="1400" dirty="0" smtClean="0">
                <a:hlinkClick r:id="rId9"/>
              </a:rPr>
              <a:t>/data/</a:t>
            </a:r>
            <a:r>
              <a:rPr lang="cs-CZ" sz="1400" dirty="0" err="1" smtClean="0">
                <a:hlinkClick r:id="rId9"/>
              </a:rPr>
              <a:t>ceshop</a:t>
            </a:r>
            <a:r>
              <a:rPr lang="cs-CZ" sz="1400" dirty="0" smtClean="0">
                <a:hlinkClick r:id="rId9"/>
              </a:rPr>
              <a:t>_lite/</a:t>
            </a:r>
            <a:r>
              <a:rPr lang="cs-CZ" sz="1400" dirty="0" err="1" smtClean="0">
                <a:hlinkClick r:id="rId9"/>
              </a:rPr>
              <a:t>zbozi</a:t>
            </a:r>
            <a:r>
              <a:rPr lang="cs-CZ" sz="1400" dirty="0" smtClean="0">
                <a:hlinkClick r:id="rId9"/>
              </a:rPr>
              <a:t>/19/19-404.jpg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10"/>
              </a:rPr>
              <a:t>http://upload.wikimedia.org/wikipedia/commons/thumb/9/9d/Plumb_bob.jpg/170px-Plumb_bob.jpg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11"/>
              </a:rPr>
              <a:t>http://www.</a:t>
            </a:r>
            <a:r>
              <a:rPr lang="cs-CZ" sz="1400" dirty="0" err="1" smtClean="0">
                <a:hlinkClick r:id="rId11"/>
              </a:rPr>
              <a:t>sikumodely.cz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files</a:t>
            </a:r>
            <a:r>
              <a:rPr lang="cs-CZ" sz="1400" dirty="0" smtClean="0">
                <a:hlinkClick r:id="rId11"/>
              </a:rPr>
              <a:t>/_640x480/siku_super_</a:t>
            </a:r>
            <a:r>
              <a:rPr lang="cs-CZ" sz="1400" dirty="0" err="1" smtClean="0">
                <a:hlinkClick r:id="rId11"/>
              </a:rPr>
              <a:t>jerab</a:t>
            </a:r>
            <a:r>
              <a:rPr lang="cs-CZ" sz="1400" dirty="0" smtClean="0">
                <a:hlinkClick r:id="rId11"/>
              </a:rPr>
              <a:t>_187_1891.jpg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12"/>
              </a:rPr>
              <a:t>http://www.</a:t>
            </a:r>
            <a:r>
              <a:rPr lang="cs-CZ" sz="1400" dirty="0" err="1" smtClean="0">
                <a:hlinkClick r:id="rId12"/>
              </a:rPr>
              <a:t>mojewiki.cz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pancel</a:t>
            </a:r>
            <a:r>
              <a:rPr lang="cs-CZ" sz="1400" dirty="0" smtClean="0">
                <a:hlinkClick r:id="rId12"/>
              </a:rPr>
              <a:t>/lib/</a:t>
            </a:r>
            <a:r>
              <a:rPr lang="cs-CZ" sz="1400" dirty="0" err="1" smtClean="0">
                <a:hlinkClick r:id="rId12"/>
              </a:rPr>
              <a:t>exe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fetch.php</a:t>
            </a:r>
            <a:r>
              <a:rPr lang="cs-CZ" sz="1400" dirty="0" smtClean="0">
                <a:hlinkClick r:id="rId12"/>
              </a:rPr>
              <a:t>?media=olovnice.</a:t>
            </a:r>
            <a:r>
              <a:rPr lang="cs-CZ" sz="1400" dirty="0" err="1" smtClean="0">
                <a:hlinkClick r:id="rId12"/>
              </a:rPr>
              <a:t>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13"/>
              </a:rPr>
              <a:t>http://i.</a:t>
            </a:r>
            <a:r>
              <a:rPr lang="cs-CZ" sz="1400" dirty="0" err="1" smtClean="0">
                <a:hlinkClick r:id="rId13"/>
              </a:rPr>
              <a:t>iinfo.cz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urs</a:t>
            </a:r>
            <a:r>
              <a:rPr lang="cs-CZ" sz="1400" dirty="0" smtClean="0">
                <a:hlinkClick r:id="rId13"/>
              </a:rPr>
              <a:t>/povray23_06-121779819425354.jpg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14"/>
              </a:rPr>
              <a:t>http://vnuf.cz/sbornik/prispevky/soubory/01_02/image004.jpg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r>
              <a:rPr lang="cs-CZ" sz="1400" dirty="0" smtClean="0">
                <a:hlinkClick r:id="rId15"/>
              </a:rPr>
              <a:t>http://www.</a:t>
            </a:r>
            <a:r>
              <a:rPr lang="cs-CZ" sz="1400" dirty="0" err="1" smtClean="0">
                <a:hlinkClick r:id="rId15"/>
              </a:rPr>
              <a:t>techmania.cz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edutorium</a:t>
            </a:r>
            <a:r>
              <a:rPr lang="cs-CZ" sz="1400" dirty="0" smtClean="0">
                <a:hlinkClick r:id="rId15"/>
              </a:rPr>
              <a:t>/data/</a:t>
            </a:r>
            <a:r>
              <a:rPr lang="cs-CZ" sz="1400" dirty="0" err="1" smtClean="0">
                <a:hlinkClick r:id="rId15"/>
              </a:rPr>
              <a:t>fil</a:t>
            </a:r>
            <a:r>
              <a:rPr lang="cs-CZ" sz="1400" dirty="0" smtClean="0">
                <a:hlinkClick r:id="rId15"/>
              </a:rPr>
              <a:t>_0882.gif</a:t>
            </a:r>
            <a:endParaRPr lang="cs-CZ" sz="1400" dirty="0" smtClean="0"/>
          </a:p>
          <a:p>
            <a:pPr>
              <a:buFont typeface="Wingdings" pitchFamily="2" charset="2"/>
              <a:buChar char="§"/>
            </a:pP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2125</TotalTime>
  <Words>311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Summer</vt:lpstr>
      <vt:lpstr>Snímek 1</vt:lpstr>
      <vt:lpstr>GRAVITAČNÍ SÍLA</vt:lpstr>
      <vt:lpstr>GRAVITAČNÍ  SÍLA</vt:lpstr>
      <vt:lpstr>Snímek 4</vt:lpstr>
      <vt:lpstr>Snímek 5</vt:lpstr>
      <vt:lpstr>Směry působení gravitační síly</vt:lpstr>
      <vt:lpstr>Snímek 7</vt:lpstr>
      <vt:lpstr>Pomůcky k určení svislého a vodorovného směru</vt:lpstr>
      <vt:lpstr>Určete, na kterém obrázku představuje šipka gravitační sílu</vt:lpstr>
      <vt:lpstr>Doplňte velikost gravitační síly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Dell</dc:creator>
  <cp:lastModifiedBy>Hana Dvořáčková</cp:lastModifiedBy>
  <cp:revision>344</cp:revision>
  <dcterms:created xsi:type="dcterms:W3CDTF">2012-12-27T15:30:06Z</dcterms:created>
  <dcterms:modified xsi:type="dcterms:W3CDTF">2013-09-08T13:41:21Z</dcterms:modified>
</cp:coreProperties>
</file>