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6" r:id="rId1"/>
  </p:sldMasterIdLst>
  <p:notesMasterIdLst>
    <p:notesMasterId r:id="rId16"/>
  </p:notesMasterIdLst>
  <p:sldIdLst>
    <p:sldId id="293" r:id="rId2"/>
    <p:sldId id="256" r:id="rId3"/>
    <p:sldId id="273" r:id="rId4"/>
    <p:sldId id="288" r:id="rId5"/>
    <p:sldId id="295" r:id="rId6"/>
    <p:sldId id="296" r:id="rId7"/>
    <p:sldId id="297" r:id="rId8"/>
    <p:sldId id="290" r:id="rId9"/>
    <p:sldId id="299" r:id="rId10"/>
    <p:sldId id="289" r:id="rId11"/>
    <p:sldId id="292" r:id="rId12"/>
    <p:sldId id="300" r:id="rId13"/>
    <p:sldId id="294" r:id="rId14"/>
    <p:sldId id="29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4629" autoAdjust="0"/>
    <p:restoredTop sz="94638" autoAdjust="0"/>
  </p:normalViewPr>
  <p:slideViewPr>
    <p:cSldViewPr>
      <p:cViewPr varScale="1">
        <p:scale>
          <a:sx n="86" d="100"/>
          <a:sy n="86" d="100"/>
        </p:scale>
        <p:origin x="-9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AA1285-A82F-4F08-9A44-66D19669AEE0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ED8CC7-141C-4210-9386-831A12B794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0780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ED8CC7-141C-4210-9386-831A12B794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8548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ED8CC7-141C-4210-9386-831A12B7942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17" r:id="rId1"/>
    <p:sldLayoutId id="2147484118" r:id="rId2"/>
    <p:sldLayoutId id="2147484119" r:id="rId3"/>
    <p:sldLayoutId id="2147484120" r:id="rId4"/>
    <p:sldLayoutId id="2147484121" r:id="rId5"/>
    <p:sldLayoutId id="2147484122" r:id="rId6"/>
    <p:sldLayoutId id="2147484123" r:id="rId7"/>
    <p:sldLayoutId id="2147484124" r:id="rId8"/>
    <p:sldLayoutId id="2147484125" r:id="rId9"/>
    <p:sldLayoutId id="2147484126" r:id="rId10"/>
    <p:sldLayoutId id="214748412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EnXO-JaAxNaP2M&amp;tbnid=B_k1aPfJcWC1OM:&amp;ved=0CAUQjRw&amp;url=http://srovnaniceny.cz/zbozi/D%C4%9Btsk%C3%BD-voz%C3%ADk-d%C4%9Btsk%C3%BD-plastov%C3%BD-traka%C5%99-na-tla%C4%8Den%C3%AD-Auta-a-voz%C3%ADky-na-tla%C4%8Den%C3%AD-D%C4%9Btsk%C3%A1-voz%C3%ADtka.html&amp;ei=F2ArUtPdIaKn0wWml4HQBA&amp;bvm=bv.51773540,d.ZG4&amp;psig=AFQjCNFD8mLmd5d9LEhMTvekBKuEiwYGeA&amp;ust=1378659490060880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5aKgBO6-fNLWyM&amp;tbnid=ChSMK1um4UY93M:&amp;ved=0CAUQjRw&amp;url=http://www.destinacie.sk/bulharsko-autom&amp;ei=gFsrUv_jGOKv0QXp7YC4Cw&amp;bvm=bv.51773540,d.ZG4&amp;psig=AFQjCNFD8mLmd5d9LEhMTvekBKuEiwYGeA&amp;ust=137865949006088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frm=1&amp;source=images&amp;cd=&amp;cad=rja&amp;docid=Fgha0Vx4QO1RTM&amp;tbnid=a-Os_ecQiQ6oAM:&amp;ved=0CAUQjRw&amp;url=http://www.cyklo-vylety.cz/cesty_at.php?id=28&amp;ei=8F4rUtnJMc2m0wWmsYHgAg&amp;bvm=bv.51773540,d.ZG4&amp;psig=AFQjCNEDQ828SzlztDUngc1JHrqHvOeA_Q&amp;ust=137866033159577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&amp;esrc=s&amp;frm=1&amp;source=images&amp;cd=&amp;cad=rja&amp;docid=8P7-6XG9kLTuHM&amp;tbnid=cX6fKIXLaSUDuM:&amp;ved=0CAUQjRw&amp;url=http://www.vyukovematerialy.cz/fyzika/7/treni/uvod.htm&amp;ei=N2ErUvz3Laml0QXd0YGABQ&amp;bvm=bv.51773540,d.ZG4&amp;psig=AFQjCNFCuwZs8eAj-6IpPHAmrtTfFPA7Wg&amp;ust=137865732354300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Qiyb5uEdBqA_dM&amp;tbnid=MBWojvwrfa0YHM:&amp;ved=0CAUQjRw&amp;url=http://www.nakupvakci.cz/cs/skola-smyku-pro-zacatecniky-i-pokrocile/&amp;ei=snQrUvd3w7DRBbqAgYgL&amp;bvm=bv.51773540,d.ZG4&amp;psig=AFQjCNEtS0rwYoPH002jTP7GBte7q4DyyQ&amp;ust=137866579143831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frm=1&amp;source=images&amp;cd=&amp;cad=rja&amp;docid=ZLjUkQL2f-PMPM&amp;tbnid=u9u7NtwoBajYbM:&amp;ved=&amp;url=http://eshop.carling.cz/informace/nakladni-pneu/nakladni-pneumatiky-dunlop/&amp;ei=JnUrUtm4JoiAhAfn-YDgBw&amp;bvm=bv.51773540,d.ZG4&amp;psig=AFQjCNGCcWsx_BhyCiH6dM12VsDcvzKJ1A&amp;ust=1378666150971249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url?sa=i&amp;rct=j&amp;q=&amp;esrc=s&amp;frm=1&amp;source=images&amp;cd=&amp;cad=rja&amp;docid=d23keU7s1UsJsM&amp;tbnid=EP4YOi4nqlmNuM:&amp;ved=0CAUQjRw&amp;url=http://www.lidovky.cz/chmu-zmirnil-varovani-pred-ledovkou-nove-ale-hrozi-naledi-p3z-/zpravy-domov.aspx?c=A121215_122356_ln_domov_hm&amp;ei=j3YrUvyVF-vJ0AW9g4HYBg&amp;bvm=bv.51773540,d.ZG4&amp;psig=AFQjCNH2yXx0yEtss_YMHUEba1nSTsD-PQ&amp;ust=137866643576672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www.google.cz/url?sa=i&amp;rct=j&amp;q=&amp;esrc=s&amp;frm=1&amp;source=images&amp;cd=&amp;cad=rja&amp;docid=R5v18Z16dfRb5M&amp;tbnid=gYtz14n5gSj7jM:&amp;ved=0CAUQjRw&amp;url=http://www.arnica-janacek.com/index.php/sportovni-vyiti/57&amp;ei=bXkrUofYB4iv0wXQ5YDQDw&amp;psig=AFQjCNGT2khrbBuAgpzIRnTgZ2AUhJCyfA&amp;ust=13786671776572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7LcAwmYEEYWa9M&amp;tbnid=ZFEdbKiDf-WvWM:&amp;ved=0CAUQjRw&amp;url=http://ntllaborator.cz/tribo.html&amp;ei=lXorUprzPOqw0wWS1oDQDA&amp;psig=AFQjCNFCuwZs8eAj-6IpPHAmrtTfFPA7Wg&amp;ust=1378657323543002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www.google.cz/url?sa=i&amp;rct=j&amp;q=&amp;esrc=s&amp;frm=1&amp;source=images&amp;cd=&amp;cad=rja&amp;docid=A7cdQ2i5KBJfXM&amp;tbnid=9DQJjrEf7FKh9M:&amp;ved=0CAUQjRw&amp;url=http://www.primafitness.cz/primafitness/11-FITNESS/17-INLINE-BRUSLENI/&amp;ei=OXorUtCSDKz60gWLz4DYDQ&amp;psig=AFQjCNEx95pgMx819pw4eZr1L7VVHIT2sw&amp;ust=137866731104889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http://www.google.cz/url?sa=i&amp;rct=j&amp;q=&amp;esrc=s&amp;frm=1&amp;source=images&amp;cd=&amp;cad=rja&amp;docid=ckfrwVV0Q4qOeM&amp;tbnid=Pdp4Ob31l0huXM:&amp;ved=0CAUQjRw&amp;url=http://www.sjezdovelyze24.cz/mazani-sjezdovych-lyzi-24&amp;ei=_3srUuaoHbCa0QW3xIG4DA&amp;psig=AFQjCNFg8q6j71UiLGloW9sCAxLixSdlPg&amp;ust=137866786427825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&amp;esrc=s&amp;frm=1&amp;source=images&amp;cd=&amp;cad=rja&amp;docid=PwymPTqgbdrPSM&amp;tbnid=QWq3hXQwRd7GAM:&amp;ved=0CAUQjRw&amp;url=http://macakopp.wix.com/jirka-trnka" TargetMode="External"/><Relationship Id="rId5" Type="http://schemas.openxmlformats.org/officeDocument/2006/relationships/image" Target="../media/image17.jpeg"/><Relationship Id="rId4" Type="http://schemas.openxmlformats.org/officeDocument/2006/relationships/hyperlink" Target="http://www.google.cz/url?sa=i&amp;rct=j&amp;q=&amp;esrc=s&amp;frm=1&amp;source=images&amp;cd=&amp;cad=rja&amp;docid=zwWrjGIs2r7dGM&amp;tbnid=fFZJEvmtrH1hlM:&amp;ved=0CAUQjRw&amp;url=http://www.pajl-noze.cz/static.html?resource=static/articles/brouseni&amp;ei=pnwrUpD5I7CT0AW18YGQDQ&amp;psig=AFQjCNGKtlco4YwdMO6saPwHSmJ63fgauw&amp;ust=137866805141673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google.cz/url?sa=i&amp;rct=j&amp;q=&amp;esrc=s&amp;frm=1&amp;source=images&amp;cd=&amp;cad=rja&amp;docid=MzjO6iSOwDAYbM&amp;tbnid=tdAKZtozu6LfJM:&amp;ved=0CAUQjRw&amp;url=http://www.ahaonline.cz/clanek/musite-vedet/89640/kupujete-ojete-auto-7-mist-ktera-prozradi-zamaskovanou-havarii.html&amp;ei=ZoMrUsHELbCa0QW3xIG4DA&amp;psig=AFQjCNGZkHFLvGgS6laKcl8i64Cujhs5Nw&amp;ust=137866975544659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-VeA8ZuZw8Ug-M&amp;tbnid=JHNzWIx9ztEUhM:&amp;ved=0CAUQjRw&amp;url=http://zpravy.idnes.cz/varovani-pred-naledim-0ud-/domaci.aspx?c=A121219_222051_domaci_js&amp;ei=44krUqiWIu6r0AWYdw&amp;psig=AFQjCNGXF-7NJLqDXgiHInhapMpCpEUTLw&amp;ust=1378671431946222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http://www.google.cz/url?sa=i&amp;rct=j&amp;q=&amp;esrc=s&amp;frm=1&amp;source=images&amp;cd=&amp;cad=rja&amp;docid=pYxa8Vm9JbGCcM&amp;tbnid=T9KJk0BdclT1SM:&amp;ved=0CAUQjRw&amp;url=http://www.tyden.cz/rubriky/auta/auto-tema/jak-bezpecne-jezdit-na-snehu-a-ledu_94313.html&amp;ei=gYgrUu7hCKqg0wWT6oGQCg&amp;psig=AFQjCNEOovrv12q_DMQJ0fVm8qB9Qk1Wxg&amp;ust=1378670967538428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google.cz/url?sa=i&amp;source=images&amp;cd=&amp;cad=rja&amp;docid=T95dVzhCcTJa-M&amp;tbnid=3iQZgF5rPGmkpM:&amp;ved=0CAgQjRwwAA&amp;url=http://cz.123rf.com/photo_12808634_mlada-a-ena-ledna-bruslena-venku-na-rybna-ku-na-mrazu-zimna-den--detail-nohou-motion-blur-se-poua-a-.html&amp;ei=U4krUtnBBYmphAfS-oCYCA&amp;psig=AFQjCNHCPrhUZkHekNvm-CVh_XYg4OgByA&amp;ust=1378671315138561" TargetMode="External"/><Relationship Id="rId11" Type="http://schemas.openxmlformats.org/officeDocument/2006/relationships/image" Target="../media/image25.jpeg"/><Relationship Id="rId5" Type="http://schemas.openxmlformats.org/officeDocument/2006/relationships/image" Target="../media/image22.jpeg"/><Relationship Id="rId10" Type="http://schemas.openxmlformats.org/officeDocument/2006/relationships/hyperlink" Target="http://www.google.cz/url?sa=i&amp;rct=j&amp;q=&amp;esrc=s&amp;frm=1&amp;source=images&amp;cd=&amp;cad=rja&amp;docid=70xt6MmS9Na-4M&amp;tbnid=h8IPkC8V6M1OiM:&amp;ved=0CAUQjRw&amp;url=http://hobby.idnes.cz/v-truhlarske-dilne-brousime-drevo-drb-/hobby-dilna.aspx?c=A080730_153117_hobby-domov_MIB&amp;ei=yYorUt_FNYGY1AXYjoGQCQ&amp;psig=AFQjCNENOvewvzy-eDKES2NFXQ5edBFtKA&amp;ust=1378671627745024" TargetMode="External"/><Relationship Id="rId4" Type="http://schemas.openxmlformats.org/officeDocument/2006/relationships/hyperlink" Target="http://www.google.cz/url?sa=i&amp;rct=j&amp;q=&amp;esrc=s&amp;frm=1&amp;source=images&amp;cd=&amp;cad=rja&amp;docid=cDMJj6y3AGbUbM&amp;tbnid=7wwxBzu-uMZccM:&amp;ved=0CAUQjRw&amp;url=http://cestovani.idnes.cz/jak-si-vybrat-idealni-horske-kolo-dqf-/na-kolo.aspx?c=A060426_135321_ig_kolo_tom&amp;ei=BokrUrjZNMHt0gX7l4CYBg&amp;psig=AFQjCNExj09VSRyr4xgRU9gmld31R97hXA&amp;ust=1378671156698675" TargetMode="External"/><Relationship Id="rId9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kupvakci.cz/userfiles/skola-smyku-sleva-nakupvakci.jpg" TargetMode="External"/><Relationship Id="rId3" Type="http://schemas.openxmlformats.org/officeDocument/2006/relationships/hyperlink" Target="https://encrypted-tbn1.gstatic.com/images?q=tbn:ANd9GcQ6FxhBdGyYs8QHjHbL7lCNnTNbFI-Ipy7Vt-DTL77KmVQ4olxQnw" TargetMode="External"/><Relationship Id="rId7" Type="http://schemas.openxmlformats.org/officeDocument/2006/relationships/hyperlink" Target="http://www.vyukovematerialy.cz/fyzika/obr7/treni2.jpg" TargetMode="External"/><Relationship Id="rId2" Type="http://schemas.openxmlformats.org/officeDocument/2006/relationships/hyperlink" Target="http://hedvika.webpark.cz/original1/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yklo-vylety.cz/Gallery/Vylety_12/Salzkammer/Salzkammer12_0007.jpg" TargetMode="External"/><Relationship Id="rId5" Type="http://schemas.openxmlformats.org/officeDocument/2006/relationships/hyperlink" Target="http://img.ihned.cz/attachment.php/470/39884470/iu35BDE7LNOjklPQWbcdefghqz0T29Rn/001_Silnice_I-49_Z_dve_ice_nov_prava_PA8_CRmB.JPG" TargetMode="External"/><Relationship Id="rId10" Type="http://schemas.openxmlformats.org/officeDocument/2006/relationships/hyperlink" Target="http://i.lidovky.cz/11/013/lngal/TER38be61__home_mda_sources_ln_photos_506A1309.jpg" TargetMode="External"/><Relationship Id="rId4" Type="http://schemas.openxmlformats.org/officeDocument/2006/relationships/hyperlink" Target="https://encrypted-tbn2.gstatic.com/images?q=tbn:ANd9GcRlzmJLEysnP2uVPQfgFJO-KRXHnGlx_jj-wBkb2eNHsmY1wEZt" TargetMode="External"/><Relationship Id="rId9" Type="http://schemas.openxmlformats.org/officeDocument/2006/relationships/hyperlink" Target="http://eshop.carling.cz/files/Dunlop-pneu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img.ahaonline.cz/img/18/new_article/1822488-img-auto-v5.jpg?v=5" TargetMode="External"/><Relationship Id="rId13" Type="http://schemas.openxmlformats.org/officeDocument/2006/relationships/hyperlink" Target="http://i.idnes.cz/08/081/gal/VCJ24d701_Brouseni_1.jpg" TargetMode="External"/><Relationship Id="rId3" Type="http://schemas.openxmlformats.org/officeDocument/2006/relationships/hyperlink" Target="http://www.primafitness.cz/fotky3913/inline.jpg" TargetMode="External"/><Relationship Id="rId7" Type="http://schemas.openxmlformats.org/officeDocument/2006/relationships/hyperlink" Target="http://0.static.wix.com/media/ef702b306006e68f5b672179f25bc1da.wix_mp_1024" TargetMode="External"/><Relationship Id="rId12" Type="http://schemas.openxmlformats.org/officeDocument/2006/relationships/hyperlink" Target="http://i.idnes.cz/12/023/cl6/JB414fb7_lem.jpg" TargetMode="External"/><Relationship Id="rId2" Type="http://schemas.openxmlformats.org/officeDocument/2006/relationships/hyperlink" Target="http://www.arnica-janacek.com/pics-v/bezecke-lyzovani-bi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jl-noze.cz/static/photos/brouseni02.jpg" TargetMode="External"/><Relationship Id="rId11" Type="http://schemas.openxmlformats.org/officeDocument/2006/relationships/hyperlink" Target="http://us.123rf.com/400wm/400/400/lightpoet/lightpoet1203/lightpoet120300238/12808634-mlada-a-ena-ledna-bruslena-venku-na-rybna-ku-na-mrazu-zimna-den--detail-nohou-motion-blur-se-poua-a-.jpg" TargetMode="External"/><Relationship Id="rId5" Type="http://schemas.openxmlformats.org/officeDocument/2006/relationships/hyperlink" Target="http://www.sjezdovelyze24.cz/wp-content/uploads/mazani-lyzi-1-300x189.jpg" TargetMode="External"/><Relationship Id="rId10" Type="http://schemas.openxmlformats.org/officeDocument/2006/relationships/hyperlink" Target="https://encrypted-tbn3.gstatic.com/images?q=tbn:ANd9GcSNnu8F2eCCP1twJ45sBf7Zld-1ga1p-Mv3NpsQRQkfdu_bJ9bY" TargetMode="External"/><Relationship Id="rId4" Type="http://schemas.openxmlformats.org/officeDocument/2006/relationships/hyperlink" Target="http://ntllaborator.cz/images/prevodovka.jpg" TargetMode="External"/><Relationship Id="rId9" Type="http://schemas.openxmlformats.org/officeDocument/2006/relationships/hyperlink" Target="http://www.tyden.cz/obrazek/nedotacivy-4939d34709f29_275x17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214422"/>
            <a:ext cx="6096000" cy="1494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8" y="3143248"/>
          <a:ext cx="6572296" cy="2314590"/>
        </p:xfrm>
        <a:graphic>
          <a:graphicData uri="http://schemas.openxmlformats.org/drawingml/2006/table">
            <a:tbl>
              <a:tblPr/>
              <a:tblGrid>
                <a:gridCol w="6572296"/>
              </a:tblGrid>
              <a:tr h="4629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629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629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NÁZEV: </a:t>
                      </a:r>
                      <a:r>
                        <a:rPr lang="cs-CZ" sz="14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VY_32_INOVACE_56_TŘENÍ</a:t>
                      </a:r>
                      <a:endParaRPr lang="cs-CZ" sz="14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629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TEMA: </a:t>
                      </a:r>
                      <a:r>
                        <a:rPr lang="cs-CZ" sz="1400" b="1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FYZIKA</a:t>
                      </a:r>
                      <a:endParaRPr lang="cs-CZ" sz="14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629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5195894" cy="3186114"/>
          </a:xfrm>
          <a:noFill/>
        </p:spPr>
        <p:txBody>
          <a:bodyPr anchor="ctr">
            <a:norm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Tření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6143644"/>
            <a:ext cx="8686800" cy="365109"/>
          </a:xfrm>
        </p:spPr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Seznámení s pojmem tření, výhody a nevýhody tření, procvičení 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3554" name="Picture 2" descr="https://encrypted-tbn3.gstatic.com/images?q=tbn:ANd9GcQxbWA7YgmxgjWCSCphjF9MyUX89esAFLXpJRDNzckH4U83HCF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714356"/>
            <a:ext cx="4291801" cy="3214710"/>
          </a:xfrm>
          <a:prstGeom prst="rect">
            <a:avLst/>
          </a:prstGeom>
          <a:noFill/>
        </p:spPr>
      </p:pic>
      <p:pic>
        <p:nvPicPr>
          <p:cNvPr id="23556" name="Picture 4" descr="https://encrypted-tbn1.gstatic.com/images?q=tbn:ANd9GcQ6FxhBdGyYs8QHjHbL7lCNnTNbFI-Ipy7Vt-DTL77KmVQ4olxQnw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000372"/>
            <a:ext cx="4171538" cy="27146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357190"/>
          </a:xfrm>
        </p:spPr>
        <p:txBody>
          <a:bodyPr>
            <a:normAutofit fontScale="90000"/>
          </a:bodyPr>
          <a:lstStyle/>
          <a:p>
            <a:pPr algn="ctr"/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8643998" cy="4929222"/>
          </a:xfrm>
        </p:spPr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Tření vzniká při pohybu jednoho tělesa po druhém.</a:t>
            </a: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tělesa působí třecí síla.</a:t>
            </a:r>
          </a:p>
          <a:p>
            <a:pPr algn="just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Tato síla vždy působí proti směru pohybu – třecí síla brzdí pohyb.</a:t>
            </a:r>
          </a:p>
        </p:txBody>
      </p:sp>
      <p:pic>
        <p:nvPicPr>
          <p:cNvPr id="22530" name="Picture 2" descr="https://encrypted-tbn2.gstatic.com/images?q=tbn:ANd9GcRlzmJLEysnP2uVPQfgFJO-KRXHnGlx_jj-wBkb2eNHsmY1wEZ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3929066"/>
            <a:ext cx="4458552" cy="2746211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 rot="1696320">
            <a:off x="2663111" y="5683815"/>
            <a:ext cx="2471457" cy="37063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 rot="1446496">
            <a:off x="4561258" y="4336557"/>
            <a:ext cx="1603618" cy="28575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4900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Na čem závisí třecí síla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5"/>
            <a:ext cx="8686800" cy="1071569"/>
          </a:xfrm>
        </p:spPr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Na </a:t>
            </a: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tom, je-li povrch drsný nebo hladký.</a:t>
            </a:r>
          </a:p>
          <a:p>
            <a:endParaRPr lang="cs-CZ" dirty="0"/>
          </a:p>
          <a:p>
            <a:endParaRPr lang="cs-CZ" dirty="0" smtClean="0"/>
          </a:p>
          <a:p>
            <a:pPr algn="just"/>
            <a:endParaRPr lang="cs-CZ" dirty="0" smtClean="0"/>
          </a:p>
        </p:txBody>
      </p:sp>
      <p:sp useBgFill="1">
        <p:nvSpPr>
          <p:cNvPr id="4" name="Obdélník 3"/>
          <p:cNvSpPr/>
          <p:nvPr/>
        </p:nvSpPr>
        <p:spPr>
          <a:xfrm>
            <a:off x="5436096" y="2864276"/>
            <a:ext cx="504056" cy="31318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 descr="https://encrypted-tbn1.gstatic.com/images?q=tbn:ANd9GcSIb4BRcCz8gNims7VXsYtyBFWDfqiG4Vo2jpSygPDfO1ZJ76uQG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285992"/>
            <a:ext cx="3286148" cy="2461440"/>
          </a:xfrm>
          <a:prstGeom prst="rect">
            <a:avLst/>
          </a:prstGeom>
          <a:noFill/>
        </p:spPr>
      </p:pic>
      <p:pic>
        <p:nvPicPr>
          <p:cNvPr id="21508" name="Picture 4" descr="http://www.cyklo-vylety.cz/Gallery/Vylety_12/Salzkammer/Salzkammer12_0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2214554"/>
            <a:ext cx="3332452" cy="250033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357290" y="5286388"/>
            <a:ext cx="60722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Kde bude třecí síla větší ?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7498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571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Na </a:t>
            </a: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síle, jakou jsou k sobě tělesa tlačena.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Čím větší síla tlačí těleso k podložce, tím větší je i třecí síla.</a:t>
            </a:r>
          </a:p>
          <a:p>
            <a:endParaRPr lang="cs-CZ" dirty="0"/>
          </a:p>
        </p:txBody>
      </p:sp>
      <p:pic>
        <p:nvPicPr>
          <p:cNvPr id="38914" name="Picture 2" descr="http://www.vyukovematerialy.cz/fyzika/obr7/treni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1785926"/>
            <a:ext cx="5900574" cy="3198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Je třecí síla užitečná ?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Bez třecí síly bychom: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nezabrzdili automobil 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nemohli bychom udělat ani krok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nábytek by klouzal po podlaze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každý uzel by se rozvázal </a:t>
            </a:r>
          </a:p>
        </p:txBody>
      </p:sp>
      <p:pic>
        <p:nvPicPr>
          <p:cNvPr id="40964" name="Picture 4" descr="http://www.nakupvakci.cz/userfiles/skola-smyku-sleva-nakupvakci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285992"/>
            <a:ext cx="3432455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857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5767398" cy="542928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těchto případech se snažíme třecí sílu zvyšovat: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náledí na chodnících sypeme pískem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gumových pláštích kol jsou vylisovány zářezy</a:t>
            </a:r>
          </a:p>
          <a:p>
            <a:endParaRPr lang="cs-CZ" dirty="0"/>
          </a:p>
        </p:txBody>
      </p:sp>
      <p:pic>
        <p:nvPicPr>
          <p:cNvPr id="39938" name="Picture 2" descr="https://encrypted-tbn3.gstatic.com/images?q=tbn:ANd9GcTxq1TieBqAytrW0OoH0T9miuYvZZeond-c9W28f0FMU3TI9y0E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3929066"/>
            <a:ext cx="2643186" cy="2643186"/>
          </a:xfrm>
          <a:prstGeom prst="rect">
            <a:avLst/>
          </a:prstGeom>
          <a:noFill/>
        </p:spPr>
      </p:pic>
      <p:pic>
        <p:nvPicPr>
          <p:cNvPr id="39940" name="Picture 4" descr="http://i.lidovky.cz/11/013/lngal/TER38be61__home_mda_sources_ln_photos_506A130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642918"/>
            <a:ext cx="2952740" cy="24456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0010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Škodlivé tření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2643206"/>
          </a:xfrm>
        </p:spPr>
        <p:txBody>
          <a:bodyPr/>
          <a:lstStyle/>
          <a:p>
            <a:pPr lvl="1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Tření má být co nejmenší tam, kde se věci mají pohybovat</a:t>
            </a:r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17410" name="Picture 2" descr="http://www.arnica-janacek.com/pics-v/bezecke-lyzovani-big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285992"/>
            <a:ext cx="3548044" cy="2374461"/>
          </a:xfrm>
          <a:prstGeom prst="rect">
            <a:avLst/>
          </a:prstGeom>
          <a:noFill/>
        </p:spPr>
      </p:pic>
      <p:pic>
        <p:nvPicPr>
          <p:cNvPr id="17414" name="Picture 6" descr="http://www.primafitness.cz/fotky3913/inlin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2071678"/>
            <a:ext cx="2893438" cy="3571900"/>
          </a:xfrm>
          <a:prstGeom prst="rect">
            <a:avLst/>
          </a:prstGeom>
          <a:noFill/>
        </p:spPr>
      </p:pic>
      <p:pic>
        <p:nvPicPr>
          <p:cNvPr id="17416" name="Picture 8" descr="http://ntllaborator.cz/images/prevodovk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00364" y="4143380"/>
            <a:ext cx="3286148" cy="24674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40222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0"/>
            <a:ext cx="8267728" cy="12144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těchto případech se snažíme třecí sílu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snižovat: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4034" name="Picture 2" descr="http://www.sjezdovelyze24.cz/wp-content/uploads/mazani-lyzi-1-300x18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4071942"/>
            <a:ext cx="3764649" cy="2371729"/>
          </a:xfrm>
          <a:prstGeom prst="rect">
            <a:avLst/>
          </a:prstGeom>
          <a:noFill/>
        </p:spPr>
      </p:pic>
      <p:pic>
        <p:nvPicPr>
          <p:cNvPr id="44036" name="Picture 4" descr="http://www.pajl-noze.cz/static/photos/brouseni0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4" y="2071678"/>
            <a:ext cx="4548186" cy="2728912"/>
          </a:xfrm>
          <a:prstGeom prst="rect">
            <a:avLst/>
          </a:prstGeom>
          <a:noFill/>
        </p:spPr>
      </p:pic>
      <p:pic>
        <p:nvPicPr>
          <p:cNvPr id="44040" name="Picture 8" descr="http://0.static.wix.com/media/ef702b306006e68f5b672179f25bc1da.wix_mp_1024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29190" y="714356"/>
            <a:ext cx="3808517" cy="28575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928926" y="221455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broušením</a:t>
            </a:r>
            <a:endParaRPr lang="cs-CZ" sz="2400" b="1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2330" y="3071810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leštěním</a:t>
            </a:r>
            <a:endParaRPr lang="cs-CZ" sz="24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43570" y="600076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mazáním</a:t>
            </a:r>
            <a:endParaRPr lang="cs-CZ" sz="2400" b="1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150"/>
                            </p:stCondLst>
                            <p:childTnLst>
                              <p:par>
                                <p:cTn id="11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44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Doplňte směr třecí síly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3"/>
            <a:ext cx="8686800" cy="2143140"/>
          </a:xfrm>
        </p:spPr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Auto jede po rovné silnici. </a:t>
            </a:r>
          </a:p>
          <a:p>
            <a:pPr algn="just">
              <a:buNone/>
            </a:pPr>
            <a:r>
              <a:rPr lang="cs-CZ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Kterým směrem na něj působí třecí síla?</a:t>
            </a:r>
            <a:endParaRPr lang="cs-CZ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9458" name="Picture 2" descr="http://img.ahaonline.cz/img/18/new_article/1822488-img-auto-v5.jpg?v=5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2571744"/>
            <a:ext cx="5357850" cy="3374307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1857356" y="5357826"/>
            <a:ext cx="4857784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753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8848756" cy="1071570"/>
          </a:xfrm>
        </p:spPr>
        <p:txBody>
          <a:bodyPr>
            <a:noAutofit/>
          </a:bodyPr>
          <a:lstStyle/>
          <a:p>
            <a:pPr algn="ctr"/>
            <a:r>
              <a:rPr lang="cs-CZ" sz="35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Seřaďte třecí síly podle velikosti</a:t>
            </a:r>
            <a:endParaRPr lang="cs-CZ" sz="35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85860"/>
            <a:ext cx="8686800" cy="479426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4" y="1357298"/>
            <a:ext cx="885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Napište číslice 1, 2 a 3 pro jednotlivé třecí síly (1 – nejmenší síla, 3 – největší síla)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18920" y="2653939"/>
            <a:ext cx="6984776" cy="2952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2571744"/>
            <a:ext cx="4811996" cy="11452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57290" y="3786190"/>
            <a:ext cx="4786346" cy="122071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57290" y="5143512"/>
            <a:ext cx="4786346" cy="107157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43042" y="2928934"/>
            <a:ext cx="10235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LED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143380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DŘEVO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5429264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DŘEVO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Plechovka 12"/>
          <p:cNvSpPr/>
          <p:nvPr/>
        </p:nvSpPr>
        <p:spPr>
          <a:xfrm>
            <a:off x="3643306" y="2786058"/>
            <a:ext cx="785818" cy="58307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echovka 13"/>
          <p:cNvSpPr/>
          <p:nvPr/>
        </p:nvSpPr>
        <p:spPr>
          <a:xfrm>
            <a:off x="3643306" y="4143380"/>
            <a:ext cx="785818" cy="785818"/>
          </a:xfrm>
          <a:prstGeom prst="can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echovka 14"/>
          <p:cNvSpPr/>
          <p:nvPr/>
        </p:nvSpPr>
        <p:spPr>
          <a:xfrm>
            <a:off x="3643306" y="4000504"/>
            <a:ext cx="785818" cy="51163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echovka 15"/>
          <p:cNvSpPr/>
          <p:nvPr/>
        </p:nvSpPr>
        <p:spPr>
          <a:xfrm>
            <a:off x="3643306" y="5500702"/>
            <a:ext cx="857256" cy="571504"/>
          </a:xfrm>
          <a:prstGeom prst="can">
            <a:avLst>
              <a:gd name="adj" fmla="val 326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357950" y="2714620"/>
            <a:ext cx="1071570" cy="79037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6357950" y="4000504"/>
            <a:ext cx="1143008" cy="81840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357950" y="5286388"/>
            <a:ext cx="1143008" cy="86181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572264" y="285749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72264" y="414338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72264" y="542926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601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 animBg="1"/>
      <p:bldP spid="7" grpId="0" animBg="1"/>
      <p:bldP spid="9" grpId="0" animBg="1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9144000" cy="857256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Rozhodni o užitečnosti třecí síly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5058" name="Picture 2" descr="http://www.tyden.cz/obrazek/nedotacivy-4939d34709f29_275x176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142984"/>
            <a:ext cx="3289106" cy="2105028"/>
          </a:xfrm>
          <a:prstGeom prst="rect">
            <a:avLst/>
          </a:prstGeom>
          <a:noFill/>
        </p:spPr>
      </p:pic>
      <p:pic>
        <p:nvPicPr>
          <p:cNvPr id="45060" name="Picture 4" descr="https://encrypted-tbn3.gstatic.com/images?q=tbn:ANd9GcSNnu8F2eCCP1twJ45sBf7Zld-1ga1p-Mv3NpsQRQkfdu_bJ9bY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4" y="3929066"/>
            <a:ext cx="2714644" cy="2714644"/>
          </a:xfrm>
          <a:prstGeom prst="rect">
            <a:avLst/>
          </a:prstGeom>
          <a:noFill/>
        </p:spPr>
      </p:pic>
      <p:pic>
        <p:nvPicPr>
          <p:cNvPr id="45062" name="Picture 6" descr="http://us.123rf.com/400wm/400/400/lightpoet/lightpoet1203/lightpoet120300238/12808634-mlada-a-ena-ledna-bruslena-venku-na-rybna-ku-na-mrazu-zimna-den--detail-nohou-motion-blur-se-poua-a-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71802" y="3071810"/>
            <a:ext cx="2286016" cy="2286016"/>
          </a:xfrm>
          <a:prstGeom prst="rect">
            <a:avLst/>
          </a:prstGeom>
          <a:noFill/>
        </p:spPr>
      </p:pic>
      <p:pic>
        <p:nvPicPr>
          <p:cNvPr id="45064" name="Picture 8" descr="http://i.idnes.cz/12/023/cl6/JB414fb7_lem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00694" y="4286256"/>
            <a:ext cx="3411529" cy="1857388"/>
          </a:xfrm>
          <a:prstGeom prst="rect">
            <a:avLst/>
          </a:prstGeom>
          <a:noFill/>
        </p:spPr>
      </p:pic>
      <p:pic>
        <p:nvPicPr>
          <p:cNvPr id="45066" name="Picture 10" descr="http://i.idnes.cz/08/081/gal/VCJ24d701_Brouseni_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00694" y="1500174"/>
            <a:ext cx="3286148" cy="2021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5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5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5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5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Použité  zdroje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http://hedvika.webpark.cz/original1/6.jpg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https://encrypted-tbn1.gstatic.com/images?q=tbn:ANd9GcQ6FxhBdGyYs8QHjHbL7lCNnTNbFI-Ipy7Vt-DTL77KmVQ4olxQnw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https://encrypted-tbn2.gstatic.com/images?q=tbn:ANd9GcRlzmJLEysnP2uVPQfgFJO-KRXHnGlx_jj-wBkb2eNHsmY1wEZt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http://img.ihned.cz/attachment.php/470/39884470/iu35BDE7LNOjklPQWbcdefghqz0T29Rn/001_Silnice_I-49_Z_dve_ice_nov_prava_PA8_CRmB.JPG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cyklo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vylety.cz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Gallery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Vylety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_12/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Salzkammer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/Salzkammer12_0007.jpg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vyukovematerialy.cz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/fyzika/obr7/treni2.jpg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nakupvakci.cz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userfiles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skola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-smyku-sleva-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nakupvakci.jpg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http://eshop.carling.cz/files/Dunlop-pneu.jpg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http://i.lidovky.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/11/013/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lngal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/TER38be61__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home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mda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sources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ln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photos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_506A1309.jpg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571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643602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arnica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janacek.com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pics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-v/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bezecke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lyzovani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big.jpg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primafitness.cz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/fotky3913/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inline.jpg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http://ntllaborator.cz/images/prevodovka.jpg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http://www.sjezdovelyze24.cz/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wp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content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uploads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mazani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-lyzi-1-300x189.jpg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pajl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-noze.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/static/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photos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/brouseni02.jpg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http://0.static.wix.com/media/ef702b306006e68f5b672179f25bc1da.wix_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mp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_1024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http://img.ahaonline.cz/img/18/new_article/1822488-img-auto-v5.jpg?v=5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tyden.cz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obrazek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nedotacivy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-4939d34709f29_275x176.jpg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https://encrypted-tbn3.gstatic.com/images?q=tbn:ANd9GcSNnu8F2eCCP1twJ45sBf7Zld-1ga1p-Mv3NpsQRQkfdu_bJ9bY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http://us.123rf.com/400wm/400/400/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lightpoet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/lightpoet1203/lightpoet120300238/12808634-mlada-a-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ena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-ledna-bruslena-venku-na-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rybna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-ku-na-mrazu-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zimna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-den--detail-nohou-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motion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blur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-se-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poua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-a-.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http://i.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idnes.cz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/12/023/cl6/JB414fb7_lem.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http://i.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idnes.cz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/08/081/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gal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/VCJ24d701_</a:t>
            </a:r>
            <a:r>
              <a:rPr lang="cs-CZ" sz="1800" dirty="0" err="1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Brouseni</a:t>
            </a:r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_1.jpg</a:t>
            </a:r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3076</TotalTime>
  <Words>323</Words>
  <Application>Microsoft Office PowerPoint</Application>
  <PresentationFormat>Předvádění na obrazovce (4:3)</PresentationFormat>
  <Paragraphs>83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Tření</vt:lpstr>
      <vt:lpstr>Snímek 3</vt:lpstr>
      <vt:lpstr>Na čem závisí třecí síla</vt:lpstr>
      <vt:lpstr>Snímek 5</vt:lpstr>
      <vt:lpstr>Je třecí síla užitečná ?</vt:lpstr>
      <vt:lpstr>Snímek 7</vt:lpstr>
      <vt:lpstr>Škodlivé tření</vt:lpstr>
      <vt:lpstr>Snímek 9</vt:lpstr>
      <vt:lpstr>Doplňte směr třecí síly</vt:lpstr>
      <vt:lpstr>Seřaďte třecí síly podle velikosti</vt:lpstr>
      <vt:lpstr>Rozhodni o užitečnosti třecí síly</vt:lpstr>
      <vt:lpstr>Použité 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433</cp:revision>
  <dcterms:created xsi:type="dcterms:W3CDTF">2012-12-27T15:30:06Z</dcterms:created>
  <dcterms:modified xsi:type="dcterms:W3CDTF">2013-09-14T14:43:16Z</dcterms:modified>
</cp:coreProperties>
</file>