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0" r:id="rId2"/>
    <p:sldId id="266" r:id="rId3"/>
    <p:sldId id="258" r:id="rId4"/>
    <p:sldId id="259" r:id="rId5"/>
    <p:sldId id="261" r:id="rId6"/>
    <p:sldId id="262" r:id="rId7"/>
    <p:sldId id="263" r:id="rId8"/>
    <p:sldId id="264" r:id="rId9"/>
    <p:sldId id="267" r:id="rId10"/>
    <p:sldId id="257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38" autoAdjust="0"/>
    <p:restoredTop sz="94638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DF9595-532A-4410-A561-C1684EE2C3C8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3FD04F-8B65-4CD0-9E85-76BCF0FE9A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DF9595-532A-4410-A561-C1684EE2C3C8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3FD04F-8B65-4CD0-9E85-76BCF0FE9A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DF9595-532A-4410-A561-C1684EE2C3C8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3FD04F-8B65-4CD0-9E85-76BCF0FE9A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DF9595-532A-4410-A561-C1684EE2C3C8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3FD04F-8B65-4CD0-9E85-76BCF0FE9A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DF9595-532A-4410-A561-C1684EE2C3C8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3FD04F-8B65-4CD0-9E85-76BCF0FE9A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DF9595-532A-4410-A561-C1684EE2C3C8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3FD04F-8B65-4CD0-9E85-76BCF0FE9A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DF9595-532A-4410-A561-C1684EE2C3C8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3FD04F-8B65-4CD0-9E85-76BCF0FE9A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DF9595-532A-4410-A561-C1684EE2C3C8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3FD04F-8B65-4CD0-9E85-76BCF0FE9A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0EDF9595-532A-4410-A561-C1684EE2C3C8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0A3FD04F-8B65-4CD0-9E85-76BCF0FE9A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DF9595-532A-4410-A561-C1684EE2C3C8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3FD04F-8B65-4CD0-9E85-76BCF0FE9A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DF9595-532A-4410-A561-C1684EE2C3C8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3FD04F-8B65-4CD0-9E85-76BCF0FE9A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0EDF9595-532A-4410-A561-C1684EE2C3C8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0A3FD04F-8B65-4CD0-9E85-76BCF0FE9AF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5.jpeg"/><Relationship Id="rId2" Type="http://schemas.openxmlformats.org/officeDocument/2006/relationships/hyperlink" Target="http://www.google.cz/url?sa=i&amp;rct=j&amp;q=&amp;esrc=s&amp;frm=1&amp;source=images&amp;cd=&amp;cad=rja&amp;docid=Z2I4Y1SiX_xVXM&amp;tbnid=tpbuFCDj-7eC1M:&amp;ved=0CAUQjRw&amp;url=http://www.modulweb.cz/download/fragmenty/jednoduche-stroje/HTML/9/default.htm&amp;ei=HpQrUtvUJsi20QXSl4CIBA&amp;bvm=bv.51773540,d.ZG4&amp;psig=AFQjCNG3GgBl9VWEy71bXqr9y_kYKJGwDQ&amp;ust=1378673133095786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z/url?sa=i&amp;rct=j&amp;q=&amp;esrc=s&amp;frm=1&amp;source=images&amp;cd=&amp;cad=rja&amp;docid=KhwlMwNVEpIf6M&amp;tbnid=iZmKM-gKAcbrZM:&amp;ved=0CAUQjRw&amp;url=http://www.detsky-svet-kettler.cz/houpacky-kettler&amp;ei=GGUsUq_mOYWc0QW5yIGwCw&amp;psig=AFQjCNH4tQ9dJjVJmMtfSG9nRM4K3sP3Nw&amp;ust=1378727565195278" TargetMode="External"/><Relationship Id="rId5" Type="http://schemas.openxmlformats.org/officeDocument/2006/relationships/image" Target="../media/image4.jpeg"/><Relationship Id="rId4" Type="http://schemas.openxmlformats.org/officeDocument/2006/relationships/hyperlink" Target="http://www.google.cz/url?sa=i&amp;rct=j&amp;q=&amp;esrc=s&amp;frm=1&amp;source=images&amp;cd=&amp;cad=rja&amp;docid=OqL-eqWuj2XvEM&amp;tbnid=7PdoMilen5YzDM:&amp;ved=0CAUQjRw&amp;url=http://dum.specdcbynov.cz/MZ3/VY_32_INOVACE_FY7/VY_32_INOVACE_FY7_09.ppt&amp;ei=4GMsUp-CL8fK0QW0jYCACg&amp;psig=AFQjCNFBUTiKQTSz8jCdyDNdOixE2u8MwA&amp;ust=1378719917516437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8.jpeg"/><Relationship Id="rId2" Type="http://schemas.openxmlformats.org/officeDocument/2006/relationships/hyperlink" Target="http://www.google.cz/url?sa=i&amp;rct=j&amp;q=&amp;esrc=s&amp;frm=1&amp;source=images&amp;cd=&amp;cad=rja&amp;docid=A0F8bO6GLtC-eM&amp;tbnid=22CLJpKo3-scBM:&amp;ved=0CAUQjRw&amp;url=http://www.domafit.cz/dtl-kladka-zada-siroka-grunsport-c0114?grp=71&amp;ei=p2UsUtKECqek0wWjkYDYDQ&amp;psig=AFQjCNH08RQfYKR8GUTRfKkZ6mKBhNyuyw&amp;ust=137872769953591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z/url?sa=i&amp;rct=j&amp;q=&amp;esrc=s&amp;frm=1&amp;source=images&amp;cd=&amp;cad=rja&amp;docid=EIl05sEJVpXy8M&amp;tbnid=gfyM5FOpnRLCoM:&amp;ved=0CAUQjRw&amp;url=http://moodle2.gymcheb.cz/mod/resource/view.php?id=12253&amp;ei=WmYsUuqWG-bH0QXy8YCIDQ&amp;psig=AFQjCNH08RQfYKR8GUTRfKkZ6mKBhNyuyw&amp;ust=1378727699535910" TargetMode="External"/><Relationship Id="rId5" Type="http://schemas.openxmlformats.org/officeDocument/2006/relationships/image" Target="../media/image7.jpeg"/><Relationship Id="rId4" Type="http://schemas.openxmlformats.org/officeDocument/2006/relationships/hyperlink" Target="http://www.google.cz/url?sa=i&amp;rct=j&amp;q=&amp;esrc=s&amp;frm=1&amp;source=images&amp;cd=&amp;cad=rja&amp;docid=G3sV2v1poYFTSM&amp;tbnid=TANqeq2wyqlAYM:&amp;ved=0CAUQjRw&amp;url=http://atombike.cz/kladkov%C3%BD-drzak-kol-sa-080-p-1805.html&amp;ei=3WUsUsrcK8Gw0AXF-oGYDg&amp;psig=AFQjCNH08RQfYKR8GUTRfKkZ6mKBhNyuyw&amp;ust=1378727699535910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7" Type="http://schemas.openxmlformats.org/officeDocument/2006/relationships/image" Target="../media/image11.jpeg"/><Relationship Id="rId2" Type="http://schemas.openxmlformats.org/officeDocument/2006/relationships/hyperlink" Target="http://www.google.cz/url?sa=i&amp;rct=j&amp;q=&amp;esrc=s&amp;frm=1&amp;source=images&amp;cd=&amp;cad=rja&amp;docid=vzMOPlhOeeCRoM&amp;tbnid=ZxID3MCdfuvbuM:&amp;ved=0CAUQjRw&amp;url=http://www.suzukibandit.cz/view.php?cisloclanku=2005070001&amp;ei=aGksUpn3Jc2c0wXm14D4Dg&amp;bvm=bv.51773540,d.ZG4&amp;psig=AFQjCNH7aDmmuyXVZ2GNDrsVqiT3wh0R6Q&amp;ust=1378728625115405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z/url?sa=i&amp;rct=j&amp;q=&amp;esrc=s&amp;frm=1&amp;source=images&amp;cd=&amp;cad=rja&amp;docid=_E2FdqSiG6THPM&amp;tbnid=lrTHLrau3i04GM:&amp;ved=0CAUQjRw&amp;url=http://www.astramodel.cz/cz/katalog/e-flite/kolo-prevodovky-v2-66z-0.4-modul-s-hrideli-p4558.html&amp;ei=22osUo67OMW70QWIsoG4Dg&amp;bvm=bv.51773540,d.ZG4&amp;psig=AFQjCNH7aDmmuyXVZ2GNDrsVqiT3wh0R6Q&amp;ust=1378728625115405" TargetMode="External"/><Relationship Id="rId5" Type="http://schemas.openxmlformats.org/officeDocument/2006/relationships/image" Target="../media/image10.jpeg"/><Relationship Id="rId4" Type="http://schemas.openxmlformats.org/officeDocument/2006/relationships/hyperlink" Target="http://www.google.cz/url?sa=i&amp;rct=j&amp;q=&amp;esrc=s&amp;frm=1&amp;source=images&amp;cd=&amp;cad=rja&amp;docid=SLvz21-WHjX7wM&amp;tbnid=PSDRGsK3HSgypM:&amp;ved=0CAUQjRw&amp;url=http://cs.wikipedia.org/wiki/Kolo_na_h%C5%99%C3%ADdeli&amp;ei=t2ksUoLsOIOG0AXKmYDwDg&amp;bvm=bv.51773540,d.ZG4&amp;psig=AFQjCNH7aDmmuyXVZ2GNDrsVqiT3wh0R6Q&amp;ust=1378728625115405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www.google.cz/url?sa=i&amp;rct=j&amp;q=&amp;esrc=s&amp;frm=1&amp;source=images&amp;cd=&amp;cad=rja&amp;docid=UB1yaIoiw_BqpM&amp;tbnid=_-hARO82TSccvM:&amp;ved=0CAUQjRw&amp;url=http://techmania.cz/edutorium//art_exponaty.php?xkat=fyzika&amp;xser=53ed6c61h&amp;key=194&amp;ei=4G8sUvufHeah0QWKgYFg&amp;psig=AFQjCNHF6aWDk1rP5T-oH7VKZOvNDsLxgQ&amp;ust=1378730247626517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hyperlink" Target="http://www.google.cz/url?sa=i&amp;rct=j&amp;q=&amp;esrc=s&amp;frm=1&amp;source=images&amp;cd=&amp;cad=rja&amp;docid=wKLwFULS66SYwM&amp;tbnid=6vcIm2-vjIoASM:&amp;ved=0CAUQjRw&amp;url=http://www.koprivnice.cz/index.php?id=koprivnicke-noviny-koprivnice&amp;cnoviny=2005-03-24&amp;ei=oXEsUsaKNMfU0QX6mYGwCQ&amp;bvm=bv.51773540,d.ZG4&amp;psig=AFQjCNFZt6D6o2hc_8JLwwrRACiEWT3TgA&amp;ust=1378730758151086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://www.google.cz/url?sa=i&amp;rct=j&amp;q=&amp;esrc=s&amp;frm=1&amp;source=images&amp;cd=&amp;cad=rja&amp;docid=1GqFIM5WhfAb7M&amp;tbnid=Lk4u8oDJv1Y-IM:&amp;ved=0CAUQjRw&amp;url=http://www.wintech.cz/cs/visimpex-standard/katalog/din-7504-n-138/samovrtne-srouby-din-7504-n-244&amp;ei=spYrUuP0IcqU0AX264CgCw&amp;bvm=bv.51773540,d.ZG4&amp;psig=AFQjCNGjZrtM4VFN8Y3ID_UozMtIRAJFjA&amp;ust=1378674650322067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hyperlink" Target="http://www.google.cz/url?sa=i&amp;rct=j&amp;q=&amp;esrc=s&amp;frm=1&amp;source=images&amp;cd=&amp;cad=rja&amp;docid=w-b4WEw_5pyQHM&amp;tbnid=1oyjKtWRbXDMRM:&amp;ved=0CAUQjRw&amp;url=http://www.wintech.cz/cs/visimpex-standard/katalog/srouby-se-sestihrannou-hlavou-34&amp;ei=Vm4sUsoRwabQBd_dgGg&amp;bvm=bv.51773540,d.ZG4&amp;psig=AFQjCNFRgtk0rVCUMtwN7Q3-5aLcPyR2Hg&amp;ust=1378729903664197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uzukibandit.cz/storage/200701091620_retez1.gif" TargetMode="External"/><Relationship Id="rId3" Type="http://schemas.openxmlformats.org/officeDocument/2006/relationships/hyperlink" Target="http://upload.wikimedia.org/wikipedia/commons/a/a7/Nozyczki4.jpg" TargetMode="External"/><Relationship Id="rId7" Type="http://schemas.openxmlformats.org/officeDocument/2006/relationships/hyperlink" Target="https://encrypted-tbn0.gstatic.com/images?q=tbn:ANd9GcS38oS-u0j2GH90dEf90_r8-c2dNX83j72sxcf_7jmar5hGyDUp7QCVFMQ" TargetMode="External"/><Relationship Id="rId12" Type="http://schemas.openxmlformats.org/officeDocument/2006/relationships/hyperlink" Target="https://encrypted-tbn2.gstatic.com/images?q=tbn:ANd9GcQBwwQwctlnyIyL0Lm1dvaCUfiWvJEgb4DkdjvNfzdNhyPdAEqo" TargetMode="External"/><Relationship Id="rId2" Type="http://schemas.openxmlformats.org/officeDocument/2006/relationships/hyperlink" Target="http://www.modulweb.cz/download/fragmenty/jednoduche-stroje/HTML/9/Ob7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atombike.cz/images/attributes/kladka2.jpg" TargetMode="External"/><Relationship Id="rId11" Type="http://schemas.openxmlformats.org/officeDocument/2006/relationships/hyperlink" Target="http://www.koprivnice.cz/mesto/koprivnicke_noviny/kopnoviny/KN0512/foto04.jpg" TargetMode="External"/><Relationship Id="rId5" Type="http://schemas.openxmlformats.org/officeDocument/2006/relationships/hyperlink" Target="http://www.domafit.cz/photo/s1-1826/kladka-zada-siroka-grunsport-c0114.jpg" TargetMode="External"/><Relationship Id="rId10" Type="http://schemas.openxmlformats.org/officeDocument/2006/relationships/hyperlink" Target="http://www.astramodel.cz/images/eflite/800x600/EFLM222.jpg" TargetMode="External"/><Relationship Id="rId4" Type="http://schemas.openxmlformats.org/officeDocument/2006/relationships/hyperlink" Target="http://www.hcc.cz/uploads/images/houpacka_-_houpacka_otocna-_dvoumistna-8587.jpg" TargetMode="External"/><Relationship Id="rId9" Type="http://schemas.openxmlformats.org/officeDocument/2006/relationships/hyperlink" Target="http://upload.wikimedia.org/wikipedia/commons/thumb/1/1f/Well,_Prague_Satalice.jpg/220px-Well,_Prague_Satalice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encrypted-tbn3.gstatic.com/images?q=tbn:ANd9GcTT8wMBk8SVBL4s5GyAQQeK_XUCFsh_LLndNjhuLcQF94xhstqU" TargetMode="External"/><Relationship Id="rId2" Type="http://schemas.openxmlformats.org/officeDocument/2006/relationships/hyperlink" Target="http://www.wintech.cz/files/visi1/visimpex-standard/938-samovrtne-srouby-din-7504-n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42910" y="3786188"/>
          <a:ext cx="8286808" cy="2434604"/>
        </p:xfrm>
        <a:graphic>
          <a:graphicData uri="http://schemas.openxmlformats.org/drawingml/2006/table">
            <a:tbl>
              <a:tblPr/>
              <a:tblGrid>
                <a:gridCol w="8286808"/>
              </a:tblGrid>
              <a:tr h="471491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Bookman Old Style" pitchFamily="18" charset="0"/>
                          <a:ea typeface="Times New Roman"/>
                        </a:rPr>
                        <a:t>NÁZEV ŠKOLY: Speciální základní škola, Chlumec nad Cidlinou, Smetanova 123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20000"/>
                            <a:lumOff val="80000"/>
                            <a:shade val="30000"/>
                            <a:satMod val="115000"/>
                          </a:schemeClr>
                        </a:gs>
                        <a:gs pos="50000">
                          <a:schemeClr val="accent2">
                            <a:lumMod val="20000"/>
                            <a:lumOff val="80000"/>
                            <a:shade val="67500"/>
                            <a:satMod val="115000"/>
                          </a:schemeClr>
                        </a:gs>
                        <a:gs pos="100000">
                          <a:schemeClr val="accent2">
                            <a:lumMod val="20000"/>
                            <a:lumOff val="8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  <a:tr h="471491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Bookman Old Style" pitchFamily="18" charset="0"/>
                          <a:ea typeface="Times New Roman"/>
                        </a:rPr>
                        <a:t>AUTOR: Mgr. Hana Dvořáčková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20000"/>
                            <a:lumOff val="80000"/>
                            <a:shade val="30000"/>
                            <a:satMod val="115000"/>
                          </a:schemeClr>
                        </a:gs>
                        <a:gs pos="50000">
                          <a:schemeClr val="accent2">
                            <a:lumMod val="20000"/>
                            <a:lumOff val="80000"/>
                            <a:shade val="67500"/>
                            <a:satMod val="115000"/>
                          </a:schemeClr>
                        </a:gs>
                        <a:gs pos="100000">
                          <a:schemeClr val="accent2">
                            <a:lumMod val="20000"/>
                            <a:lumOff val="8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  <a:tr h="471491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Bookman Old Style" pitchFamily="18" charset="0"/>
                          <a:ea typeface="Times New Roman"/>
                        </a:rPr>
                        <a:t>NÁZEV: </a:t>
                      </a:r>
                      <a:r>
                        <a:rPr lang="cs-CZ" sz="1800" b="1" dirty="0" smtClean="0">
                          <a:solidFill>
                            <a:schemeClr val="bg1"/>
                          </a:solidFill>
                          <a:latin typeface="Bookman Old Style" pitchFamily="18" charset="0"/>
                          <a:ea typeface="Times New Roman"/>
                        </a:rPr>
                        <a:t>VY_32_INOVACE_57_JEDNODUCHÉ</a:t>
                      </a:r>
                      <a:r>
                        <a:rPr lang="cs-CZ" sz="1800" b="1" baseline="0" dirty="0" smtClean="0">
                          <a:solidFill>
                            <a:schemeClr val="bg1"/>
                          </a:solidFill>
                          <a:latin typeface="Bookman Old Style" pitchFamily="18" charset="0"/>
                          <a:ea typeface="Times New Roman"/>
                        </a:rPr>
                        <a:t> STROJE</a:t>
                      </a:r>
                      <a:endParaRPr lang="cs-CZ" sz="1800" b="1" dirty="0">
                        <a:solidFill>
                          <a:schemeClr val="bg1"/>
                        </a:solidFill>
                        <a:latin typeface="Bookman Old Style" pitchFamily="18" charset="0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20000"/>
                            <a:lumOff val="80000"/>
                            <a:shade val="30000"/>
                            <a:satMod val="115000"/>
                          </a:schemeClr>
                        </a:gs>
                        <a:gs pos="50000">
                          <a:schemeClr val="accent2">
                            <a:lumMod val="20000"/>
                            <a:lumOff val="80000"/>
                            <a:shade val="67500"/>
                            <a:satMod val="115000"/>
                          </a:schemeClr>
                        </a:gs>
                        <a:gs pos="100000">
                          <a:schemeClr val="accent2">
                            <a:lumMod val="20000"/>
                            <a:lumOff val="8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  <a:tr h="471491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Bookman Old Style" pitchFamily="18" charset="0"/>
                          <a:ea typeface="Times New Roman"/>
                        </a:rPr>
                        <a:t>TEMA: </a:t>
                      </a:r>
                      <a:r>
                        <a:rPr lang="cs-CZ" sz="1800" b="1" dirty="0" smtClean="0">
                          <a:solidFill>
                            <a:schemeClr val="bg1"/>
                          </a:solidFill>
                          <a:latin typeface="Bookman Old Style" pitchFamily="18" charset="0"/>
                          <a:ea typeface="Times New Roman"/>
                        </a:rPr>
                        <a:t>FYZIKA</a:t>
                      </a:r>
                      <a:endParaRPr lang="cs-CZ" sz="1800" b="1" dirty="0">
                        <a:solidFill>
                          <a:schemeClr val="bg1"/>
                        </a:solidFill>
                        <a:latin typeface="Bookman Old Style" pitchFamily="18" charset="0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20000"/>
                            <a:lumOff val="80000"/>
                            <a:shade val="30000"/>
                            <a:satMod val="115000"/>
                          </a:schemeClr>
                        </a:gs>
                        <a:gs pos="50000">
                          <a:schemeClr val="accent2">
                            <a:lumMod val="20000"/>
                            <a:lumOff val="80000"/>
                            <a:shade val="67500"/>
                            <a:satMod val="115000"/>
                          </a:schemeClr>
                        </a:gs>
                        <a:gs pos="100000">
                          <a:schemeClr val="accent2">
                            <a:lumMod val="20000"/>
                            <a:lumOff val="8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  <a:tr h="471491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Bookman Old Style" pitchFamily="18" charset="0"/>
                          <a:ea typeface="Times New Roman"/>
                        </a:rPr>
                        <a:t>ČÍSLO PROJEKTU:  CZ.1.07/1.4.00/21.2598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2">
                            <a:lumMod val="20000"/>
                            <a:lumOff val="80000"/>
                            <a:shade val="30000"/>
                            <a:satMod val="115000"/>
                          </a:schemeClr>
                        </a:gs>
                        <a:gs pos="50000">
                          <a:schemeClr val="accent2">
                            <a:lumMod val="20000"/>
                            <a:lumOff val="80000"/>
                            <a:shade val="67500"/>
                            <a:satMod val="115000"/>
                          </a:schemeClr>
                        </a:gs>
                        <a:gs pos="100000">
                          <a:schemeClr val="accent2">
                            <a:lumMod val="20000"/>
                            <a:lumOff val="8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</a:tbl>
          </a:graphicData>
        </a:graphic>
      </p:graphicFrame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Picture 2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1357298"/>
            <a:ext cx="6096000" cy="14941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571612"/>
            <a:ext cx="8429684" cy="4000528"/>
          </a:xfrm>
        </p:spPr>
        <p:txBody>
          <a:bodyPr/>
          <a:lstStyle/>
          <a:p>
            <a:pPr algn="ctr"/>
            <a:r>
              <a:rPr lang="cs-CZ" sz="88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JEDNODUCHÉ STROJE</a:t>
            </a:r>
            <a:endParaRPr lang="cs-CZ" sz="8800" b="1" dirty="0">
              <a:solidFill>
                <a:schemeClr val="accent2">
                  <a:lumMod val="60000"/>
                  <a:lumOff val="40000"/>
                </a:schemeClr>
              </a:solidFill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4857760"/>
            <a:ext cx="8358246" cy="100013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200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Bookman Old Style" pitchFamily="18" charset="0"/>
              </a:rPr>
              <a:t>Přehled jednoduchých strojů, otázky na procvičení.</a:t>
            </a:r>
            <a:endParaRPr lang="cs-CZ" sz="3200" dirty="0">
              <a:solidFill>
                <a:schemeClr val="accent3">
                  <a:lumMod val="40000"/>
                  <a:lumOff val="60000"/>
                </a:schemeClr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285728"/>
            <a:ext cx="8786842" cy="928694"/>
          </a:xfrm>
        </p:spPr>
        <p:txBody>
          <a:bodyPr/>
          <a:lstStyle/>
          <a:p>
            <a:pPr algn="ctr"/>
            <a:r>
              <a:rPr lang="cs-CZ" sz="54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JEDNODUCHÉ  STROJE</a:t>
            </a:r>
            <a:endParaRPr lang="cs-CZ" sz="5400" b="1" dirty="0">
              <a:solidFill>
                <a:schemeClr val="accent2">
                  <a:lumMod val="60000"/>
                  <a:lumOff val="40000"/>
                </a:schemeClr>
              </a:solidFill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1428736"/>
            <a:ext cx="8429684" cy="514353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800" dirty="0" smtClean="0">
                <a:latin typeface="Bookman Old Style" pitchFamily="18" charset="0"/>
              </a:rPr>
              <a:t>Stroje, které se skládají </a:t>
            </a:r>
            <a:r>
              <a:rPr lang="cs-CZ" sz="4800" dirty="0" smtClean="0">
                <a:latin typeface="Bookman Old Style" pitchFamily="18" charset="0"/>
              </a:rPr>
              <a:t>                    z </a:t>
            </a:r>
            <a:r>
              <a:rPr lang="cs-CZ" sz="4800" dirty="0" smtClean="0">
                <a:latin typeface="Bookman Old Style" pitchFamily="18" charset="0"/>
              </a:rPr>
              <a:t>jednodušších </a:t>
            </a:r>
            <a:r>
              <a:rPr lang="cs-CZ" sz="4800" dirty="0" smtClean="0">
                <a:latin typeface="Bookman Old Style" pitchFamily="18" charset="0"/>
              </a:rPr>
              <a:t>součástí, </a:t>
            </a:r>
            <a:r>
              <a:rPr lang="cs-CZ" sz="4800" dirty="0" smtClean="0">
                <a:latin typeface="Bookman Old Style" pitchFamily="18" charset="0"/>
              </a:rPr>
              <a:t>se nazývají </a:t>
            </a:r>
            <a:r>
              <a:rPr lang="cs-CZ" sz="48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jednoduché stroje.</a:t>
            </a:r>
          </a:p>
          <a:p>
            <a:pPr>
              <a:buNone/>
            </a:pPr>
            <a:endParaRPr lang="cs-CZ" sz="4800" dirty="0" smtClean="0">
              <a:solidFill>
                <a:schemeClr val="tx2">
                  <a:lumMod val="50000"/>
                </a:schemeClr>
              </a:solidFill>
              <a:latin typeface="Bookman Old Style" pitchFamily="18" charset="0"/>
            </a:endParaRPr>
          </a:p>
          <a:p>
            <a:pPr algn="ctr">
              <a:buNone/>
            </a:pPr>
            <a:r>
              <a:rPr lang="cs-CZ" sz="4800" dirty="0" smtClean="0">
                <a:latin typeface="Bookman Old Style" pitchFamily="18" charset="0"/>
              </a:rPr>
              <a:t>Usnadňují lidem práci.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1472" y="285728"/>
            <a:ext cx="8115328" cy="928694"/>
          </a:xfrm>
        </p:spPr>
        <p:txBody>
          <a:bodyPr/>
          <a:lstStyle/>
          <a:p>
            <a:pPr algn="ctr"/>
            <a:r>
              <a:rPr lang="cs-CZ" sz="54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PÁKA</a:t>
            </a:r>
            <a:endParaRPr lang="cs-CZ" sz="5400" b="1" dirty="0">
              <a:solidFill>
                <a:schemeClr val="accent2">
                  <a:lumMod val="60000"/>
                  <a:lumOff val="40000"/>
                </a:schemeClr>
              </a:solidFill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214422"/>
            <a:ext cx="5643602" cy="3500462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4300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Bookman Old Style" pitchFamily="18" charset="0"/>
              </a:rPr>
              <a:t>Páka je pevná tyč, která je podepřená v jednom bodě(ose) a má 2 ramena</a:t>
            </a:r>
          </a:p>
          <a:p>
            <a:pPr>
              <a:buNone/>
            </a:pPr>
            <a:r>
              <a:rPr lang="cs-CZ" sz="4300" dirty="0" smtClean="0">
                <a:solidFill>
                  <a:srgbClr val="FFFF00"/>
                </a:solidFill>
                <a:latin typeface="Bookman Old Style" pitchFamily="18" charset="0"/>
              </a:rPr>
              <a:t>			</a:t>
            </a:r>
          </a:p>
          <a:p>
            <a:pPr>
              <a:buNone/>
            </a:pPr>
            <a:r>
              <a:rPr lang="cs-CZ" sz="4300" dirty="0" smtClean="0">
                <a:solidFill>
                  <a:srgbClr val="FFFF00"/>
                </a:solidFill>
                <a:latin typeface="Bookman Old Style" pitchFamily="18" charset="0"/>
              </a:rPr>
              <a:t>		</a:t>
            </a:r>
            <a:endParaRPr lang="cs-CZ" dirty="0"/>
          </a:p>
        </p:txBody>
      </p:sp>
      <p:pic>
        <p:nvPicPr>
          <p:cNvPr id="28674" name="Picture 2" descr="http://www.modulweb.cz/download/fragmenty/jednoduche-stroje/HTML/9/Ob7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01241" y="1142984"/>
            <a:ext cx="3342759" cy="2048103"/>
          </a:xfrm>
          <a:prstGeom prst="rect">
            <a:avLst/>
          </a:prstGeom>
          <a:noFill/>
        </p:spPr>
      </p:pic>
      <p:pic>
        <p:nvPicPr>
          <p:cNvPr id="26626" name="Picture 2" descr="http://upload.wikimedia.org/wikipedia/commons/a/a7/Nozyczki4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29256" y="3857628"/>
            <a:ext cx="3071823" cy="2303867"/>
          </a:xfrm>
          <a:prstGeom prst="rect">
            <a:avLst/>
          </a:prstGeom>
          <a:noFill/>
        </p:spPr>
      </p:pic>
      <p:pic>
        <p:nvPicPr>
          <p:cNvPr id="26630" name="Picture 6" descr="http://www.hcc.cz/uploads/images/houpacka_-_houpacka_otocna-_dvoumistna-8587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42910" y="3571876"/>
            <a:ext cx="4316483" cy="293139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1000"/>
                                        <p:tgtEl>
                                          <p:spTgt spid="28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1000"/>
                                        <p:tgtEl>
                                          <p:spTgt spid="266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1000"/>
                                        <p:tgtEl>
                                          <p:spTgt spid="26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85728"/>
            <a:ext cx="7772400" cy="1140736"/>
          </a:xfrm>
        </p:spPr>
        <p:txBody>
          <a:bodyPr/>
          <a:lstStyle/>
          <a:p>
            <a:pPr algn="ctr"/>
            <a:r>
              <a:rPr lang="cs-CZ" sz="54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KLADKA</a:t>
            </a:r>
            <a:endParaRPr lang="cs-CZ" sz="5400" b="1" dirty="0">
              <a:solidFill>
                <a:schemeClr val="accent2">
                  <a:lumMod val="60000"/>
                  <a:lumOff val="40000"/>
                </a:schemeClr>
              </a:solidFill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285860"/>
            <a:ext cx="8572560" cy="278608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Bookman Old Style" pitchFamily="18" charset="0"/>
              </a:rPr>
              <a:t>Kladka je volně otočné kolo </a:t>
            </a:r>
            <a:r>
              <a:rPr lang="cs-CZ" sz="4000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Bookman Old Style" pitchFamily="18" charset="0"/>
              </a:rPr>
              <a:t>                  s </a:t>
            </a:r>
            <a:r>
              <a:rPr lang="cs-CZ" sz="4000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Bookman Old Style" pitchFamily="18" charset="0"/>
              </a:rPr>
              <a:t>drážkou po obvodě pro vedení provazu.</a:t>
            </a:r>
            <a:endParaRPr lang="cs-CZ" sz="4000" dirty="0">
              <a:solidFill>
                <a:schemeClr val="accent3">
                  <a:lumMod val="40000"/>
                  <a:lumOff val="60000"/>
                </a:schemeClr>
              </a:solidFill>
              <a:latin typeface="Bookman Old Style" pitchFamily="18" charset="0"/>
            </a:endParaRPr>
          </a:p>
        </p:txBody>
      </p:sp>
      <p:pic>
        <p:nvPicPr>
          <p:cNvPr id="46082" name="Picture 2" descr="http://www.domafit.cz/photo/s1-1826/kladka-zada-siroka-grunsport-c0114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15074" y="3857628"/>
            <a:ext cx="2500330" cy="2500330"/>
          </a:xfrm>
          <a:prstGeom prst="rect">
            <a:avLst/>
          </a:prstGeom>
          <a:noFill/>
        </p:spPr>
      </p:pic>
      <p:pic>
        <p:nvPicPr>
          <p:cNvPr id="46084" name="Picture 4" descr="http://atombike.cz/images/attributes/kladka2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357554" y="2928934"/>
            <a:ext cx="2523472" cy="3583330"/>
          </a:xfrm>
          <a:prstGeom prst="rect">
            <a:avLst/>
          </a:prstGeom>
          <a:noFill/>
        </p:spPr>
      </p:pic>
      <p:pic>
        <p:nvPicPr>
          <p:cNvPr id="46086" name="Picture 6" descr="https://encrypted-tbn0.gstatic.com/images?q=tbn:ANd9GcS38oS-u0j2GH90dEf90_r8-c2dNX83j72sxcf_7jmar5hGyDUp7QCVFMQ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142976" y="3357562"/>
            <a:ext cx="1357322" cy="325757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1000"/>
                                        <p:tgtEl>
                                          <p:spTgt spid="46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1000"/>
                                        <p:tgtEl>
                                          <p:spTgt spid="46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1000"/>
                                        <p:tgtEl>
                                          <p:spTgt spid="46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85728"/>
            <a:ext cx="7772400" cy="1071570"/>
          </a:xfrm>
        </p:spPr>
        <p:txBody>
          <a:bodyPr/>
          <a:lstStyle/>
          <a:p>
            <a:pPr algn="ctr"/>
            <a:r>
              <a:rPr lang="cs-CZ" sz="54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KOLO NA HŘÍDELI</a:t>
            </a:r>
            <a:endParaRPr lang="cs-CZ" sz="5400" b="1" dirty="0">
              <a:solidFill>
                <a:schemeClr val="accent2">
                  <a:lumMod val="60000"/>
                  <a:lumOff val="40000"/>
                </a:schemeClr>
              </a:solidFill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285860"/>
            <a:ext cx="8501122" cy="250033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Bookman Old Style" pitchFamily="18" charset="0"/>
              </a:rPr>
              <a:t>Jeho základem jsou dvě pevně spojené části, které se otáčejí kolem jedné osy.</a:t>
            </a:r>
          </a:p>
        </p:txBody>
      </p:sp>
      <p:pic>
        <p:nvPicPr>
          <p:cNvPr id="45058" name="Picture 2" descr="http://www.suzukibandit.cz/storage/200701091620_retez1.gi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596" y="4429132"/>
            <a:ext cx="4190955" cy="1709745"/>
          </a:xfrm>
          <a:prstGeom prst="rect">
            <a:avLst/>
          </a:prstGeom>
          <a:noFill/>
        </p:spPr>
      </p:pic>
      <p:pic>
        <p:nvPicPr>
          <p:cNvPr id="45060" name="Picture 4" descr="http://upload.wikimedia.org/wikipedia/commons/thumb/1/1f/Well,_Prague_Satalice.jpg/220px-Well,_Prague_Satalice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86446" y="2714620"/>
            <a:ext cx="2286016" cy="1787249"/>
          </a:xfrm>
          <a:prstGeom prst="rect">
            <a:avLst/>
          </a:prstGeom>
          <a:noFill/>
        </p:spPr>
      </p:pic>
      <p:pic>
        <p:nvPicPr>
          <p:cNvPr id="45064" name="Picture 8" descr="http://www.astramodel.cz/images/eflite/800x600/EFLM222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715008" y="5072074"/>
            <a:ext cx="2214546" cy="1660169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571472" y="3571876"/>
            <a:ext cx="378621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menší a větší kolo</a:t>
            </a:r>
            <a:endParaRPr lang="cs-CZ" sz="3200" dirty="0">
              <a:solidFill>
                <a:schemeClr val="accent2">
                  <a:lumMod val="60000"/>
                  <a:lumOff val="40000"/>
                </a:schemeClr>
              </a:solidFill>
              <a:latin typeface="Bookman Old Style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429256" y="4500570"/>
            <a:ext cx="30003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kolo a hřídel</a:t>
            </a:r>
            <a:endParaRPr lang="cs-CZ" sz="3200" dirty="0">
              <a:solidFill>
                <a:schemeClr val="accent2">
                  <a:lumMod val="60000"/>
                  <a:lumOff val="40000"/>
                </a:schemeClr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1000"/>
                                        <p:tgtEl>
                                          <p:spTgt spid="45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1000"/>
                                        <p:tgtEl>
                                          <p:spTgt spid="45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6" dur="1000"/>
                                        <p:tgtEl>
                                          <p:spTgt spid="450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NAKLONĚNÁ ROVINA</a:t>
            </a:r>
            <a:endParaRPr lang="cs-CZ" sz="5400" b="1" dirty="0">
              <a:solidFill>
                <a:schemeClr val="accent2">
                  <a:lumMod val="60000"/>
                  <a:lumOff val="40000"/>
                </a:schemeClr>
              </a:solidFill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500174"/>
            <a:ext cx="8572560" cy="264320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Bookman Old Style" pitchFamily="18" charset="0"/>
              </a:rPr>
              <a:t>Je to rovina nakloněná vzhledem k vodorovnému směru, po níž se zvedá těleso vzhůru.</a:t>
            </a:r>
            <a:endParaRPr lang="cs-CZ" sz="4000" dirty="0">
              <a:solidFill>
                <a:schemeClr val="accent3">
                  <a:lumMod val="40000"/>
                  <a:lumOff val="60000"/>
                </a:schemeClr>
              </a:solidFill>
              <a:latin typeface="Bookman Old Style" pitchFamily="18" charset="0"/>
            </a:endParaRPr>
          </a:p>
        </p:txBody>
      </p:sp>
      <p:pic>
        <p:nvPicPr>
          <p:cNvPr id="44036" name="Picture 4" descr="https://encrypted-tbn2.gstatic.com/images?q=tbn:ANd9GcQBwwQwctlnyIyL0Lm1dvaCUfiWvJEgb4DkdjvNfzdNhyPdAEqo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29256" y="4000504"/>
            <a:ext cx="3024182" cy="2275697"/>
          </a:xfrm>
          <a:prstGeom prst="rect">
            <a:avLst/>
          </a:prstGeom>
          <a:noFill/>
        </p:spPr>
      </p:pic>
      <p:pic>
        <p:nvPicPr>
          <p:cNvPr id="44038" name="Picture 6" descr="http://www.koprivnice.cz/mesto/koprivnicke_noviny/kopnoviny/KN0512/foto04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57224" y="3786190"/>
            <a:ext cx="3714776" cy="27737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1000"/>
                                        <p:tgtEl>
                                          <p:spTgt spid="44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1000"/>
                                        <p:tgtEl>
                                          <p:spTgt spid="44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357166"/>
            <a:ext cx="7772400" cy="1069298"/>
          </a:xfrm>
        </p:spPr>
        <p:txBody>
          <a:bodyPr/>
          <a:lstStyle/>
          <a:p>
            <a:pPr algn="ctr"/>
            <a:r>
              <a:rPr lang="cs-CZ" sz="54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ŠROUB</a:t>
            </a:r>
            <a:endParaRPr lang="cs-CZ" sz="5400" b="1" dirty="0">
              <a:solidFill>
                <a:schemeClr val="accent2">
                  <a:lumMod val="60000"/>
                  <a:lumOff val="40000"/>
                </a:schemeClr>
              </a:solidFill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214422"/>
            <a:ext cx="8501122" cy="2000264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4000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Bookman Old Style" pitchFamily="18" charset="0"/>
              </a:rPr>
              <a:t>Jeho hlavní částí je závit. </a:t>
            </a:r>
          </a:p>
          <a:p>
            <a:pPr>
              <a:buNone/>
            </a:pPr>
            <a:r>
              <a:rPr lang="cs-CZ" sz="4000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Bookman Old Style" pitchFamily="18" charset="0"/>
              </a:rPr>
              <a:t>Spolu s maticí tvoří spojovací prostředek.</a:t>
            </a:r>
            <a:endParaRPr lang="cs-CZ" sz="4000" dirty="0">
              <a:solidFill>
                <a:schemeClr val="accent3">
                  <a:lumMod val="40000"/>
                  <a:lumOff val="60000"/>
                </a:schemeClr>
              </a:solidFill>
              <a:latin typeface="Bookman Old Style" pitchFamily="18" charset="0"/>
            </a:endParaRPr>
          </a:p>
        </p:txBody>
      </p:sp>
      <p:pic>
        <p:nvPicPr>
          <p:cNvPr id="4" name="Picture 10" descr="https://encrypted-tbn2.gstatic.com/images?q=tbn:ANd9GcSw8BJWKWwyRWq5NhwpUDnD6zLwpuoTz3L1bTjnpRj51ZZQd3F59Q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71934" y="2928934"/>
            <a:ext cx="4810717" cy="1597309"/>
          </a:xfrm>
          <a:prstGeom prst="rect">
            <a:avLst/>
          </a:prstGeom>
          <a:noFill/>
        </p:spPr>
      </p:pic>
      <p:pic>
        <p:nvPicPr>
          <p:cNvPr id="43010" name="Picture 2" descr="https://encrypted-tbn3.gstatic.com/images?q=tbn:ANd9GcTT8wMBk8SVBL4s5GyAQQeK_XUCFsh_LLndNjhuLcQF94xhstqU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5786" y="4714884"/>
            <a:ext cx="4507637" cy="20002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1000"/>
                                        <p:tgtEl>
                                          <p:spTgt spid="430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85728"/>
            <a:ext cx="7772400" cy="1000132"/>
          </a:xfrm>
        </p:spPr>
        <p:txBody>
          <a:bodyPr/>
          <a:lstStyle/>
          <a:p>
            <a:pPr algn="ctr"/>
            <a:r>
              <a:rPr lang="cs-CZ" sz="54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Odpověz na otázky</a:t>
            </a:r>
            <a:endParaRPr lang="cs-CZ" sz="5400" b="1" dirty="0">
              <a:solidFill>
                <a:schemeClr val="accent2">
                  <a:lumMod val="60000"/>
                  <a:lumOff val="40000"/>
                </a:schemeClr>
              </a:solidFill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571612"/>
            <a:ext cx="8715404" cy="5072098"/>
          </a:xfrm>
        </p:spPr>
        <p:txBody>
          <a:bodyPr>
            <a:normAutofit/>
          </a:bodyPr>
          <a:lstStyle/>
          <a:p>
            <a:pPr marL="582930" indent="-514350">
              <a:buFont typeface="+mj-lt"/>
              <a:buAutoNum type="arabicParenR"/>
            </a:pPr>
            <a:r>
              <a:rPr lang="cs-CZ" sz="3600" dirty="0" smtClean="0">
                <a:latin typeface="Bookman Old Style" pitchFamily="18" charset="0"/>
              </a:rPr>
              <a:t>Který jednoduchý stroj použiješ ke zvednutí kbelíku do výšky ?</a:t>
            </a:r>
          </a:p>
          <a:p>
            <a:pPr marL="582930" indent="-514350">
              <a:buFont typeface="+mj-lt"/>
              <a:buAutoNum type="arabicParenR"/>
            </a:pPr>
            <a:r>
              <a:rPr lang="cs-CZ" sz="3600" dirty="0" smtClean="0">
                <a:latin typeface="Bookman Old Style" pitchFamily="18" charset="0"/>
              </a:rPr>
              <a:t>Čím se liší závit šroubu s kovovou maticí od šroubu do dřeva ?</a:t>
            </a:r>
          </a:p>
          <a:p>
            <a:pPr marL="582930" indent="-514350">
              <a:buFont typeface="+mj-lt"/>
              <a:buAutoNum type="arabicParenR"/>
            </a:pPr>
            <a:r>
              <a:rPr lang="cs-CZ" sz="3600" dirty="0" smtClean="0">
                <a:latin typeface="Bookman Old Style" pitchFamily="18" charset="0"/>
              </a:rPr>
              <a:t>Jmenuj některé nástroje ze školní dílny, které jsou pákami.</a:t>
            </a:r>
          </a:p>
          <a:p>
            <a:pPr marL="582930" indent="-514350">
              <a:buFont typeface="+mj-lt"/>
              <a:buAutoNum type="arabicParenR"/>
            </a:pPr>
            <a:r>
              <a:rPr lang="cs-CZ" sz="3600" dirty="0" smtClean="0">
                <a:latin typeface="Bookman Old Style" pitchFamily="18" charset="0"/>
              </a:rPr>
              <a:t>Uveď příklady nakloněné roviny.</a:t>
            </a:r>
          </a:p>
          <a:p>
            <a:pPr marL="582930" indent="-514350">
              <a:buNone/>
            </a:pPr>
            <a:endParaRPr lang="cs-CZ" sz="3600" dirty="0"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142852"/>
            <a:ext cx="7772400" cy="857256"/>
          </a:xfrm>
        </p:spPr>
        <p:txBody>
          <a:bodyPr/>
          <a:lstStyle/>
          <a:p>
            <a:pPr algn="ctr"/>
            <a:r>
              <a:rPr lang="cs-CZ" sz="54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Použité zdroje</a:t>
            </a:r>
            <a:endParaRPr lang="cs-CZ" sz="5400" b="1" dirty="0">
              <a:solidFill>
                <a:schemeClr val="accent2">
                  <a:lumMod val="60000"/>
                  <a:lumOff val="40000"/>
                </a:schemeClr>
              </a:solidFill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214422"/>
            <a:ext cx="8501122" cy="5429288"/>
          </a:xfrm>
        </p:spPr>
        <p:txBody>
          <a:bodyPr>
            <a:normAutofit lnSpcReduction="10000"/>
          </a:bodyPr>
          <a:lstStyle/>
          <a:p>
            <a:r>
              <a:rPr lang="cs-CZ" sz="1600" dirty="0" smtClean="0">
                <a:latin typeface="Bookman Old Style" pitchFamily="18" charset="0"/>
                <a:hlinkClick r:id="rId2"/>
              </a:rPr>
              <a:t>http://www.</a:t>
            </a:r>
            <a:r>
              <a:rPr lang="cs-CZ" sz="1600" dirty="0" err="1" smtClean="0">
                <a:latin typeface="Bookman Old Style" pitchFamily="18" charset="0"/>
                <a:hlinkClick r:id="rId2"/>
              </a:rPr>
              <a:t>modulweb.cz</a:t>
            </a:r>
            <a:r>
              <a:rPr lang="cs-CZ" sz="1600" dirty="0" smtClean="0">
                <a:latin typeface="Bookman Old Style" pitchFamily="18" charset="0"/>
                <a:hlinkClick r:id="rId2"/>
              </a:rPr>
              <a:t>/</a:t>
            </a:r>
            <a:r>
              <a:rPr lang="cs-CZ" sz="1600" dirty="0" err="1" smtClean="0">
                <a:latin typeface="Bookman Old Style" pitchFamily="18" charset="0"/>
                <a:hlinkClick r:id="rId2"/>
              </a:rPr>
              <a:t>download</a:t>
            </a:r>
            <a:r>
              <a:rPr lang="cs-CZ" sz="1600" dirty="0" smtClean="0">
                <a:latin typeface="Bookman Old Style" pitchFamily="18" charset="0"/>
                <a:hlinkClick r:id="rId2"/>
              </a:rPr>
              <a:t>/fragmenty/</a:t>
            </a:r>
            <a:r>
              <a:rPr lang="cs-CZ" sz="1600" dirty="0" err="1" smtClean="0">
                <a:latin typeface="Bookman Old Style" pitchFamily="18" charset="0"/>
                <a:hlinkClick r:id="rId2"/>
              </a:rPr>
              <a:t>jednoduche</a:t>
            </a:r>
            <a:r>
              <a:rPr lang="cs-CZ" sz="1600" dirty="0" smtClean="0">
                <a:latin typeface="Bookman Old Style" pitchFamily="18" charset="0"/>
                <a:hlinkClick r:id="rId2"/>
              </a:rPr>
              <a:t>-stroje/HTML/9/Ob7.jpg</a:t>
            </a:r>
            <a:endParaRPr lang="cs-CZ" sz="1600" dirty="0" smtClean="0">
              <a:latin typeface="Bookman Old Style" pitchFamily="18" charset="0"/>
            </a:endParaRPr>
          </a:p>
          <a:p>
            <a:r>
              <a:rPr lang="cs-CZ" sz="1600" dirty="0" smtClean="0">
                <a:latin typeface="Bookman Old Style" pitchFamily="18" charset="0"/>
                <a:hlinkClick r:id="rId3"/>
              </a:rPr>
              <a:t>http://upload.wikimedia.org/wikipedia/commons/a/a7/Nozyczki4.jpg</a:t>
            </a:r>
            <a:endParaRPr lang="cs-CZ" sz="1600" dirty="0" smtClean="0">
              <a:latin typeface="Bookman Old Style" pitchFamily="18" charset="0"/>
            </a:endParaRPr>
          </a:p>
          <a:p>
            <a:r>
              <a:rPr lang="cs-CZ" sz="1600" dirty="0" smtClean="0">
                <a:latin typeface="Bookman Old Style" pitchFamily="18" charset="0"/>
                <a:hlinkClick r:id="rId4"/>
              </a:rPr>
              <a:t>http://www.</a:t>
            </a:r>
            <a:r>
              <a:rPr lang="cs-CZ" sz="1600" dirty="0" err="1" smtClean="0">
                <a:latin typeface="Bookman Old Style" pitchFamily="18" charset="0"/>
                <a:hlinkClick r:id="rId4"/>
              </a:rPr>
              <a:t>hcc.cz</a:t>
            </a:r>
            <a:r>
              <a:rPr lang="cs-CZ" sz="1600" dirty="0" smtClean="0">
                <a:latin typeface="Bookman Old Style" pitchFamily="18" charset="0"/>
                <a:hlinkClick r:id="rId4"/>
              </a:rPr>
              <a:t>/</a:t>
            </a:r>
            <a:r>
              <a:rPr lang="cs-CZ" sz="1600" dirty="0" err="1" smtClean="0">
                <a:latin typeface="Bookman Old Style" pitchFamily="18" charset="0"/>
                <a:hlinkClick r:id="rId4"/>
              </a:rPr>
              <a:t>uploads</a:t>
            </a:r>
            <a:r>
              <a:rPr lang="cs-CZ" sz="1600" dirty="0" smtClean="0">
                <a:latin typeface="Bookman Old Style" pitchFamily="18" charset="0"/>
                <a:hlinkClick r:id="rId4"/>
              </a:rPr>
              <a:t>/</a:t>
            </a:r>
            <a:r>
              <a:rPr lang="cs-CZ" sz="1600" dirty="0" err="1" smtClean="0">
                <a:latin typeface="Bookman Old Style" pitchFamily="18" charset="0"/>
                <a:hlinkClick r:id="rId4"/>
              </a:rPr>
              <a:t>images</a:t>
            </a:r>
            <a:r>
              <a:rPr lang="cs-CZ" sz="1600" dirty="0" smtClean="0">
                <a:latin typeface="Bookman Old Style" pitchFamily="18" charset="0"/>
                <a:hlinkClick r:id="rId4"/>
              </a:rPr>
              <a:t>/</a:t>
            </a:r>
            <a:r>
              <a:rPr lang="cs-CZ" sz="1600" dirty="0" err="1" smtClean="0">
                <a:latin typeface="Bookman Old Style" pitchFamily="18" charset="0"/>
                <a:hlinkClick r:id="rId4"/>
              </a:rPr>
              <a:t>houpacka</a:t>
            </a:r>
            <a:r>
              <a:rPr lang="cs-CZ" sz="1600" dirty="0" smtClean="0">
                <a:latin typeface="Bookman Old Style" pitchFamily="18" charset="0"/>
                <a:hlinkClick r:id="rId4"/>
              </a:rPr>
              <a:t>_-_</a:t>
            </a:r>
            <a:r>
              <a:rPr lang="cs-CZ" sz="1600" dirty="0" err="1" smtClean="0">
                <a:latin typeface="Bookman Old Style" pitchFamily="18" charset="0"/>
                <a:hlinkClick r:id="rId4"/>
              </a:rPr>
              <a:t>houpacka</a:t>
            </a:r>
            <a:r>
              <a:rPr lang="cs-CZ" sz="1600" dirty="0" smtClean="0">
                <a:latin typeface="Bookman Old Style" pitchFamily="18" charset="0"/>
                <a:hlinkClick r:id="rId4"/>
              </a:rPr>
              <a:t>_</a:t>
            </a:r>
            <a:r>
              <a:rPr lang="cs-CZ" sz="1600" dirty="0" err="1" smtClean="0">
                <a:latin typeface="Bookman Old Style" pitchFamily="18" charset="0"/>
                <a:hlinkClick r:id="rId4"/>
              </a:rPr>
              <a:t>otocna</a:t>
            </a:r>
            <a:r>
              <a:rPr lang="cs-CZ" sz="1600" dirty="0" smtClean="0">
                <a:latin typeface="Bookman Old Style" pitchFamily="18" charset="0"/>
                <a:hlinkClick r:id="rId4"/>
              </a:rPr>
              <a:t>-_</a:t>
            </a:r>
            <a:r>
              <a:rPr lang="cs-CZ" sz="1600" dirty="0" err="1" smtClean="0">
                <a:latin typeface="Bookman Old Style" pitchFamily="18" charset="0"/>
                <a:hlinkClick r:id="rId4"/>
              </a:rPr>
              <a:t>dvoumistna</a:t>
            </a:r>
            <a:r>
              <a:rPr lang="cs-CZ" sz="1600" dirty="0" smtClean="0">
                <a:latin typeface="Bookman Old Style" pitchFamily="18" charset="0"/>
                <a:hlinkClick r:id="rId4"/>
              </a:rPr>
              <a:t>-8587.jpg</a:t>
            </a:r>
            <a:endParaRPr lang="cs-CZ" sz="1600" dirty="0" smtClean="0">
              <a:latin typeface="Bookman Old Style" pitchFamily="18" charset="0"/>
            </a:endParaRPr>
          </a:p>
          <a:p>
            <a:r>
              <a:rPr lang="cs-CZ" sz="1600" dirty="0" smtClean="0">
                <a:latin typeface="Bookman Old Style" pitchFamily="18" charset="0"/>
                <a:hlinkClick r:id="rId5"/>
              </a:rPr>
              <a:t>http://www.</a:t>
            </a:r>
            <a:r>
              <a:rPr lang="cs-CZ" sz="1600" dirty="0" err="1" smtClean="0">
                <a:latin typeface="Bookman Old Style" pitchFamily="18" charset="0"/>
                <a:hlinkClick r:id="rId5"/>
              </a:rPr>
              <a:t>domafit.cz</a:t>
            </a:r>
            <a:r>
              <a:rPr lang="cs-CZ" sz="1600" dirty="0" smtClean="0">
                <a:latin typeface="Bookman Old Style" pitchFamily="18" charset="0"/>
                <a:hlinkClick r:id="rId5"/>
              </a:rPr>
              <a:t>/</a:t>
            </a:r>
            <a:r>
              <a:rPr lang="cs-CZ" sz="1600" dirty="0" err="1" smtClean="0">
                <a:latin typeface="Bookman Old Style" pitchFamily="18" charset="0"/>
                <a:hlinkClick r:id="rId5"/>
              </a:rPr>
              <a:t>photo</a:t>
            </a:r>
            <a:r>
              <a:rPr lang="cs-CZ" sz="1600" dirty="0" smtClean="0">
                <a:latin typeface="Bookman Old Style" pitchFamily="18" charset="0"/>
                <a:hlinkClick r:id="rId5"/>
              </a:rPr>
              <a:t>/s1-1826/kladka-</a:t>
            </a:r>
            <a:r>
              <a:rPr lang="cs-CZ" sz="1600" dirty="0" err="1" smtClean="0">
                <a:latin typeface="Bookman Old Style" pitchFamily="18" charset="0"/>
                <a:hlinkClick r:id="rId5"/>
              </a:rPr>
              <a:t>zada</a:t>
            </a:r>
            <a:r>
              <a:rPr lang="cs-CZ" sz="1600" dirty="0" smtClean="0">
                <a:latin typeface="Bookman Old Style" pitchFamily="18" charset="0"/>
                <a:hlinkClick r:id="rId5"/>
              </a:rPr>
              <a:t>-</a:t>
            </a:r>
            <a:r>
              <a:rPr lang="cs-CZ" sz="1600" dirty="0" err="1" smtClean="0">
                <a:latin typeface="Bookman Old Style" pitchFamily="18" charset="0"/>
                <a:hlinkClick r:id="rId5"/>
              </a:rPr>
              <a:t>siroka</a:t>
            </a:r>
            <a:r>
              <a:rPr lang="cs-CZ" sz="1600" dirty="0" smtClean="0">
                <a:latin typeface="Bookman Old Style" pitchFamily="18" charset="0"/>
                <a:hlinkClick r:id="rId5"/>
              </a:rPr>
              <a:t>-</a:t>
            </a:r>
            <a:r>
              <a:rPr lang="cs-CZ" sz="1600" dirty="0" err="1" smtClean="0">
                <a:latin typeface="Bookman Old Style" pitchFamily="18" charset="0"/>
                <a:hlinkClick r:id="rId5"/>
              </a:rPr>
              <a:t>grunsport</a:t>
            </a:r>
            <a:r>
              <a:rPr lang="cs-CZ" sz="1600" dirty="0" smtClean="0">
                <a:latin typeface="Bookman Old Style" pitchFamily="18" charset="0"/>
                <a:hlinkClick r:id="rId5"/>
              </a:rPr>
              <a:t>-c0114.jpg</a:t>
            </a:r>
            <a:endParaRPr lang="cs-CZ" sz="1600" dirty="0" smtClean="0">
              <a:latin typeface="Bookman Old Style" pitchFamily="18" charset="0"/>
            </a:endParaRPr>
          </a:p>
          <a:p>
            <a:r>
              <a:rPr lang="cs-CZ" sz="1600" dirty="0" smtClean="0">
                <a:latin typeface="Bookman Old Style" pitchFamily="18" charset="0"/>
                <a:hlinkClick r:id="rId6"/>
              </a:rPr>
              <a:t>http://atombike.cz/images/attributes/kladka2.jpg</a:t>
            </a:r>
            <a:endParaRPr lang="cs-CZ" sz="1600" dirty="0" smtClean="0">
              <a:latin typeface="Bookman Old Style" pitchFamily="18" charset="0"/>
            </a:endParaRPr>
          </a:p>
          <a:p>
            <a:r>
              <a:rPr lang="cs-CZ" sz="1600" dirty="0" smtClean="0">
                <a:latin typeface="Bookman Old Style" pitchFamily="18" charset="0"/>
                <a:hlinkClick r:id="rId7"/>
              </a:rPr>
              <a:t>https://encrypted-tbn0.gstatic.com/images?q=tbn:ANd9GcS38oS-u0j2GH90dEf90_r8-c2dNX83j72sxcf_7jmar5hGyDUp7QCVFMQ</a:t>
            </a:r>
            <a:endParaRPr lang="cs-CZ" sz="1600" dirty="0" smtClean="0">
              <a:latin typeface="Bookman Old Style" pitchFamily="18" charset="0"/>
            </a:endParaRPr>
          </a:p>
          <a:p>
            <a:r>
              <a:rPr lang="cs-CZ" sz="1600" dirty="0" smtClean="0">
                <a:latin typeface="Bookman Old Style" pitchFamily="18" charset="0"/>
                <a:hlinkClick r:id="rId8"/>
              </a:rPr>
              <a:t>http://www.</a:t>
            </a:r>
            <a:r>
              <a:rPr lang="cs-CZ" sz="1600" dirty="0" err="1" smtClean="0">
                <a:latin typeface="Bookman Old Style" pitchFamily="18" charset="0"/>
                <a:hlinkClick r:id="rId8"/>
              </a:rPr>
              <a:t>suzukibandit.cz</a:t>
            </a:r>
            <a:r>
              <a:rPr lang="cs-CZ" sz="1600" dirty="0" smtClean="0">
                <a:latin typeface="Bookman Old Style" pitchFamily="18" charset="0"/>
                <a:hlinkClick r:id="rId8"/>
              </a:rPr>
              <a:t>/</a:t>
            </a:r>
            <a:r>
              <a:rPr lang="cs-CZ" sz="1600" dirty="0" err="1" smtClean="0">
                <a:latin typeface="Bookman Old Style" pitchFamily="18" charset="0"/>
                <a:hlinkClick r:id="rId8"/>
              </a:rPr>
              <a:t>storage</a:t>
            </a:r>
            <a:r>
              <a:rPr lang="cs-CZ" sz="1600" dirty="0" smtClean="0">
                <a:latin typeface="Bookman Old Style" pitchFamily="18" charset="0"/>
                <a:hlinkClick r:id="rId8"/>
              </a:rPr>
              <a:t>/200701091620_retez1.gif</a:t>
            </a:r>
            <a:endParaRPr lang="cs-CZ" sz="1600" dirty="0" smtClean="0">
              <a:latin typeface="Bookman Old Style" pitchFamily="18" charset="0"/>
            </a:endParaRPr>
          </a:p>
          <a:p>
            <a:r>
              <a:rPr lang="cs-CZ" sz="1600" dirty="0" smtClean="0">
                <a:latin typeface="Bookman Old Style" pitchFamily="18" charset="0"/>
                <a:hlinkClick r:id="rId9"/>
              </a:rPr>
              <a:t>http://upload.wikimedia.org/wikipedia/commons/thumb/1/1f/Well,_Prague_Satalice.jpg/220px-Well,_Prague_Satalice.jpg</a:t>
            </a:r>
            <a:endParaRPr lang="cs-CZ" sz="1600" dirty="0" smtClean="0">
              <a:latin typeface="Bookman Old Style" pitchFamily="18" charset="0"/>
            </a:endParaRPr>
          </a:p>
          <a:p>
            <a:r>
              <a:rPr lang="cs-CZ" sz="1600" dirty="0" smtClean="0">
                <a:latin typeface="Bookman Old Style" pitchFamily="18" charset="0"/>
                <a:hlinkClick r:id="rId10"/>
              </a:rPr>
              <a:t>http://www.</a:t>
            </a:r>
            <a:r>
              <a:rPr lang="cs-CZ" sz="1600" dirty="0" err="1" smtClean="0">
                <a:latin typeface="Bookman Old Style" pitchFamily="18" charset="0"/>
                <a:hlinkClick r:id="rId10"/>
              </a:rPr>
              <a:t>astramodel.cz</a:t>
            </a:r>
            <a:r>
              <a:rPr lang="cs-CZ" sz="1600" dirty="0" smtClean="0">
                <a:latin typeface="Bookman Old Style" pitchFamily="18" charset="0"/>
                <a:hlinkClick r:id="rId10"/>
              </a:rPr>
              <a:t>/</a:t>
            </a:r>
            <a:r>
              <a:rPr lang="cs-CZ" sz="1600" dirty="0" err="1" smtClean="0">
                <a:latin typeface="Bookman Old Style" pitchFamily="18" charset="0"/>
                <a:hlinkClick r:id="rId10"/>
              </a:rPr>
              <a:t>images</a:t>
            </a:r>
            <a:r>
              <a:rPr lang="cs-CZ" sz="1600" dirty="0" smtClean="0">
                <a:latin typeface="Bookman Old Style" pitchFamily="18" charset="0"/>
                <a:hlinkClick r:id="rId10"/>
              </a:rPr>
              <a:t>/</a:t>
            </a:r>
            <a:r>
              <a:rPr lang="cs-CZ" sz="1600" dirty="0" err="1" smtClean="0">
                <a:latin typeface="Bookman Old Style" pitchFamily="18" charset="0"/>
                <a:hlinkClick r:id="rId10"/>
              </a:rPr>
              <a:t>eflite</a:t>
            </a:r>
            <a:r>
              <a:rPr lang="cs-CZ" sz="1600" dirty="0" smtClean="0">
                <a:latin typeface="Bookman Old Style" pitchFamily="18" charset="0"/>
                <a:hlinkClick r:id="rId10"/>
              </a:rPr>
              <a:t>/800x600/EFLM222.jpg</a:t>
            </a:r>
            <a:endParaRPr lang="cs-CZ" sz="1600" dirty="0" smtClean="0">
              <a:latin typeface="Bookman Old Style" pitchFamily="18" charset="0"/>
            </a:endParaRPr>
          </a:p>
          <a:p>
            <a:r>
              <a:rPr lang="cs-CZ" sz="1600" dirty="0" smtClean="0">
                <a:latin typeface="Bookman Old Style" pitchFamily="18" charset="0"/>
                <a:hlinkClick r:id="rId11"/>
              </a:rPr>
              <a:t>http://www.</a:t>
            </a:r>
            <a:r>
              <a:rPr lang="cs-CZ" sz="1600" dirty="0" err="1" smtClean="0">
                <a:latin typeface="Bookman Old Style" pitchFamily="18" charset="0"/>
                <a:hlinkClick r:id="rId11"/>
              </a:rPr>
              <a:t>koprivnice.cz</a:t>
            </a:r>
            <a:r>
              <a:rPr lang="cs-CZ" sz="1600" dirty="0" smtClean="0">
                <a:latin typeface="Bookman Old Style" pitchFamily="18" charset="0"/>
                <a:hlinkClick r:id="rId11"/>
              </a:rPr>
              <a:t>/</a:t>
            </a:r>
            <a:r>
              <a:rPr lang="cs-CZ" sz="1600" dirty="0" err="1" smtClean="0">
                <a:latin typeface="Bookman Old Style" pitchFamily="18" charset="0"/>
                <a:hlinkClick r:id="rId11"/>
              </a:rPr>
              <a:t>mesto</a:t>
            </a:r>
            <a:r>
              <a:rPr lang="cs-CZ" sz="1600" dirty="0" smtClean="0">
                <a:latin typeface="Bookman Old Style" pitchFamily="18" charset="0"/>
                <a:hlinkClick r:id="rId11"/>
              </a:rPr>
              <a:t>/</a:t>
            </a:r>
            <a:r>
              <a:rPr lang="cs-CZ" sz="1600" dirty="0" err="1" smtClean="0">
                <a:latin typeface="Bookman Old Style" pitchFamily="18" charset="0"/>
                <a:hlinkClick r:id="rId11"/>
              </a:rPr>
              <a:t>koprivnicke</a:t>
            </a:r>
            <a:r>
              <a:rPr lang="cs-CZ" sz="1600" dirty="0" smtClean="0">
                <a:latin typeface="Bookman Old Style" pitchFamily="18" charset="0"/>
                <a:hlinkClick r:id="rId11"/>
              </a:rPr>
              <a:t>_noviny/</a:t>
            </a:r>
            <a:r>
              <a:rPr lang="cs-CZ" sz="1600" dirty="0" err="1" smtClean="0">
                <a:latin typeface="Bookman Old Style" pitchFamily="18" charset="0"/>
                <a:hlinkClick r:id="rId11"/>
              </a:rPr>
              <a:t>kopnoviny</a:t>
            </a:r>
            <a:r>
              <a:rPr lang="cs-CZ" sz="1600" dirty="0" smtClean="0">
                <a:latin typeface="Bookman Old Style" pitchFamily="18" charset="0"/>
                <a:hlinkClick r:id="rId11"/>
              </a:rPr>
              <a:t>/KN0512/foto04.jpg</a:t>
            </a:r>
            <a:endParaRPr lang="cs-CZ" sz="1600" dirty="0" smtClean="0">
              <a:latin typeface="Bookman Old Style" pitchFamily="18" charset="0"/>
            </a:endParaRPr>
          </a:p>
          <a:p>
            <a:r>
              <a:rPr lang="cs-CZ" sz="1600" dirty="0" smtClean="0">
                <a:latin typeface="Bookman Old Style" pitchFamily="18" charset="0"/>
                <a:hlinkClick r:id="rId12"/>
              </a:rPr>
              <a:t>https://encrypted-tbn2.gstatic.com/images?q=tbn:ANd9GcQBwwQwctlnyIyL0Lm1dvaCUfiWvJEgb4DkdjvNfzdNhyPdAEqo</a:t>
            </a:r>
            <a:endParaRPr lang="cs-CZ" sz="1600" dirty="0" smtClean="0">
              <a:latin typeface="Bookman Old Style" pitchFamily="18" charset="0"/>
            </a:endParaRPr>
          </a:p>
          <a:p>
            <a:endParaRPr lang="cs-CZ" sz="1600" dirty="0" smtClean="0">
              <a:latin typeface="Bookman Old Style" pitchFamily="18" charset="0"/>
            </a:endParaRPr>
          </a:p>
          <a:p>
            <a:endParaRPr lang="cs-CZ" sz="1600" dirty="0" smtClean="0">
              <a:latin typeface="Bookman Old Style" pitchFamily="18" charset="0"/>
            </a:endParaRPr>
          </a:p>
          <a:p>
            <a:endParaRPr lang="cs-CZ" sz="1600" dirty="0" smtClean="0">
              <a:latin typeface="Bookman Old Style" pitchFamily="18" charset="0"/>
            </a:endParaRPr>
          </a:p>
          <a:p>
            <a:endParaRPr lang="cs-CZ" sz="1600" dirty="0" smtClean="0">
              <a:latin typeface="Bookman Old Style" pitchFamily="18" charset="0"/>
            </a:endParaRPr>
          </a:p>
          <a:p>
            <a:endParaRPr lang="cs-CZ" sz="1600" dirty="0" smtClean="0">
              <a:latin typeface="Bookman Old Style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14290"/>
            <a:ext cx="7772400" cy="142876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42910" y="1214422"/>
            <a:ext cx="8215370" cy="5429288"/>
          </a:xfrm>
        </p:spPr>
        <p:txBody>
          <a:bodyPr/>
          <a:lstStyle/>
          <a:p>
            <a:endParaRPr lang="cs-CZ" sz="1600" dirty="0" smtClean="0">
              <a:latin typeface="Bookman Old Style" pitchFamily="18" charset="0"/>
              <a:hlinkClick r:id="rId2"/>
            </a:endParaRPr>
          </a:p>
          <a:p>
            <a:r>
              <a:rPr lang="cs-CZ" sz="1600" dirty="0" smtClean="0">
                <a:latin typeface="Bookman Old Style" pitchFamily="18" charset="0"/>
                <a:hlinkClick r:id="rId2"/>
              </a:rPr>
              <a:t>http://www.</a:t>
            </a:r>
            <a:r>
              <a:rPr lang="cs-CZ" sz="1600" dirty="0" err="1" smtClean="0">
                <a:latin typeface="Bookman Old Style" pitchFamily="18" charset="0"/>
                <a:hlinkClick r:id="rId2"/>
              </a:rPr>
              <a:t>wintech.cz</a:t>
            </a:r>
            <a:r>
              <a:rPr lang="cs-CZ" sz="1600" dirty="0" smtClean="0">
                <a:latin typeface="Bookman Old Style" pitchFamily="18" charset="0"/>
                <a:hlinkClick r:id="rId2"/>
              </a:rPr>
              <a:t>/</a:t>
            </a:r>
            <a:r>
              <a:rPr lang="cs-CZ" sz="1600" dirty="0" err="1" smtClean="0">
                <a:latin typeface="Bookman Old Style" pitchFamily="18" charset="0"/>
                <a:hlinkClick r:id="rId2"/>
              </a:rPr>
              <a:t>files</a:t>
            </a:r>
            <a:r>
              <a:rPr lang="cs-CZ" sz="1600" dirty="0" smtClean="0">
                <a:latin typeface="Bookman Old Style" pitchFamily="18" charset="0"/>
                <a:hlinkClick r:id="rId2"/>
              </a:rPr>
              <a:t>/visi1/</a:t>
            </a:r>
            <a:r>
              <a:rPr lang="cs-CZ" sz="1600" dirty="0" err="1" smtClean="0">
                <a:latin typeface="Bookman Old Style" pitchFamily="18" charset="0"/>
                <a:hlinkClick r:id="rId2"/>
              </a:rPr>
              <a:t>visimpex</a:t>
            </a:r>
            <a:r>
              <a:rPr lang="cs-CZ" sz="1600" dirty="0" smtClean="0">
                <a:latin typeface="Bookman Old Style" pitchFamily="18" charset="0"/>
                <a:hlinkClick r:id="rId2"/>
              </a:rPr>
              <a:t>-standard/938-</a:t>
            </a:r>
            <a:r>
              <a:rPr lang="cs-CZ" sz="1600" dirty="0" err="1" smtClean="0">
                <a:latin typeface="Bookman Old Style" pitchFamily="18" charset="0"/>
                <a:hlinkClick r:id="rId2"/>
              </a:rPr>
              <a:t>samovrtne</a:t>
            </a:r>
            <a:r>
              <a:rPr lang="cs-CZ" sz="1600" dirty="0" smtClean="0">
                <a:latin typeface="Bookman Old Style" pitchFamily="18" charset="0"/>
                <a:hlinkClick r:id="rId2"/>
              </a:rPr>
              <a:t>-</a:t>
            </a:r>
            <a:r>
              <a:rPr lang="cs-CZ" sz="1600" dirty="0" err="1" smtClean="0">
                <a:latin typeface="Bookman Old Style" pitchFamily="18" charset="0"/>
                <a:hlinkClick r:id="rId2"/>
              </a:rPr>
              <a:t>srouby</a:t>
            </a:r>
            <a:r>
              <a:rPr lang="cs-CZ" sz="1600" dirty="0" smtClean="0">
                <a:latin typeface="Bookman Old Style" pitchFamily="18" charset="0"/>
                <a:hlinkClick r:id="rId2"/>
              </a:rPr>
              <a:t>-din-7504-</a:t>
            </a:r>
            <a:r>
              <a:rPr lang="cs-CZ" sz="1600" dirty="0" err="1" smtClean="0">
                <a:latin typeface="Bookman Old Style" pitchFamily="18" charset="0"/>
                <a:hlinkClick r:id="rId2"/>
              </a:rPr>
              <a:t>n.jpg</a:t>
            </a:r>
            <a:endParaRPr lang="cs-CZ" sz="1600" dirty="0" smtClean="0">
              <a:latin typeface="Bookman Old Style" pitchFamily="18" charset="0"/>
            </a:endParaRPr>
          </a:p>
          <a:p>
            <a:r>
              <a:rPr lang="cs-CZ" sz="1600" dirty="0" smtClean="0">
                <a:latin typeface="Bookman Old Style" pitchFamily="18" charset="0"/>
                <a:hlinkClick r:id="rId3"/>
              </a:rPr>
              <a:t>https://encrypted-tbn3.gstatic.com/images?q=tbn:ANd9GcTT8wMBk8SVBL4s5GyAQQeK_XUCFsh_LLndNjhuLcQF94xhstqU</a:t>
            </a:r>
            <a:endParaRPr lang="cs-CZ" sz="1600" dirty="0" smtClean="0">
              <a:latin typeface="Bookman Old Style" pitchFamily="18" charset="0"/>
            </a:endParaRPr>
          </a:p>
          <a:p>
            <a:endParaRPr lang="cs-CZ" sz="1600" dirty="0" smtClean="0">
              <a:latin typeface="Bookman Old Style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206</TotalTime>
  <Words>239</Words>
  <Application>Microsoft Office PowerPoint</Application>
  <PresentationFormat>Předvádění na obrazovce (4:3)</PresentationFormat>
  <Paragraphs>50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Metro</vt:lpstr>
      <vt:lpstr>Snímek 1</vt:lpstr>
      <vt:lpstr>JEDNODUCHÉ STROJE</vt:lpstr>
      <vt:lpstr>JEDNODUCHÉ  STROJE</vt:lpstr>
      <vt:lpstr>PÁKA</vt:lpstr>
      <vt:lpstr>KLADKA</vt:lpstr>
      <vt:lpstr>KOLO NA HŘÍDELI</vt:lpstr>
      <vt:lpstr>NAKLONĚNÁ ROVINA</vt:lpstr>
      <vt:lpstr>ŠROUB</vt:lpstr>
      <vt:lpstr>Odpověz na otázky</vt:lpstr>
      <vt:lpstr>Použité zdroje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Hana Dvořáčková</dc:creator>
  <cp:lastModifiedBy>Dum</cp:lastModifiedBy>
  <cp:revision>22</cp:revision>
  <dcterms:created xsi:type="dcterms:W3CDTF">2013-09-08T10:03:56Z</dcterms:created>
  <dcterms:modified xsi:type="dcterms:W3CDTF">2013-09-16T11:15:08Z</dcterms:modified>
</cp:coreProperties>
</file>