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B7B63EC-5F62-447C-A318-1B6BE384F9B2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FD107C5-5E97-4E57-BE87-F3131EAC4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z/url?sa=i&amp;rct=j&amp;q=&amp;esrc=s&amp;frm=1&amp;source=images&amp;cd=&amp;cad=rja&amp;docid=SWsCol0etamifM&amp;tbnid=kCAZvjvSYSPSbM:&amp;ved=0CAUQjRw&amp;url=http://www.fyzika7.tym.sk/pevnakladka_uvod.htm&amp;ei=AqMsUqXvCIqp0AWFxYCQDA&amp;bvm=bv.51773540,d.ZG4&amp;psig=AFQjCNEGhbvqNKKWxhR2tMDukb0oGPSQAg&amp;ust=1378743175128672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&amp;esrc=s&amp;frm=1&amp;source=images&amp;cd=&amp;cad=rja&amp;docid=zpuiUzS4FaVM1M&amp;tbnid=ToX0r-6Bg3zW1M:&amp;ved=0CAUQjRw&amp;url=http://www.skanar.sk/index.php?log=pk-kladka-murarska&amp;ei=DKIsUvOBHaHQ0QXXpIAI&amp;bvm=bv.51773540,d.ZG4&amp;psig=AFQjCNEGhbvqNKKWxhR2tMDukb0oGPSQAg&amp;ust=137874317512867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&amp;esrc=s&amp;frm=1&amp;source=images&amp;cd=&amp;cad=rja&amp;docid=pi9L1Sotl7pRbM&amp;tbnid=hoY5g-0kQ6kQiM:&amp;ved=0CAUQjRw&amp;url=http://www.marinesport.cz/store/department-610-kladky-harken.html&amp;ei=oaIsUu_FIcXX0QW98IDACg&amp;bvm=bv.51773540,d.ZG4&amp;psig=AFQjCNEGhbvqNKKWxhR2tMDukb0oGPSQAg&amp;ust=137874317512867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frm=1&amp;source=images&amp;cd=&amp;cad=rja&amp;docid=p_0qMUKXTM2ClM&amp;tbnid=pwXh0dcs1tJGKM:&amp;ved=0CAUQjRw&amp;url=http://forum.brodec.org/viewtopic.php?f=56&amp;t=300&amp;start=420&amp;ei=sqYsUvquAsG50QWJk4BQ&amp;bvm=bv.51773540,d.ZG4&amp;psig=AFQjCNHD3NNSGCaMx7WI0C2gosuzrnF2JQ&amp;ust=1378744324070655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&amp;esrc=s&amp;frm=1&amp;source=images&amp;cd=&amp;cad=rja&amp;docid=ApczEsjwy-4zmM&amp;tbnid=IaJgSObrmU0_TM:&amp;ved=0CAUQjRw&amp;url=http://www.yachtershop.sk/cz/palubni-vybaveni/kovani-kladky-a-zaseky/kladky-do-8-mm/kladka-harken-carbo-8-mm-p-6661.html&amp;ei=M8ksUo-aFZS20QXCn4C4CA&amp;bvm=bv.51773540,d.ZG4&amp;psig=AFQjCNFgYY9jAxfHOXzAOMW1t_bxDdLzoA&amp;ust=1378752982082306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&amp;esrc=s&amp;frm=1&amp;source=images&amp;cd=&amp;cad=rja&amp;docid=mjnhr3kjx_nETM&amp;tbnid=vGG10COr7HfHbM:&amp;ved=0CAUQjRw&amp;url=http://stavebni-technika.cz/clanky/kompaktni-jerab-reedyk-c-3410-vykonny-stroj-pro-profesionaly/&amp;ei=C6osUv_xNObN0QWk-IDoCg&amp;bvm=bv.51773540,d.ZG4&amp;psig=AFQjCNHrfrevc9twZ2R7lIJuu2vGXNlkJQ&amp;ust=1378745190727391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frm=1&amp;source=images&amp;cd=&amp;cad=rja&amp;docid=QdTSl493CW8UWM&amp;tbnid=yfi97R9qDONmnM:&amp;ved=0CAUQjRw&amp;url=http://www.domafit.cz/dtl-posilovaci-stroj-cybex-vr1-horni-kladka?grp=61&amp;ei=Z6ssUueANerH0QXdqoHYBA&amp;bvm=bv.51773540,d.ZG4&amp;psig=AFQjCNESZfcf2IdqF9mVGjs_tXu9TFcD5Q&amp;ust=1378745501454751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frm=1&amp;source=images&amp;cd=&amp;cad=rja&amp;docid=5uw2OoPKMLtipM&amp;tbnid=BE2X8kPtYdiwiM:&amp;ved=0CAUQjRw&amp;url=http://www.sporteli.cz/pujcovna/jak-na-stira/&amp;ei=O7AsUvrxOYSf0QWuh4HQDA&amp;bvm=bv.51773540,d.ZG4&amp;psig=AFQjCNFhBDeyIDDv9z5-lQiOCnicJp_85Q&amp;ust=1378746645686869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z/url?sa=i&amp;rct=j&amp;q=&amp;esrc=s&amp;frm=1&amp;source=images&amp;cd=&amp;cad=rja&amp;docid=BUgcxr5AFRqz1M&amp;tbnid=rm4K5iTuI_6imM:&amp;ved=0CAUQjRw&amp;url=http://www.horolezeckametodika.cz/bezpecnost/zachrana/zachrana-z-ledovcove-trhliny&amp;ei=EbUsUsq7H4iQ0AWx2YGoBg&amp;bvm=bv.51773540,d.ZG4&amp;psig=AFQjCNG8Z3hfnnW3PSulXZ-V_DSGtnu_hA&amp;ust=1378748028683712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&amp;esrc=s&amp;frm=1&amp;source=images&amp;cd=&amp;cad=rja&amp;docid=tcVyqKsf3zWyRM&amp;tbnid=LeB6apn-3xUQYM:&amp;ved=0CAUQjRw&amp;url=http://vyuka.ic.cz/sily/index.htm&amp;ei=r7AsUo7dI4XG0QXrsoDQBQ&amp;bvm=bv.51773540,d.ZG4&amp;psig=AFQjCNHs0ubeFSsgqua8klvWy1JYFceJQg&amp;ust=137874690334999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www.google.cz/url?sa=i&amp;rct=j&amp;q=&amp;esrc=s&amp;frm=1&amp;source=images&amp;cd=&amp;cad=rja&amp;docid=V1pvWFxn6B2NeM&amp;tbnid=9gVKMtLkpUjKmM:&amp;ved=0CAUQjRw&amp;url=http://www.monteco.cz/shop/obecny-kladkostroj-pro-konopne-lano-k11-1-t/pro1694.html&amp;ei=18MsUpf2LaGf0QWi4oHIBw&amp;bvm=bv.51773540,d.ZG4&amp;psig=AFQjCNF-74mbuJi_aVp3IRQOYENC5x57Ng&amp;ust=13787516870548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HHq3UjcL1i9LDM&amp;tbnid=bsty62-grKzeLM:&amp;ved=0CAUQjRw&amp;url=http://www.off-limits.cz/teorie/kladkostroj/&amp;ei=LsUsUr6iAaG60QX6zIHYBQ&amp;bvm=bv.51773540,d.ZG4&amp;psig=AFQjCNF-74mbuJi_aVp3IRQOYENC5x57Ng&amp;ust=1378751687054839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&amp;esrc=s&amp;frm=1&amp;source=images&amp;cd=&amp;cad=rja&amp;docid=2qNhp_anqkHm4M&amp;tbnid=AO5KSjlpGk9ogM:&amp;ved=0CAUQjRw&amp;url=http://fyzikazaujimavo.blogspot.com/2012_02_01_archive.html&amp;ei=ScQsUpmoEJGa0AXNkICYCQ&amp;bvm=bv.51773540,d.ZG4&amp;psig=AFQjCNF-74mbuJi_aVp3IRQOYENC5x57Ng&amp;ust=1378751687054839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vyuka.ic.cz/sily/obr/kladka-jerabV3S.jpg" TargetMode="External"/><Relationship Id="rId13" Type="http://schemas.openxmlformats.org/officeDocument/2006/relationships/hyperlink" Target="http://www.off-limits.cz/fotky/teorie/kladkostroj/kladkostroj-3-6.jpg" TargetMode="External"/><Relationship Id="rId3" Type="http://schemas.openxmlformats.org/officeDocument/2006/relationships/hyperlink" Target="http://www.marinesport.cz/shops/6626/images-goods/32639_A.jpg" TargetMode="External"/><Relationship Id="rId7" Type="http://schemas.openxmlformats.org/officeDocument/2006/relationships/hyperlink" Target="http://www.domafit.cz/photo/s1-149/posilovaci-stroj-cybex-vr1-horni-kladka.jpg" TargetMode="External"/><Relationship Id="rId12" Type="http://schemas.openxmlformats.org/officeDocument/2006/relationships/hyperlink" Target="https://encrypted-tbn2.gstatic.com/images?q=tbn:ANd9GcSLGh3uWQHs5gEnISCKCEvZ9trSiu1VG10-zVlCO7YfNr7r5LPb0A" TargetMode="External"/><Relationship Id="rId2" Type="http://schemas.openxmlformats.org/officeDocument/2006/relationships/hyperlink" Target="http://www.skanar.sk/images/produkty/brano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vebni-technika.cz/obr/xlarge/2010_06_annetra_1.jpg" TargetMode="External"/><Relationship Id="rId11" Type="http://schemas.openxmlformats.org/officeDocument/2006/relationships/hyperlink" Target="http://www.monteco.cz/shop/produkty/1694/1332.jpg" TargetMode="External"/><Relationship Id="rId5" Type="http://schemas.openxmlformats.org/officeDocument/2006/relationships/hyperlink" Target="http://www.yachtershop.sk/images/harken-carbo-kladka-har348.jpg" TargetMode="External"/><Relationship Id="rId10" Type="http://schemas.openxmlformats.org/officeDocument/2006/relationships/hyperlink" Target="http://sporteli.cz/pictures/jaknastira/image017.jpg" TargetMode="External"/><Relationship Id="rId4" Type="http://schemas.openxmlformats.org/officeDocument/2006/relationships/hyperlink" Target="http://kashan.sweb.cz/kladka1.JPG" TargetMode="External"/><Relationship Id="rId9" Type="http://schemas.openxmlformats.org/officeDocument/2006/relationships/hyperlink" Target="https://encrypted-tbn2.gstatic.com/images?q=tbn:ANd9GcQ6TSrvG9BCrn3NkX3gxuD7wQAj0A2iUZWrgI3ibvCWLgLtSNqVw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214422"/>
            <a:ext cx="6096000" cy="1494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2844" y="3643314"/>
          <a:ext cx="8858312" cy="2343160"/>
        </p:xfrm>
        <a:graphic>
          <a:graphicData uri="http://schemas.openxmlformats.org/drawingml/2006/table">
            <a:tbl>
              <a:tblPr/>
              <a:tblGrid>
                <a:gridCol w="8858312"/>
              </a:tblGrid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VY_32_INOVACE_59_KLADKA</a:t>
                      </a:r>
                      <a:endParaRPr lang="cs-CZ" sz="2000" dirty="0">
                        <a:solidFill>
                          <a:srgbClr val="FFFF00"/>
                        </a:solidFill>
                        <a:latin typeface="Bodoni MT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TEMA: </a:t>
                      </a:r>
                      <a:r>
                        <a:rPr lang="cs-CZ" sz="2000" dirty="0" smtClean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FYZIKA</a:t>
                      </a:r>
                      <a:endParaRPr lang="cs-CZ" sz="2000" dirty="0">
                        <a:solidFill>
                          <a:srgbClr val="FFFF00"/>
                        </a:solidFill>
                        <a:latin typeface="Bodoni MT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FF00"/>
                          </a:solidFill>
                          <a:latin typeface="Bodoni MT" pitchFamily="18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584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72452" cy="308292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KLADKA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572140"/>
            <a:ext cx="8715436" cy="7683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Kladka pevná a volná, kladkostroj, otázky</a:t>
            </a:r>
            <a:endParaRPr lang="cs-CZ" sz="3600" dirty="0">
              <a:solidFill>
                <a:schemeClr val="accent2">
                  <a:lumMod val="40000"/>
                  <a:lumOff val="60000"/>
                </a:schemeClr>
              </a:solidFill>
              <a:latin typeface="Bodoni MT" pitchFamily="18" charset="0"/>
            </a:endParaRPr>
          </a:p>
        </p:txBody>
      </p:sp>
      <p:pic>
        <p:nvPicPr>
          <p:cNvPr id="40964" name="Picture 4" descr="http://www.fyzika7.tym.sk/obrazky/kladka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428868"/>
            <a:ext cx="1905000" cy="28765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3682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00042"/>
            <a:ext cx="8643998" cy="6143668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Kladka je jednoduchý stroj.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Je to otočné kolo s drážkou po obvodě pro vedení provazu.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Usnadňuje zvedání břemen.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http://www.skanar.sk/images/produkty/brano13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2357430"/>
            <a:ext cx="1428750" cy="2809876"/>
          </a:xfrm>
          <a:prstGeom prst="rect">
            <a:avLst/>
          </a:prstGeom>
          <a:noFill/>
        </p:spPr>
      </p:pic>
      <p:pic>
        <p:nvPicPr>
          <p:cNvPr id="39938" name="Picture 2" descr="http://www.marinesport.cz/shops/6626/images-goods/32639_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2143116"/>
            <a:ext cx="2528777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115328" cy="121442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DRUHY KLADKY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214422"/>
            <a:ext cx="4214842" cy="491174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Kladka pevná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6314" y="1214422"/>
            <a:ext cx="4071966" cy="491174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Kladka volná</a:t>
            </a:r>
          </a:p>
        </p:txBody>
      </p:sp>
      <p:pic>
        <p:nvPicPr>
          <p:cNvPr id="41986" name="Picture 2" descr="http://kashan.sweb.cz/kladka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714620"/>
            <a:ext cx="4092121" cy="3071834"/>
          </a:xfrm>
          <a:prstGeom prst="rect">
            <a:avLst/>
          </a:prstGeom>
          <a:noFill/>
        </p:spPr>
      </p:pic>
      <p:pic>
        <p:nvPicPr>
          <p:cNvPr id="41988" name="Picture 4" descr="http://www.yachtershop.sk/images/harken-carbo-kladka-har348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2714620"/>
            <a:ext cx="3857652" cy="3031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043890" cy="92869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KLADKA PEVNÁ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5500726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Kolečko je upevněno na nějaké konstrukci</a:t>
            </a:r>
          </a:p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Přes kolečko je provlečen provaz</a:t>
            </a:r>
          </a:p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Na jednom konci provazu je zavěšeno břemeno</a:t>
            </a:r>
          </a:p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Na druhý konec provazu působí síla člověka nebo stroje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8858312" cy="1143008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VYUŽITÍ PEVNÉ KLADKY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pic>
        <p:nvPicPr>
          <p:cNvPr id="43010" name="Picture 2" descr="http://stavebni-technika.cz/obr/xlarge/2010_06_annetra_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857364"/>
            <a:ext cx="4387952" cy="2928958"/>
          </a:xfrm>
          <a:prstGeom prst="rect">
            <a:avLst/>
          </a:prstGeom>
          <a:noFill/>
        </p:spPr>
      </p:pic>
      <p:pic>
        <p:nvPicPr>
          <p:cNvPr id="43012" name="Picture 4" descr="http://www.domafit.cz/photo/s1-149/posilovaci-stroj-cybex-vr1-horni-kladk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1285860"/>
            <a:ext cx="3810000" cy="381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5500702"/>
            <a:ext cx="7858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Práci nám neušetří, ale usnadní.</a:t>
            </a:r>
            <a:endParaRPr lang="cs-CZ" sz="4000" b="1" dirty="0">
              <a:solidFill>
                <a:schemeClr val="accent2">
                  <a:lumMod val="40000"/>
                  <a:lumOff val="60000"/>
                </a:schemeClr>
              </a:solidFill>
              <a:latin typeface="Bodoni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115328" cy="1143008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KLADKA VOLNÁ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472518" cy="4268799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Jeden konec provazu je upevněn</a:t>
            </a:r>
          </a:p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Kolečko se volně pohybuje po laně</a:t>
            </a:r>
          </a:p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Na druhý konec provazu působí síla člověka nebo stroje</a:t>
            </a:r>
          </a:p>
          <a:p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Ušetří asi polovinu síly, ale je nutné zvedat i kladku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401080" cy="1071570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VYUŽITÍ VOLNÉ KLADKY</a:t>
            </a:r>
            <a:endParaRPr lang="cs-CZ" dirty="0"/>
          </a:p>
        </p:txBody>
      </p:sp>
      <p:pic>
        <p:nvPicPr>
          <p:cNvPr id="46082" name="Picture 2" descr="http://sporteli.cz/pictures/jaknastira/image017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4286256"/>
            <a:ext cx="3761375" cy="2436346"/>
          </a:xfrm>
          <a:prstGeom prst="rect">
            <a:avLst/>
          </a:prstGeom>
          <a:noFill/>
        </p:spPr>
      </p:pic>
      <p:pic>
        <p:nvPicPr>
          <p:cNvPr id="46084" name="Picture 4" descr="http://vyuka.ic.cz/sily/obr/kladka-jerabV3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1142984"/>
            <a:ext cx="3272216" cy="2905550"/>
          </a:xfrm>
          <a:prstGeom prst="rect">
            <a:avLst/>
          </a:prstGeom>
          <a:noFill/>
        </p:spPr>
      </p:pic>
      <p:pic>
        <p:nvPicPr>
          <p:cNvPr id="46086" name="Picture 6" descr="https://encrypted-tbn2.gstatic.com/images?q=tbn:ANd9GcQ6TSrvG9BCrn3NkX3gxuD7wQAj0A2iUZWrgI3ibvCWLgLtSNqVwQ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1785926"/>
            <a:ext cx="3804583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401080" cy="92869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KLADKOSTROJ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501122" cy="264320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Vznikne spojením kladky pevné a volné, případně více kladek</a:t>
            </a:r>
          </a:p>
          <a:p>
            <a:r>
              <a:rPr lang="cs-CZ" sz="3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Využívá se při větší hmotnosti břemen</a:t>
            </a:r>
            <a:endParaRPr lang="cs-CZ" sz="3600" b="1" dirty="0">
              <a:solidFill>
                <a:schemeClr val="accent2">
                  <a:lumMod val="40000"/>
                  <a:lumOff val="60000"/>
                </a:schemeClr>
              </a:solidFill>
              <a:latin typeface="Bodoni MT" pitchFamily="18" charset="0"/>
            </a:endParaRPr>
          </a:p>
        </p:txBody>
      </p:sp>
      <p:pic>
        <p:nvPicPr>
          <p:cNvPr id="47106" name="Picture 2" descr="http://www.monteco.cz/shop/produkty/1694/133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500438"/>
            <a:ext cx="2405046" cy="2405046"/>
          </a:xfrm>
          <a:prstGeom prst="rect">
            <a:avLst/>
          </a:prstGeom>
          <a:noFill/>
        </p:spPr>
      </p:pic>
      <p:pic>
        <p:nvPicPr>
          <p:cNvPr id="47108" name="Picture 4" descr="https://encrypted-tbn2.gstatic.com/images?q=tbn:ANd9GcSLGh3uWQHs5gEnISCKCEvZ9trSiu1VG10-zVlCO7YfNr7r5LPb0A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3214686"/>
            <a:ext cx="2714823" cy="3352807"/>
          </a:xfrm>
          <a:prstGeom prst="rect">
            <a:avLst/>
          </a:prstGeom>
          <a:noFill/>
        </p:spPr>
      </p:pic>
      <p:pic>
        <p:nvPicPr>
          <p:cNvPr id="47110" name="Picture 6" descr="http://www.off-limits.cz/fotky/teorie/kladkostroj/kladkostroj-3-6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28926" y="3000372"/>
            <a:ext cx="2748834" cy="3667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7901014" cy="10001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OTÁZKY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715436" cy="5357850"/>
          </a:xfrm>
        </p:spPr>
        <p:txBody>
          <a:bodyPr>
            <a:normAutofit/>
          </a:bodyPr>
          <a:lstStyle/>
          <a:p>
            <a:pPr marL="550926" indent="-514350">
              <a:buFont typeface="+mj-lt"/>
              <a:buAutoNum type="arabicParenR"/>
            </a:pPr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Z čeho se kladka skládá ?</a:t>
            </a:r>
          </a:p>
          <a:p>
            <a:pPr marL="550926" indent="-514350">
              <a:buFont typeface="+mj-lt"/>
              <a:buAutoNum type="arabicParenR"/>
            </a:pPr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Jaké jsou druhy kladky ?</a:t>
            </a:r>
          </a:p>
          <a:p>
            <a:pPr marL="550926" indent="-514350">
              <a:buFont typeface="+mj-lt"/>
              <a:buAutoNum type="arabicParenR"/>
            </a:pPr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Co je to kladkostroj ?</a:t>
            </a:r>
          </a:p>
          <a:p>
            <a:pPr marL="550926" indent="-514350">
              <a:buFont typeface="+mj-lt"/>
              <a:buAutoNum type="arabicParenR"/>
            </a:pPr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Jaký je rozdíl v upevnění kladky pevné a volné ?</a:t>
            </a:r>
          </a:p>
          <a:p>
            <a:pPr marL="550926" indent="-514350">
              <a:buFont typeface="+mj-lt"/>
              <a:buAutoNum type="arabicParenR"/>
            </a:pPr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Bodoni MT" pitchFamily="18" charset="0"/>
              </a:rPr>
              <a:t>Kde se kladky používají ?</a:t>
            </a:r>
            <a:endParaRPr lang="cs-CZ" sz="4000" dirty="0">
              <a:solidFill>
                <a:schemeClr val="accent2">
                  <a:lumMod val="40000"/>
                  <a:lumOff val="60000"/>
                </a:schemeClr>
              </a:solidFill>
              <a:latin typeface="Bodoni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7972452" cy="107157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" pitchFamily="18" charset="0"/>
              </a:rPr>
              <a:t>POUŽITÉ ZDROJE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15436" cy="542928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2"/>
              </a:rPr>
              <a:t>http://www.fyzika7.tym.sk/</a:t>
            </a:r>
            <a:r>
              <a:rPr lang="cs-CZ" sz="1800" dirty="0" err="1" smtClean="0">
                <a:latin typeface="Bodoni MT" pitchFamily="18" charset="0"/>
                <a:hlinkClick r:id="rId2"/>
              </a:rPr>
              <a:t>obrazky</a:t>
            </a:r>
            <a:r>
              <a:rPr lang="cs-CZ" sz="1800" dirty="0" smtClean="0">
                <a:latin typeface="Bodoni MT" pitchFamily="18" charset="0"/>
                <a:hlinkClick r:id="rId2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2"/>
              </a:rPr>
              <a:t>kladkan.jpg</a:t>
            </a:r>
            <a:endParaRPr lang="cs-CZ" sz="1800" dirty="0" smtClean="0">
              <a:latin typeface="Bodoni MT" pitchFamily="18" charset="0"/>
              <a:hlinkClick r:id="rId2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2"/>
              </a:rPr>
              <a:t>http://www.</a:t>
            </a:r>
            <a:r>
              <a:rPr lang="cs-CZ" sz="1800" dirty="0" err="1" smtClean="0">
                <a:latin typeface="Bodoni MT" pitchFamily="18" charset="0"/>
                <a:hlinkClick r:id="rId2"/>
              </a:rPr>
              <a:t>skanar.sk</a:t>
            </a:r>
            <a:r>
              <a:rPr lang="cs-CZ" sz="1800" dirty="0" smtClean="0">
                <a:latin typeface="Bodoni MT" pitchFamily="18" charset="0"/>
                <a:hlinkClick r:id="rId2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2"/>
              </a:rPr>
              <a:t>images</a:t>
            </a:r>
            <a:r>
              <a:rPr lang="cs-CZ" sz="1800" dirty="0" smtClean="0">
                <a:latin typeface="Bodoni MT" pitchFamily="18" charset="0"/>
                <a:hlinkClick r:id="rId2"/>
              </a:rPr>
              <a:t>/produkty/brano13.jpg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3"/>
              </a:rPr>
              <a:t>http://www.</a:t>
            </a:r>
            <a:r>
              <a:rPr lang="cs-CZ" sz="1800" dirty="0" err="1" smtClean="0">
                <a:latin typeface="Bodoni MT" pitchFamily="18" charset="0"/>
                <a:hlinkClick r:id="rId3"/>
              </a:rPr>
              <a:t>marinesport.cz</a:t>
            </a:r>
            <a:r>
              <a:rPr lang="cs-CZ" sz="1800" dirty="0" smtClean="0">
                <a:latin typeface="Bodoni MT" pitchFamily="18" charset="0"/>
                <a:hlinkClick r:id="rId3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3"/>
              </a:rPr>
              <a:t>shops</a:t>
            </a:r>
            <a:r>
              <a:rPr lang="cs-CZ" sz="1800" dirty="0" smtClean="0">
                <a:latin typeface="Bodoni MT" pitchFamily="18" charset="0"/>
                <a:hlinkClick r:id="rId3"/>
              </a:rPr>
              <a:t>/6626/</a:t>
            </a:r>
            <a:r>
              <a:rPr lang="cs-CZ" sz="1800" dirty="0" err="1" smtClean="0">
                <a:latin typeface="Bodoni MT" pitchFamily="18" charset="0"/>
                <a:hlinkClick r:id="rId3"/>
              </a:rPr>
              <a:t>images</a:t>
            </a:r>
            <a:r>
              <a:rPr lang="cs-CZ" sz="1800" dirty="0" smtClean="0">
                <a:latin typeface="Bodoni MT" pitchFamily="18" charset="0"/>
                <a:hlinkClick r:id="rId3"/>
              </a:rPr>
              <a:t>-</a:t>
            </a:r>
            <a:r>
              <a:rPr lang="cs-CZ" sz="1800" dirty="0" err="1" smtClean="0">
                <a:latin typeface="Bodoni MT" pitchFamily="18" charset="0"/>
                <a:hlinkClick r:id="rId3"/>
              </a:rPr>
              <a:t>goods</a:t>
            </a:r>
            <a:r>
              <a:rPr lang="cs-CZ" sz="1800" dirty="0" smtClean="0">
                <a:latin typeface="Bodoni MT" pitchFamily="18" charset="0"/>
                <a:hlinkClick r:id="rId3"/>
              </a:rPr>
              <a:t>/32639_A.</a:t>
            </a:r>
            <a:r>
              <a:rPr lang="cs-CZ" sz="1800" dirty="0" err="1" smtClean="0">
                <a:latin typeface="Bodoni MT" pitchFamily="18" charset="0"/>
                <a:hlinkClick r:id="rId3"/>
              </a:rPr>
              <a:t>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4"/>
              </a:rPr>
              <a:t>http://kashan.sweb.cz/kladka1.JPG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5"/>
              </a:rPr>
              <a:t>http://www.</a:t>
            </a:r>
            <a:r>
              <a:rPr lang="cs-CZ" sz="1800" dirty="0" err="1" smtClean="0">
                <a:latin typeface="Bodoni MT" pitchFamily="18" charset="0"/>
                <a:hlinkClick r:id="rId5"/>
              </a:rPr>
              <a:t>yachtershop.sk</a:t>
            </a:r>
            <a:r>
              <a:rPr lang="cs-CZ" sz="1800" dirty="0" smtClean="0">
                <a:latin typeface="Bodoni MT" pitchFamily="18" charset="0"/>
                <a:hlinkClick r:id="rId5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5"/>
              </a:rPr>
              <a:t>images</a:t>
            </a:r>
            <a:r>
              <a:rPr lang="cs-CZ" sz="1800" dirty="0" smtClean="0">
                <a:latin typeface="Bodoni MT" pitchFamily="18" charset="0"/>
                <a:hlinkClick r:id="rId5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5"/>
              </a:rPr>
              <a:t>harken</a:t>
            </a:r>
            <a:r>
              <a:rPr lang="cs-CZ" sz="1800" dirty="0" smtClean="0">
                <a:latin typeface="Bodoni MT" pitchFamily="18" charset="0"/>
                <a:hlinkClick r:id="rId5"/>
              </a:rPr>
              <a:t>-</a:t>
            </a:r>
            <a:r>
              <a:rPr lang="cs-CZ" sz="1800" dirty="0" err="1" smtClean="0">
                <a:latin typeface="Bodoni MT" pitchFamily="18" charset="0"/>
                <a:hlinkClick r:id="rId5"/>
              </a:rPr>
              <a:t>carbo</a:t>
            </a:r>
            <a:r>
              <a:rPr lang="cs-CZ" sz="1800" dirty="0" smtClean="0">
                <a:latin typeface="Bodoni MT" pitchFamily="18" charset="0"/>
                <a:hlinkClick r:id="rId5"/>
              </a:rPr>
              <a:t>-kladka-har348.jpg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6"/>
              </a:rPr>
              <a:t>http://stavebni-technika.cz/obr/xlarge/2010_06_annetra_1.jpg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7"/>
              </a:rPr>
              <a:t>http://www.</a:t>
            </a:r>
            <a:r>
              <a:rPr lang="cs-CZ" sz="1800" dirty="0" err="1" smtClean="0">
                <a:latin typeface="Bodoni MT" pitchFamily="18" charset="0"/>
                <a:hlinkClick r:id="rId7"/>
              </a:rPr>
              <a:t>domafit.cz</a:t>
            </a:r>
            <a:r>
              <a:rPr lang="cs-CZ" sz="1800" dirty="0" smtClean="0">
                <a:latin typeface="Bodoni MT" pitchFamily="18" charset="0"/>
                <a:hlinkClick r:id="rId7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7"/>
              </a:rPr>
              <a:t>photo</a:t>
            </a:r>
            <a:r>
              <a:rPr lang="cs-CZ" sz="1800" dirty="0" smtClean="0">
                <a:latin typeface="Bodoni MT" pitchFamily="18" charset="0"/>
                <a:hlinkClick r:id="rId7"/>
              </a:rPr>
              <a:t>/s1-149/</a:t>
            </a:r>
            <a:r>
              <a:rPr lang="cs-CZ" sz="1800" dirty="0" err="1" smtClean="0">
                <a:latin typeface="Bodoni MT" pitchFamily="18" charset="0"/>
                <a:hlinkClick r:id="rId7"/>
              </a:rPr>
              <a:t>posilovaci</a:t>
            </a:r>
            <a:r>
              <a:rPr lang="cs-CZ" sz="1800" dirty="0" smtClean="0">
                <a:latin typeface="Bodoni MT" pitchFamily="18" charset="0"/>
                <a:hlinkClick r:id="rId7"/>
              </a:rPr>
              <a:t>-stroj-</a:t>
            </a:r>
            <a:r>
              <a:rPr lang="cs-CZ" sz="1800" dirty="0" err="1" smtClean="0">
                <a:latin typeface="Bodoni MT" pitchFamily="18" charset="0"/>
                <a:hlinkClick r:id="rId7"/>
              </a:rPr>
              <a:t>cybex</a:t>
            </a:r>
            <a:r>
              <a:rPr lang="cs-CZ" sz="1800" dirty="0" smtClean="0">
                <a:latin typeface="Bodoni MT" pitchFamily="18" charset="0"/>
                <a:hlinkClick r:id="rId7"/>
              </a:rPr>
              <a:t>-vr1-</a:t>
            </a:r>
            <a:r>
              <a:rPr lang="cs-CZ" sz="1800" dirty="0" err="1" smtClean="0">
                <a:latin typeface="Bodoni MT" pitchFamily="18" charset="0"/>
                <a:hlinkClick r:id="rId7"/>
              </a:rPr>
              <a:t>horni</a:t>
            </a:r>
            <a:r>
              <a:rPr lang="cs-CZ" sz="1800" dirty="0" smtClean="0">
                <a:latin typeface="Bodoni MT" pitchFamily="18" charset="0"/>
                <a:hlinkClick r:id="rId7"/>
              </a:rPr>
              <a:t>-kladka.</a:t>
            </a:r>
            <a:r>
              <a:rPr lang="cs-CZ" sz="1800" dirty="0" err="1" smtClean="0">
                <a:latin typeface="Bodoni MT" pitchFamily="18" charset="0"/>
                <a:hlinkClick r:id="rId7"/>
              </a:rPr>
              <a:t>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8"/>
              </a:rPr>
              <a:t>http://vyuka.ic.cz/sily/obr/kladka-jerabV3S.jpg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9"/>
              </a:rPr>
              <a:t>https://encrypted-tbn2.gstatic.com/images?q=tbn:ANd9GcQ6TSrvG9BCrn3NkX3gxuD7wQAj0A2iUZWrgI3ibvCWLgLtSNqVwQ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10"/>
              </a:rPr>
              <a:t>http://sporteli.cz/pictures/jaknastira/image017.jpg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11"/>
              </a:rPr>
              <a:t>http://www.</a:t>
            </a:r>
            <a:r>
              <a:rPr lang="cs-CZ" sz="1800" dirty="0" err="1" smtClean="0">
                <a:latin typeface="Bodoni MT" pitchFamily="18" charset="0"/>
                <a:hlinkClick r:id="rId11"/>
              </a:rPr>
              <a:t>monteco.cz</a:t>
            </a:r>
            <a:r>
              <a:rPr lang="cs-CZ" sz="1800" dirty="0" smtClean="0">
                <a:latin typeface="Bodoni MT" pitchFamily="18" charset="0"/>
                <a:hlinkClick r:id="rId11"/>
              </a:rPr>
              <a:t>/</a:t>
            </a:r>
            <a:r>
              <a:rPr lang="cs-CZ" sz="1800" dirty="0" err="1" smtClean="0">
                <a:latin typeface="Bodoni MT" pitchFamily="18" charset="0"/>
                <a:hlinkClick r:id="rId11"/>
              </a:rPr>
              <a:t>shop</a:t>
            </a:r>
            <a:r>
              <a:rPr lang="cs-CZ" sz="1800" dirty="0" smtClean="0">
                <a:latin typeface="Bodoni MT" pitchFamily="18" charset="0"/>
                <a:hlinkClick r:id="rId11"/>
              </a:rPr>
              <a:t>/produkty/1694/1332.jpg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12"/>
              </a:rPr>
              <a:t>https://encrypted-tbn2.gstatic.com/images?q=tbn:ANd9GcSLGh3uWQHs5gEnISCKCEvZ9trSiu1VG10-zVlCO7YfNr7r5LPb0A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800" dirty="0" smtClean="0">
                <a:latin typeface="Bodoni MT" pitchFamily="18" charset="0"/>
                <a:hlinkClick r:id="rId13"/>
              </a:rPr>
              <a:t>http://www.</a:t>
            </a:r>
            <a:r>
              <a:rPr lang="cs-CZ" sz="1800" dirty="0" err="1" smtClean="0">
                <a:latin typeface="Bodoni MT" pitchFamily="18" charset="0"/>
                <a:hlinkClick r:id="rId13"/>
              </a:rPr>
              <a:t>off</a:t>
            </a:r>
            <a:r>
              <a:rPr lang="cs-CZ" sz="1800" dirty="0" smtClean="0">
                <a:latin typeface="Bodoni MT" pitchFamily="18" charset="0"/>
                <a:hlinkClick r:id="rId13"/>
              </a:rPr>
              <a:t>-</a:t>
            </a:r>
            <a:r>
              <a:rPr lang="cs-CZ" sz="1800" dirty="0" err="1" smtClean="0">
                <a:latin typeface="Bodoni MT" pitchFamily="18" charset="0"/>
                <a:hlinkClick r:id="rId13"/>
              </a:rPr>
              <a:t>limits.cz</a:t>
            </a:r>
            <a:r>
              <a:rPr lang="cs-CZ" sz="1800" dirty="0" smtClean="0">
                <a:latin typeface="Bodoni MT" pitchFamily="18" charset="0"/>
                <a:hlinkClick r:id="rId13"/>
              </a:rPr>
              <a:t>/fotky/teorie/kladkostroj/kladkostroj-3-6.jpg</a:t>
            </a:r>
            <a:endParaRPr lang="cs-CZ" sz="1800" dirty="0" smtClean="0">
              <a:latin typeface="Bodoni MT" pitchFamily="18" charset="0"/>
            </a:endParaRPr>
          </a:p>
          <a:p>
            <a:pPr>
              <a:buFont typeface="Arial" pitchFamily="34" charset="0"/>
              <a:buChar char="•"/>
            </a:pPr>
            <a:endParaRPr lang="cs-CZ" sz="1800" dirty="0">
              <a:latin typeface="Bodoni MT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201</TotalTime>
  <Words>230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Snímek 1</vt:lpstr>
      <vt:lpstr>KLADKA</vt:lpstr>
      <vt:lpstr>Snímek 3</vt:lpstr>
      <vt:lpstr>DRUHY KLADKY</vt:lpstr>
      <vt:lpstr>KLADKA PEVNÁ</vt:lpstr>
      <vt:lpstr>VYUŽITÍ PEVNÉ KLADKY</vt:lpstr>
      <vt:lpstr>KLADKA VOLNÁ</vt:lpstr>
      <vt:lpstr>VYUŽITÍ VOLNÉ KLADKY</vt:lpstr>
      <vt:lpstr>KLADKOSTROJ</vt:lpstr>
      <vt:lpstr>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Dvořáčková</dc:creator>
  <cp:lastModifiedBy>Hana Dvořáčková</cp:lastModifiedBy>
  <cp:revision>22</cp:revision>
  <dcterms:created xsi:type="dcterms:W3CDTF">2013-09-08T15:55:48Z</dcterms:created>
  <dcterms:modified xsi:type="dcterms:W3CDTF">2013-09-14T15:43:27Z</dcterms:modified>
</cp:coreProperties>
</file>