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4" r:id="rId4"/>
    <p:sldId id="261" r:id="rId5"/>
    <p:sldId id="265" r:id="rId6"/>
    <p:sldId id="263" r:id="rId7"/>
    <p:sldId id="266" r:id="rId8"/>
    <p:sldId id="269" r:id="rId9"/>
    <p:sldId id="270" r:id="rId10"/>
    <p:sldId id="271" r:id="rId11"/>
    <p:sldId id="272" r:id="rId12"/>
    <p:sldId id="273" r:id="rId13"/>
    <p:sldId id="277" r:id="rId14"/>
    <p:sldId id="276" r:id="rId15"/>
    <p:sldId id="267" r:id="rId16"/>
    <p:sldId id="278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VY_32_INOVACE_Přirozená čísla a číselná osa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VY_32_INOVACE_Přirozená čísla a číselná osa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47574772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pojmů přirozené číslo, uspořádání množiny přirozených čísel a číselná osa.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V prezentaci se střídají s snímky vysvětlující probírané pojmy (č. 4, 6) se snímky umožňujícími samostatnou práci žáků: č. 5 (tabulka s otázkami – žáci si sami zapíšou výsledky, společná kontrola) a č. 7 – 14 (žáci na interaktivní tabuli nebo myší přímo v prezentaci ukazují obrazy čísel na číselné ose).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smtClean="0"/>
              <a:t>náročnost </a:t>
            </a:r>
            <a:r>
              <a:rPr lang="cs-CZ" smtClean="0"/>
              <a:t>25 – 30 </a:t>
            </a:r>
            <a:r>
              <a:rPr lang="cs-CZ" dirty="0" smtClean="0"/>
              <a:t>min, ve zbytku hodiny žáci řeší další úlohy z učebnice nebo pracovního sešitu.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pPr lvl="0"/>
            <a:r>
              <a:rPr lang="cs-CZ" sz="6000" dirty="0" smtClean="0"/>
              <a:t>Přirozená čísla </a:t>
            </a:r>
            <a:r>
              <a:rPr lang="cs-CZ" sz="6000" smtClean="0"/>
              <a:t>a číselná osa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1, 2, 3, 4, 5, 6, 7, 8, 9, 10, 11, 12, …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Vyjadřují počet prvků v množině (21 žáků ve třídě, 15 stromů v zahradě, 7 dnů v týdnu)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Vyjadřují pořadí (na závodech skončil třetí, Pavel je druhý největší ze třídy, třetí den v týdnu je středa)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Přirozených čísel je nekonečně mnoho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0 nepatří mezi přirozená čísla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čísla jsou přirozená?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Přirozená čísla se dají seřadit podle velikosti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přirozených čísel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57158" y="3257568"/>
          <a:ext cx="8501122" cy="27432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500858"/>
                <a:gridCol w="2000264"/>
              </a:tblGrid>
              <a:tr h="41672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Calibri" pitchFamily="34" charset="0"/>
                        </a:rPr>
                        <a:t>Co v řadě chybí?   224, ?, 226, 227, 228, 229, ?, 231</a:t>
                      </a:r>
                      <a:endParaRPr lang="cs-CZ" sz="2400" b="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1672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Calibri" pitchFamily="34" charset="0"/>
                        </a:rPr>
                        <a:t>Které přirozené číslo následuje hned po čísle  198?</a:t>
                      </a:r>
                      <a:endParaRPr lang="cs-CZ" sz="2400" b="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16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Calibri" pitchFamily="34" charset="0"/>
                        </a:rPr>
                        <a:t>Které přirozené číslo je hned před číslem 3578?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1672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Calibri" pitchFamily="34" charset="0"/>
                        </a:rPr>
                        <a:t>Které přirozené číslo je o 3 větší než 125?</a:t>
                      </a:r>
                      <a:endParaRPr lang="cs-CZ" sz="2400" b="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167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Calibri" pitchFamily="34" charset="0"/>
                        </a:rPr>
                        <a:t>Které přirozené číslo je o 4 menší než 201?</a:t>
                      </a:r>
                      <a:endParaRPr lang="cs-CZ" sz="2400" b="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1672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Calibri" pitchFamily="34" charset="0"/>
                        </a:rPr>
                        <a:t>Která přirozená čísla jsou mezi čísly 278</a:t>
                      </a:r>
                      <a:r>
                        <a:rPr lang="cs-CZ" sz="2400" b="0" baseline="0" dirty="0" smtClean="0">
                          <a:latin typeface="Calibri" pitchFamily="34" charset="0"/>
                        </a:rPr>
                        <a:t> a 282?</a:t>
                      </a:r>
                      <a:endParaRPr lang="cs-CZ" sz="2400" b="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58016" y="3253087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225, 230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371029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199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58016" y="4167493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3577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58016" y="4624696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128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58016" y="5081899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197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5539103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279, 280, 281</a:t>
            </a: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68838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 to přímka, na které se dají sestrojit obrazy čísel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Leží na ní obrazy všech čísel (nejen přirozených)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Vlevo znázorňujeme menší čísla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Vpravo znázorňujeme větší čísla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Není omezená (znázorňujeme jen potřebnou část)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osa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00100" y="2780928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57379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19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lačítko akce: Vlastní 43">
            <a:hlinkClick r:id="" action="ppaction://noaction" highlightClick="1"/>
          </p:cNvPr>
          <p:cNvSpPr/>
          <p:nvPr/>
        </p:nvSpPr>
        <p:spPr>
          <a:xfrm>
            <a:off x="-252536" y="-459432"/>
            <a:ext cx="9649072" cy="756084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>
            <a:hlinkClick r:id="rId2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2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2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2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2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2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2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2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2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2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2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24</a:t>
            </a: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96552" y="-315416"/>
            <a:ext cx="10397840" cy="73448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4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40198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24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0002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22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96552" y="-315416"/>
            <a:ext cx="10397840" cy="73448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4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ovéPole 48"/>
          <p:cNvSpPr txBox="1"/>
          <p:nvPr/>
        </p:nvSpPr>
        <p:spPr>
          <a:xfrm>
            <a:off x="7572396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40198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24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42912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22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0002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22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229784" y="-459432"/>
            <a:ext cx="10181816" cy="748883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" action="ppaction://hlinkshowjump?jump=nextslide" highlightClick="1"/>
          </p:cNvPr>
          <p:cNvSpPr/>
          <p:nvPr/>
        </p:nvSpPr>
        <p:spPr>
          <a:xfrm>
            <a:off x="7000892" y="5643578"/>
            <a:ext cx="1800000" cy="54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57379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3 většího než 57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lačítko akce: Vlastní 43">
            <a:hlinkClick r:id="" action="ppaction://noaction" highlightClick="1"/>
          </p:cNvPr>
          <p:cNvSpPr/>
          <p:nvPr/>
        </p:nvSpPr>
        <p:spPr>
          <a:xfrm>
            <a:off x="-180528" y="-531440"/>
            <a:ext cx="9505056" cy="763284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>
            <a:hlinkClick r:id="rId2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2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2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2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2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2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2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2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2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2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2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60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3 většího než 57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2 menšího než 57</a:t>
            </a:r>
          </a:p>
          <a:p>
            <a:pPr marL="514350" indent="-51435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57222" y="-243408"/>
            <a:ext cx="10001288" cy="731569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4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60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49679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55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2145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3 většího než 57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2 menšího než 57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6 menšího než 64</a:t>
            </a: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44220" y="-243408"/>
            <a:ext cx="10001288" cy="7277321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4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ovéPole 48"/>
          <p:cNvSpPr txBox="1"/>
          <p:nvPr/>
        </p:nvSpPr>
        <p:spPr>
          <a:xfrm>
            <a:off x="7500958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109" name="Zástupný symbol pro obsah 1"/>
          <p:cNvSpPr txBox="1">
            <a:spLocks/>
          </p:cNvSpPr>
          <p:nvPr/>
        </p:nvSpPr>
        <p:spPr>
          <a:xfrm>
            <a:off x="214282" y="3786190"/>
            <a:ext cx="8784976" cy="22145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Ukažte na ose obraz čísla o 3 většího než 57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Ukažte na ose obraz čísla o 2 menšího než 57</a:t>
            </a:r>
          </a:p>
          <a:p>
            <a:pPr marL="514350" lvl="0" indent="-51435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arenR"/>
            </a:pPr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Ukažte na ose obraz čísla o 6 menšího než 64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60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49679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55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8274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58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272782" y="-171400"/>
            <a:ext cx="10001288" cy="738659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rId3" action="ppaction://hlinksldjump" highlightClick="1"/>
          </p:cNvPr>
          <p:cNvSpPr/>
          <p:nvPr/>
        </p:nvSpPr>
        <p:spPr>
          <a:xfrm>
            <a:off x="7000892" y="5643578"/>
            <a:ext cx="1800000" cy="54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ovací čára 78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4" name="Elipsa 93">
            <a:hlinkClick r:id="rId4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>
            <a:hlinkClick r:id="rId4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>
            <a:hlinkClick r:id="rId4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>
            <a:hlinkClick r:id="rId4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>
            <a:hlinkClick r:id="rId4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>
            <a:hlinkClick r:id="rId4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>
            <a:hlinkClick r:id="rId4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>
            <a:hlinkClick r:id="rId4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>
            <a:hlinkClick r:id="rId5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>
            <a:hlinkClick r:id="rId4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>
            <a:hlinkClick r:id="rId4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>
            <a:hlinkClick r:id="rId4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pic>
        <p:nvPicPr>
          <p:cNvPr id="1029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7224" y="2829383"/>
            <a:ext cx="3909552" cy="31713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429520" y="592933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Zpátky</a:t>
            </a:r>
            <a:endParaRPr lang="cs-CZ" dirty="0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42942" y="-315416"/>
            <a:ext cx="10001288" cy="738659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lastslideviewed" highlightClick="1"/>
          </p:cNvPr>
          <p:cNvSpPr/>
          <p:nvPr/>
        </p:nvSpPr>
        <p:spPr>
          <a:xfrm>
            <a:off x="6858016" y="5357826"/>
            <a:ext cx="1800000" cy="5400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Která čísla jsou přirozená a co vyjadřují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Kolik je přirozených čísel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je číselná osa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Jakým způsobem se zobrazují na číselné ose přirozená čísla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600</TotalTime>
  <Words>714</Words>
  <Application>Microsoft Office PowerPoint</Application>
  <PresentationFormat>Předvádění na obrazovce (4:3)</PresentationFormat>
  <Paragraphs>143</Paragraphs>
  <Slides>17</Slides>
  <Notes>6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Přirozená čísla a číselná osa</vt:lpstr>
      <vt:lpstr>Která čísla jsou přirozená?</vt:lpstr>
      <vt:lpstr>Uspořádání přirozených čísel</vt:lpstr>
      <vt:lpstr>Číselná osa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Špatně </vt:lpstr>
      <vt:lpstr>Co jsme se dozvěděli?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69</cp:revision>
  <dcterms:created xsi:type="dcterms:W3CDTF">2013-05-10T12:01:16Z</dcterms:created>
  <dcterms:modified xsi:type="dcterms:W3CDTF">2013-09-16T13:11:12Z</dcterms:modified>
</cp:coreProperties>
</file>