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7" r:id="rId2"/>
    <p:sldId id="258" r:id="rId3"/>
    <p:sldId id="259" r:id="rId4"/>
    <p:sldId id="280" r:id="rId5"/>
    <p:sldId id="281" r:id="rId6"/>
    <p:sldId id="283" r:id="rId7"/>
    <p:sldId id="261" r:id="rId8"/>
    <p:sldId id="262" r:id="rId9"/>
    <p:sldId id="263" r:id="rId10"/>
    <p:sldId id="284" r:id="rId11"/>
    <p:sldId id="285" r:id="rId12"/>
    <p:sldId id="265" r:id="rId13"/>
    <p:sldId id="286" r:id="rId14"/>
    <p:sldId id="287" r:id="rId15"/>
    <p:sldId id="288" r:id="rId16"/>
    <p:sldId id="266" r:id="rId17"/>
    <p:sldId id="267" r:id="rId18"/>
    <p:sldId id="269" r:id="rId19"/>
    <p:sldId id="270" r:id="rId20"/>
    <p:sldId id="271" r:id="rId21"/>
    <p:sldId id="272" r:id="rId22"/>
    <p:sldId id="289" r:id="rId23"/>
    <p:sldId id="290" r:id="rId24"/>
    <p:sldId id="292" r:id="rId25"/>
    <p:sldId id="293" r:id="rId26"/>
    <p:sldId id="274" r:id="rId27"/>
    <p:sldId id="276" r:id="rId28"/>
    <p:sldId id="275" r:id="rId29"/>
    <p:sldId id="282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455" autoAdjust="0"/>
  </p:normalViewPr>
  <p:slideViewPr>
    <p:cSldViewPr>
      <p:cViewPr varScale="1">
        <p:scale>
          <a:sx n="63" d="100"/>
          <a:sy n="63" d="100"/>
        </p:scale>
        <p:origin x="-158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BF8F6C-A3BF-4B39-880F-D099CA73934B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5999-30E3-4DC7-992F-47F57E2CB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Vyjmenujte ostatní spolkové země Rakouska.</a:t>
            </a:r>
            <a:endParaRPr lang="cs-CZ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Vykopávky</a:t>
            </a:r>
            <a:r>
              <a:rPr lang="cs-CZ" baseline="0" dirty="0" smtClean="0"/>
              <a:t> po 2. světové válce, objevily římské vojenské pevnosti, jejichž stáří sahá 2000 let zpět.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Oblast kterou utváří především bývalý</a:t>
            </a:r>
            <a:r>
              <a:rPr lang="cs-CZ" baseline="0" dirty="0" smtClean="0"/>
              <a:t> císařský komplex Hofburg. Ve většině paláců dnes sídlí velvyslanectví, úřady či galerie. Tato čtvrť je dnes nejluxusnější adresou ve Vídni. Nejznámější ulicemi Hofburgu jsou </a:t>
            </a:r>
            <a:r>
              <a:rPr lang="cs-CZ" baseline="0" dirty="0" err="1" smtClean="0"/>
              <a:t>Graben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Kohl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Markt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Josefplatz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Michaelplatz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atd</a:t>
            </a:r>
            <a:r>
              <a:rPr lang="cs-CZ" baseline="0" dirty="0" smtClean="0"/>
              <a:t>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Lipicáni: jsou plemeno hřebců, které</a:t>
            </a:r>
            <a:r>
              <a:rPr lang="cs-CZ" baseline="0" dirty="0" smtClean="0"/>
              <a:t> pochází ze Slovinské </a:t>
            </a:r>
            <a:r>
              <a:rPr lang="cs-CZ" baseline="0" dirty="0" err="1" smtClean="0"/>
              <a:t>Lipice</a:t>
            </a:r>
            <a:r>
              <a:rPr lang="cs-CZ" baseline="0" dirty="0" smtClean="0"/>
              <a:t>. Toto plemeno vzniklo křížením arabských, berberských a španělských koní.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</a:t>
            </a:r>
            <a:r>
              <a:rPr lang="cs-CZ" baseline="0" dirty="0" smtClean="0"/>
              <a:t> oblast vznikla při výstavbě </a:t>
            </a:r>
            <a:r>
              <a:rPr lang="cs-CZ" baseline="0" dirty="0" err="1" smtClean="0"/>
              <a:t>Ringstrasse</a:t>
            </a:r>
            <a:r>
              <a:rPr lang="cs-CZ" baseline="0" dirty="0" smtClean="0"/>
              <a:t>. Velmi navštěvovanými místy této části Vídně jsou </a:t>
            </a:r>
            <a:r>
              <a:rPr lang="cs-CZ" baseline="0" dirty="0" err="1" smtClean="0"/>
              <a:t>Burgtheatre</a:t>
            </a:r>
            <a:r>
              <a:rPr lang="cs-CZ" baseline="0" dirty="0" smtClean="0"/>
              <a:t>, Přírodovědecké muzeum a Umělecko-historické muzeum. Radnice patří k symbolům města. Především v zimních měsících sem proudí davy turistů, aby navštívili tradiční vánoční trhy.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Náměstí</a:t>
            </a:r>
            <a:r>
              <a:rPr lang="cs-CZ" baseline="0" dirty="0" smtClean="0"/>
              <a:t> dominuje socha Marie Terezie se všemi jejími dětmi. Na jedné straně náměstí se nachází Uměleckohistorické muzeum a na druhé Přírodovědecké muzeum. Uměleckoprůmyslové muzeum ukrývá mnoho starých artefaktů a uměleckých sbírek, které byly dříve vystaveny na zámečku Belveder a v Hofburgu.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část města je plná kontrastů,</a:t>
            </a:r>
            <a:r>
              <a:rPr lang="cs-CZ" baseline="0" dirty="0" smtClean="0"/>
              <a:t> nachází se zde jak luxusní obchody a majestátně vyhlížející budovy tak obchodní domy a kina. Významnými nákupními třídami celého města jsou známé </a:t>
            </a:r>
            <a:r>
              <a:rPr lang="cs-CZ" baseline="0" dirty="0" err="1" smtClean="0"/>
              <a:t>Mariahilfer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Strasse</a:t>
            </a:r>
            <a:r>
              <a:rPr lang="cs-CZ" baseline="0" dirty="0" smtClean="0"/>
              <a:t> a Fridrich </a:t>
            </a:r>
            <a:r>
              <a:rPr lang="cs-CZ" baseline="0" dirty="0" err="1" smtClean="0"/>
              <a:t>Strasse</a:t>
            </a:r>
            <a:r>
              <a:rPr lang="cs-CZ" baseline="0" dirty="0" smtClean="0"/>
              <a:t>. Mezi těmito třídami bychom našli také tržiště </a:t>
            </a:r>
            <a:r>
              <a:rPr lang="cs-CZ" baseline="0" dirty="0" err="1" smtClean="0"/>
              <a:t>Naschmarkt</a:t>
            </a:r>
            <a:r>
              <a:rPr lang="cs-CZ" baseline="0" dirty="0" smtClean="0"/>
              <a:t> nebo známý hotel </a:t>
            </a:r>
            <a:r>
              <a:rPr lang="cs-CZ" baseline="0" dirty="0" err="1" smtClean="0"/>
              <a:t>Sacher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světoznámý čokoládový</a:t>
            </a:r>
            <a:r>
              <a:rPr lang="cs-CZ" baseline="0" dirty="0" smtClean="0"/>
              <a:t> dort vymyslel </a:t>
            </a:r>
            <a:r>
              <a:rPr lang="cs-CZ" baseline="0" dirty="0" err="1" smtClean="0"/>
              <a:t>Franz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Sacher</a:t>
            </a:r>
            <a:r>
              <a:rPr lang="cs-CZ" baseline="0" dirty="0" smtClean="0"/>
              <a:t>, cukrář knížete </a:t>
            </a:r>
            <a:r>
              <a:rPr lang="cs-CZ" baseline="0" dirty="0" err="1" smtClean="0"/>
              <a:t>Metternicha</a:t>
            </a:r>
            <a:r>
              <a:rPr lang="cs-CZ" baseline="0" dirty="0" smtClean="0"/>
              <a:t>, v roce 1832. Dnes se tento dort prodává v různých velikostech v hotelu </a:t>
            </a:r>
            <a:r>
              <a:rPr lang="cs-CZ" baseline="0" dirty="0" err="1" smtClean="0"/>
              <a:t>Sacher</a:t>
            </a:r>
            <a:r>
              <a:rPr lang="cs-CZ" baseline="0" dirty="0" smtClean="0"/>
              <a:t> a rozváží se od celého světa.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Této části města dominuje náměstí </a:t>
            </a:r>
            <a:r>
              <a:rPr lang="cs-CZ" dirty="0" err="1" smtClean="0"/>
              <a:t>Karlsplatz</a:t>
            </a:r>
            <a:r>
              <a:rPr lang="cs-CZ" dirty="0" smtClean="0"/>
              <a:t>, kostel </a:t>
            </a:r>
            <a:r>
              <a:rPr lang="cs-CZ" dirty="0" err="1" smtClean="0"/>
              <a:t>Karlskirche</a:t>
            </a:r>
            <a:r>
              <a:rPr lang="cs-CZ" baseline="0" dirty="0" smtClean="0"/>
              <a:t> a paláce Belveder, v nichž se dnes nachází galerie a </a:t>
            </a:r>
            <a:r>
              <a:rPr lang="cs-CZ" baseline="0" dirty="0" err="1" smtClean="0"/>
              <a:t>Schwarzemberský</a:t>
            </a:r>
            <a:r>
              <a:rPr lang="cs-CZ" baseline="0" dirty="0" smtClean="0"/>
              <a:t> palác (ze kterého je dnes hotel). Paláce Belvedér byly navrženy v roce 1683.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Poté, co</a:t>
            </a:r>
            <a:r>
              <a:rPr lang="cs-CZ" baseline="0" dirty="0" smtClean="0"/>
              <a:t> </a:t>
            </a:r>
            <a:r>
              <a:rPr lang="cs-CZ" dirty="0" smtClean="0"/>
              <a:t>se rozzuřený krejčí</a:t>
            </a:r>
            <a:r>
              <a:rPr lang="cs-CZ" baseline="0" dirty="0" smtClean="0"/>
              <a:t> pokusil zavraždit císaře Františka Josefa, byla v roce 1832 vyhlášena sbírka na stavbu nového kostela. Mnoho kaplí je věnováno válečným hrdinům a rakouským regimentům.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Původní lovecký</a:t>
            </a:r>
            <a:r>
              <a:rPr lang="cs-CZ" baseline="0" dirty="0" smtClean="0"/>
              <a:t> zámeček nechal přestavit Leopold I. na barokní </a:t>
            </a:r>
            <a:r>
              <a:rPr lang="cs-CZ" baseline="0" dirty="0" err="1" smtClean="0"/>
              <a:t>rezdenci</a:t>
            </a:r>
            <a:r>
              <a:rPr lang="cs-CZ" baseline="0" dirty="0" smtClean="0"/>
              <a:t>. </a:t>
            </a:r>
            <a:r>
              <a:rPr lang="cs-CZ" baseline="0" dirty="0" err="1" smtClean="0"/>
              <a:t>Stavab</a:t>
            </a:r>
            <a:r>
              <a:rPr lang="cs-CZ" baseline="0" dirty="0" smtClean="0"/>
              <a:t> byla dokončena až v 18. století, kdy Marie Terezie do projektu zapojila </a:t>
            </a:r>
            <a:r>
              <a:rPr lang="cs-CZ" baseline="0" dirty="0" err="1" smtClean="0"/>
              <a:t>Nikolause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Pacassiho</a:t>
            </a:r>
            <a:r>
              <a:rPr lang="cs-CZ" baseline="0" dirty="0" smtClean="0"/>
              <a:t>.</a:t>
            </a:r>
          </a:p>
          <a:p>
            <a:r>
              <a:rPr lang="cs-CZ" baseline="0" dirty="0" smtClean="0"/>
              <a:t>V celém areálu se nachází mnoho zajímavých staveb jako Zámecké divadlo, </a:t>
            </a:r>
            <a:r>
              <a:rPr lang="cs-CZ" baseline="0" dirty="0" err="1" smtClean="0"/>
              <a:t>Palmenhaus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Schönnbrunnská</a:t>
            </a:r>
            <a:r>
              <a:rPr lang="cs-CZ" baseline="0" dirty="0" smtClean="0"/>
              <a:t> ZOO, Neptunova kašna, </a:t>
            </a:r>
            <a:r>
              <a:rPr lang="cs-CZ" baseline="0" dirty="0" err="1" smtClean="0"/>
              <a:t>Gloriette</a:t>
            </a:r>
            <a:r>
              <a:rPr lang="cs-CZ" baseline="0" dirty="0" smtClean="0"/>
              <a:t>,Obelisk, Oranžerie </a:t>
            </a:r>
            <a:r>
              <a:rPr lang="cs-CZ" baseline="0" dirty="0" err="1" smtClean="0"/>
              <a:t>atd</a:t>
            </a:r>
            <a:r>
              <a:rPr lang="cs-CZ" baseline="0" dirty="0" smtClean="0"/>
              <a:t>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5999-30E3-4DC7-992F-47F57E2CB061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E2656-6273-4C8A-B146-18F71D952E3E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3563B-00C3-4412-8666-124887C3AF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Austrian_National_Library_01.jpg" TargetMode="External"/><Relationship Id="rId13" Type="http://schemas.openxmlformats.org/officeDocument/2006/relationships/hyperlink" Target="http://upload.wikimedia.org/wikipedia/commons/9/93/Rathaus_Vienna_June_2006_165.jpg" TargetMode="External"/><Relationship Id="rId18" Type="http://schemas.openxmlformats.org/officeDocument/2006/relationships/hyperlink" Target="http://cs.wikipedia.org/wiki/Soubor:Belvedere_Vienna_June_2006_009.jpg" TargetMode="External"/><Relationship Id="rId3" Type="http://schemas.openxmlformats.org/officeDocument/2006/relationships/hyperlink" Target="http://cs.wikipedia.org/wiki/Soubor:Wien1858.jpg" TargetMode="External"/><Relationship Id="rId21" Type="http://schemas.openxmlformats.org/officeDocument/2006/relationships/hyperlink" Target="http://en.wikipedia.org/wiki/File:Wiener_Riesenrad_DSC02378.JPG" TargetMode="External"/><Relationship Id="rId7" Type="http://schemas.openxmlformats.org/officeDocument/2006/relationships/hyperlink" Target="http://en.wikipedia.org/wiki/File:Wien_Hofburg_Neue_Burg_Heldenplatz.jpg" TargetMode="External"/><Relationship Id="rId12" Type="http://schemas.openxmlformats.org/officeDocument/2006/relationships/hyperlink" Target="http://cs.wikipedia.org/wiki/Soubor:Kapuzinergruft_au%C3%9Fen.jpg" TargetMode="External"/><Relationship Id="rId17" Type="http://schemas.openxmlformats.org/officeDocument/2006/relationships/hyperlink" Target="http://en.wikipedia.org/wiki/File:Cafe_at_Hotel_Sacher_Wien_P1200848.JPG" TargetMode="External"/><Relationship Id="rId2" Type="http://schemas.openxmlformats.org/officeDocument/2006/relationships/hyperlink" Target="http://cs.wikipedia.org/wiki/Soubor:Austria_wien.svg" TargetMode="External"/><Relationship Id="rId16" Type="http://schemas.openxmlformats.org/officeDocument/2006/relationships/hyperlink" Target="http://commons.wikimedia.org/wiki/File:Wiener_Staatsoper.jpg" TargetMode="External"/><Relationship Id="rId20" Type="http://schemas.openxmlformats.org/officeDocument/2006/relationships/hyperlink" Target="http://cs.wikipedia.org/wiki/Soubor:Sch%C3%B6nbrunn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ien_Stefansdom_DSC02656.JPG" TargetMode="External"/><Relationship Id="rId11" Type="http://schemas.openxmlformats.org/officeDocument/2006/relationships/hyperlink" Target="http://cs.wikipedia.org/wiki/Soubor:Vienna_by_Martin_-_29.JPG" TargetMode="External"/><Relationship Id="rId5" Type="http://schemas.openxmlformats.org/officeDocument/2006/relationships/hyperlink" Target="http://cs.wikipedia.org/wiki/Soubor:Stephansdom_1905.jpg" TargetMode="External"/><Relationship Id="rId15" Type="http://schemas.openxmlformats.org/officeDocument/2006/relationships/hyperlink" Target="http://cs.wikipedia.org/wiki/Soubor:Naturhistorisches_Museum_Wien_-_Viena.jpg" TargetMode="External"/><Relationship Id="rId23" Type="http://schemas.openxmlformats.org/officeDocument/2006/relationships/hyperlink" Target="http://cs.wikipedia.org/wiki/Soubor:Hundertwasserhaus_3.jpg" TargetMode="External"/><Relationship Id="rId10" Type="http://schemas.openxmlformats.org/officeDocument/2006/relationships/hyperlink" Target="http://en.wikipedia.org/wiki/File:Josefsplatz_Wien.jpg" TargetMode="External"/><Relationship Id="rId19" Type="http://schemas.openxmlformats.org/officeDocument/2006/relationships/hyperlink" Target="http://en.wikipedia.org/wiki/File:Votivkirche_Vienna_June_2006_540.jpg" TargetMode="External"/><Relationship Id="rId4" Type="http://schemas.openxmlformats.org/officeDocument/2006/relationships/hyperlink" Target="http://en.wikipedia.org/wiki/File:HaasHaus.jpg" TargetMode="External"/><Relationship Id="rId9" Type="http://schemas.openxmlformats.org/officeDocument/2006/relationships/hyperlink" Target="http://commons.wikimedia.org/wiki/File:Spanische_Hofreitschule2,_Vienna.jpg" TargetMode="External"/><Relationship Id="rId14" Type="http://schemas.openxmlformats.org/officeDocument/2006/relationships/hyperlink" Target="http://commons.wikimedia.org/wiki/File:Naturhistorisches_Museum_Wien,_Maria-Theresien-Platz_2012.jpg" TargetMode="External"/><Relationship Id="rId22" Type="http://schemas.openxmlformats.org/officeDocument/2006/relationships/hyperlink" Target="http://cs.wikipedia.org/wiki/Soubor:Hundertwasser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>
            <a:normAutofit/>
          </a:bodyPr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728900"/>
            <a:ext cx="4024536" cy="553616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    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3168352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 Evropy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</a:t>
            </a:r>
          </a:p>
          <a:p>
            <a:pPr algn="just"/>
            <a:r>
              <a:rPr lang="cs-CZ" sz="2200" dirty="0" smtClean="0"/>
              <a:t>Materiál je možno využít pro rozšíření učiva v rámci předmětu zeměpis cestovního ruchu. Je určen pro 2. ročníky střední školy. DUM je vytvořen jako prezentace, obsahuje základní informace o Vídni, historická fakta, demografická data či administrativní členění. </a:t>
            </a:r>
            <a:r>
              <a:rPr lang="cs-CZ" sz="2200" dirty="0" err="1" smtClean="0"/>
              <a:t>Power</a:t>
            </a:r>
            <a:r>
              <a:rPr lang="cs-CZ" sz="2200" dirty="0" smtClean="0"/>
              <a:t> pointová prezentace je zaměřena především na jednotlivé turistické atraktivity tohoto hlavního města.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r>
              <a:rPr lang="cs-CZ" sz="2200" dirty="0" smtClean="0"/>
              <a:t>DUM je vytvořen ve formě prezentace a je v využitelný v rámci interaktivního vzdělávání.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Poloha Vídně: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2200" dirty="0" smtClean="0"/>
              <a:t>Město leží na řece Dunaj ve Vídeňské pánvi, rozkládá se na ploše 415 km². Z Vídně jsou dobře dostupná jiná velká města jako Bratislava, Praha, Budapešť, Salcburk, Graz či Záhřeb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1027" name="Picture 3" descr="C:\Users\Simona\Downloads\800px-Austria_wien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7888200" cy="4437112"/>
          </a:xfrm>
          <a:prstGeom prst="rect">
            <a:avLst/>
          </a:prstGeom>
          <a:noFill/>
          <a:ln>
            <a:solidFill>
              <a:schemeClr val="tx1">
                <a:alpha val="86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11560" y="1772816"/>
            <a:ext cx="2093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1. Poloha Vídně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2780928"/>
            <a:ext cx="1026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Vídeň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data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Vídeň leží v místě bývalého Římského tábora.</a:t>
            </a:r>
          </a:p>
          <a:p>
            <a:r>
              <a:rPr lang="cs-CZ" dirty="0" smtClean="0"/>
              <a:t>Žije zde 1,6 milionů obyvatel.</a:t>
            </a:r>
          </a:p>
          <a:p>
            <a:r>
              <a:rPr lang="cs-CZ" dirty="0" smtClean="0"/>
              <a:t>Město se dělí na 23 obvodů, turistické centrum se dělí na 6 oblastí.</a:t>
            </a:r>
          </a:p>
          <a:p>
            <a:r>
              <a:rPr lang="cs-CZ" dirty="0" smtClean="0"/>
              <a:t>Je politickým, ekonomickým, kulturním, administrativním centrem země.</a:t>
            </a:r>
          </a:p>
          <a:p>
            <a:r>
              <a:rPr lang="cs-CZ" dirty="0" smtClean="0"/>
              <a:t>Je také považována za středisko Dolního Rakouska.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200" dirty="0" smtClean="0"/>
              <a:t>Původně zde byla keltská vesnice </a:t>
            </a:r>
            <a:r>
              <a:rPr lang="cs-CZ" sz="2200" dirty="0" err="1" smtClean="0"/>
              <a:t>Vindobona</a:t>
            </a:r>
            <a:endParaRPr lang="cs-CZ" sz="2200" dirty="0" smtClean="0"/>
          </a:p>
          <a:p>
            <a:r>
              <a:rPr lang="cs-CZ" sz="2200" dirty="0" smtClean="0"/>
              <a:t>Římané zde poté vybudovali legionářský tábor</a:t>
            </a:r>
          </a:p>
          <a:p>
            <a:r>
              <a:rPr lang="cs-CZ" sz="2200" dirty="0" smtClean="0"/>
              <a:t>V 10. stol. byla Vídeň sídlem </a:t>
            </a:r>
            <a:r>
              <a:rPr lang="cs-CZ" sz="2200" dirty="0" err="1" smtClean="0"/>
              <a:t>Babenberků</a:t>
            </a:r>
            <a:r>
              <a:rPr lang="cs-CZ" sz="2200" dirty="0" smtClean="0"/>
              <a:t>( německá dynastie)</a:t>
            </a:r>
          </a:p>
          <a:p>
            <a:r>
              <a:rPr lang="cs-CZ" sz="2200" dirty="0" smtClean="0"/>
              <a:t>Ve 13. století zde začal vládnout rod Habsburků.</a:t>
            </a:r>
          </a:p>
          <a:p>
            <a:r>
              <a:rPr lang="cs-CZ" sz="2200" dirty="0" smtClean="0"/>
              <a:t>V 16. století město čelilo nájezdům Turků. </a:t>
            </a:r>
          </a:p>
          <a:p>
            <a:r>
              <a:rPr lang="cs-CZ" sz="2200" dirty="0" smtClean="0"/>
              <a:t>1683 byli Turci poraženi a město se začalo rozrůstat ( paláce na předměstí)</a:t>
            </a:r>
          </a:p>
          <a:p>
            <a:r>
              <a:rPr lang="cs-CZ" sz="2200" dirty="0" smtClean="0"/>
              <a:t>Koncem 18. století se stalo hlavním císařským a kulturním centrem.</a:t>
            </a:r>
          </a:p>
          <a:p>
            <a:r>
              <a:rPr lang="cs-CZ" sz="2200" dirty="0" smtClean="0"/>
              <a:t>V roce 1805 a 1809 město obsadil Napoleon.</a:t>
            </a:r>
          </a:p>
          <a:p>
            <a:r>
              <a:rPr lang="cs-CZ" sz="2200" dirty="0" smtClean="0"/>
              <a:t>1848 dosedl na trůn František Josef I. a v roce 1914 měla Vídeň 2 miliony obyvatel.</a:t>
            </a:r>
          </a:p>
          <a:p>
            <a:r>
              <a:rPr lang="cs-CZ" sz="2200" dirty="0" smtClean="0"/>
              <a:t>Po 1. světové válce se habsburská říše rozpadla a Vídeň přestala být sídlem císaře.</a:t>
            </a:r>
          </a:p>
          <a:p>
            <a:r>
              <a:rPr lang="cs-CZ" sz="2200" dirty="0" smtClean="0"/>
              <a:t>V roce 1938 bylo Rakousko připojeno k nacistickému Německu a po roce 1945 přišlo pod kontrolu Spojenců.</a:t>
            </a:r>
          </a:p>
          <a:p>
            <a:r>
              <a:rPr lang="cs-CZ" sz="2200" dirty="0" smtClean="0"/>
              <a:t>V roce 1955 získala Vídeň opět svou nezávislost.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Oblasti Vídně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Oblast </a:t>
            </a:r>
            <a:r>
              <a:rPr lang="cs-CZ" dirty="0" err="1" smtClean="0"/>
              <a:t>Stephansdom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Oblast Hofburg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Schlottenring</a:t>
            </a:r>
            <a:r>
              <a:rPr lang="cs-CZ" dirty="0" smtClean="0"/>
              <a:t> a </a:t>
            </a:r>
            <a:r>
              <a:rPr lang="cs-CZ" dirty="0" err="1" smtClean="0"/>
              <a:t>Alsergrund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Oblast Radnice a Muzeí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Opera a </a:t>
            </a:r>
            <a:r>
              <a:rPr lang="cs-CZ" dirty="0" err="1" smtClean="0"/>
              <a:t>Naschmarkt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Oblast Belveder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Okraj Vídně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Ringstrasse</a:t>
            </a:r>
            <a:r>
              <a:rPr lang="cs-CZ" sz="3600" dirty="0" smtClean="0"/>
              <a:t> </a:t>
            </a:r>
            <a:r>
              <a:rPr lang="cs-CZ" sz="3600" dirty="0" err="1" smtClean="0"/>
              <a:t>Wien</a:t>
            </a:r>
            <a:r>
              <a:rPr lang="cs-CZ" sz="3600" dirty="0" smtClean="0"/>
              <a:t>( </a:t>
            </a:r>
            <a:r>
              <a:rPr lang="cs-CZ" sz="3600" dirty="0" err="1" smtClean="0"/>
              <a:t>Burgenring</a:t>
            </a:r>
            <a:r>
              <a:rPr lang="cs-CZ" sz="3600" dirty="0" smtClean="0"/>
              <a:t>)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Tuto třídu nechal vybudovat císař František Josef I. v roce 1857, poté co bylo strženo opevnění města.  Tento bulvár měl propojit kulturní a politické centrum města.</a:t>
            </a:r>
            <a:endParaRPr lang="cs-CZ" sz="2400" dirty="0"/>
          </a:p>
        </p:txBody>
      </p:sp>
      <p:pic>
        <p:nvPicPr>
          <p:cNvPr id="2050" name="Picture 2" descr="C:\Users\Simona\Downloads\600px-Wien18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65577"/>
            <a:ext cx="5002824" cy="499242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907704" y="1484784"/>
            <a:ext cx="2383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2. Opevnění města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u="sng" dirty="0" smtClean="0"/>
              <a:t>Oblast </a:t>
            </a:r>
            <a:r>
              <a:rPr lang="cs-CZ" sz="3200" u="sng" dirty="0" err="1" smtClean="0"/>
              <a:t>Stephansdomu</a:t>
            </a:r>
            <a:r>
              <a:rPr lang="cs-CZ" sz="3200" u="sng" dirty="0" smtClean="0"/>
              <a:t/>
            </a:r>
            <a:br>
              <a:rPr lang="cs-CZ" sz="3200" u="sng" dirty="0" smtClean="0"/>
            </a:br>
            <a:endParaRPr lang="cs-CZ" sz="2400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79512" y="1435100"/>
            <a:ext cx="4104456" cy="4691063"/>
          </a:xfrm>
        </p:spPr>
        <p:txBody>
          <a:bodyPr>
            <a:normAutofit/>
          </a:bodyPr>
          <a:lstStyle/>
          <a:p>
            <a:r>
              <a:rPr lang="cs-CZ" sz="2200" dirty="0" smtClean="0"/>
              <a:t>Tato část města má středověký charakter, patrný je vliv církve a mnišských řádů, ale nachází se zde i moderní budovy jako např. </a:t>
            </a:r>
            <a:r>
              <a:rPr lang="cs-CZ" sz="2200" dirty="0" err="1" smtClean="0"/>
              <a:t>Haas</a:t>
            </a:r>
            <a:r>
              <a:rPr lang="cs-CZ" sz="2200" dirty="0" smtClean="0"/>
              <a:t> </a:t>
            </a:r>
            <a:r>
              <a:rPr lang="cs-CZ" sz="2200" dirty="0" err="1" smtClean="0"/>
              <a:t>Haus</a:t>
            </a:r>
            <a:r>
              <a:rPr lang="cs-CZ" sz="2200" dirty="0" smtClean="0"/>
              <a:t> na náměstí </a:t>
            </a:r>
            <a:r>
              <a:rPr lang="cs-CZ" sz="2200" dirty="0" err="1" smtClean="0"/>
              <a:t>Stephasplatz</a:t>
            </a:r>
            <a:r>
              <a:rPr lang="cs-CZ" sz="2200" dirty="0" smtClean="0"/>
              <a:t>. Sídlí zde vládní organizace ale i mnohé restaurace, bary či módní obchody.</a:t>
            </a:r>
            <a:endParaRPr lang="cs-CZ" sz="2200" dirty="0"/>
          </a:p>
        </p:txBody>
      </p:sp>
      <p:pic>
        <p:nvPicPr>
          <p:cNvPr id="3075" name="Picture 3" descr="C:\Users\Simona\Downloads\HaasHaus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004887"/>
            <a:ext cx="4389835" cy="585311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644008" y="620688"/>
            <a:ext cx="1828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3. </a:t>
            </a:r>
            <a:r>
              <a:rPr lang="cs-CZ" dirty="0" err="1" smtClean="0"/>
              <a:t>Haas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sv. Štěpána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Hl. dominanta oblasti.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1147 první románská budova na místě kostela.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1711 odlévání zvonu </a:t>
            </a:r>
            <a:r>
              <a:rPr lang="cs-CZ" sz="2000" dirty="0" err="1" smtClean="0">
                <a:solidFill>
                  <a:prstClr val="black"/>
                </a:solidFill>
              </a:rPr>
              <a:t>Pummerin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18. stol. poslední úpravy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1916 pohřeb císaře Františka Josefa.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1945 během bombardování a požár katedrály.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Jsou zde uloženy urny s pozůstatky některých Habsburků.</a:t>
            </a:r>
          </a:p>
          <a:p>
            <a:pPr lvl="0"/>
            <a:r>
              <a:rPr lang="cs-CZ" sz="2000" dirty="0" err="1" smtClean="0">
                <a:solidFill>
                  <a:prstClr val="black"/>
                </a:solidFill>
              </a:rPr>
              <a:t>Steffl</a:t>
            </a:r>
            <a:r>
              <a:rPr lang="cs-CZ" sz="2000" dirty="0" smtClean="0">
                <a:solidFill>
                  <a:prstClr val="black"/>
                </a:solidFill>
              </a:rPr>
              <a:t> je 137 m vysoká věž. </a:t>
            </a:r>
          </a:p>
          <a:p>
            <a:endParaRPr lang="cs-CZ" dirty="0"/>
          </a:p>
        </p:txBody>
      </p:sp>
      <p:pic>
        <p:nvPicPr>
          <p:cNvPr id="5" name="Picture 2" descr="C:\Users\Simona\Downloads\450px-Stephansdom_19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32813"/>
            <a:ext cx="4893891" cy="652518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39952" y="0"/>
            <a:ext cx="2143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4. </a:t>
            </a:r>
            <a:r>
              <a:rPr lang="cs-CZ" dirty="0" err="1" smtClean="0"/>
              <a:t>Stephansdom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60648"/>
            <a:ext cx="3008313" cy="586551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Tašková střecha katedrály je pokryta takřka čtvrt milionem glazovaných tašek.</a:t>
            </a:r>
            <a:endParaRPr lang="cs-CZ" sz="2000" dirty="0"/>
          </a:p>
        </p:txBody>
      </p:sp>
      <p:pic>
        <p:nvPicPr>
          <p:cNvPr id="4098" name="Picture 2" descr="C:\Users\Simona\Downloads\450px-Wien_Stefansdom_DSC0265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36007" y="273050"/>
            <a:ext cx="4956473" cy="66086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95936" y="0"/>
            <a:ext cx="2832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4. </a:t>
            </a:r>
            <a:r>
              <a:rPr lang="cs-CZ" dirty="0" err="1" smtClean="0"/>
              <a:t>Chor</a:t>
            </a:r>
            <a:r>
              <a:rPr lang="cs-CZ" dirty="0" smtClean="0"/>
              <a:t> </a:t>
            </a:r>
            <a:r>
              <a:rPr lang="cs-CZ" dirty="0" err="1" smtClean="0"/>
              <a:t>Stephansdomu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/>
              <a:t>Oblast Hofburgu</a:t>
            </a:r>
            <a:r>
              <a:rPr lang="cs-CZ" sz="2400" u="sng" dirty="0" smtClean="0"/>
              <a:t/>
            </a:r>
            <a:br>
              <a:rPr lang="cs-CZ" sz="2400" u="sng" dirty="0" smtClean="0"/>
            </a:br>
            <a:r>
              <a:rPr lang="cs-CZ" sz="2400" dirty="0" smtClean="0"/>
              <a:t>Palácový komplex sloužil jako zimní sídlo panovníku Habsburské monarchie, ti se také zasloužili o jeho velké rozšíření.</a:t>
            </a:r>
            <a:endParaRPr lang="cs-CZ" sz="2400" dirty="0"/>
          </a:p>
        </p:txBody>
      </p:sp>
      <p:pic>
        <p:nvPicPr>
          <p:cNvPr id="5122" name="Picture 2" descr="C:\Users\Simona\Downloads\800px-Wien_Hofburg_Neue_Burg_Heldenplatz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871662"/>
            <a:ext cx="9144000" cy="498633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1484784"/>
            <a:ext cx="1620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6. Hofburg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Hofburg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Tento obrovský komplex tvoří bývalé císařské komnaty, několik muzeí, kaple, kostel , Zimní jezdecká škola, Rakouská národní knihovna a kanceláře rakouského prezidenta.</a:t>
            </a:r>
            <a:endParaRPr lang="cs-CZ" sz="2200" dirty="0"/>
          </a:p>
        </p:txBody>
      </p:sp>
      <p:pic>
        <p:nvPicPr>
          <p:cNvPr id="6146" name="Picture 2" descr="C:\Users\Simona\Downloads\Austrian_National_Library_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534442"/>
            <a:ext cx="9272279" cy="269475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132856"/>
            <a:ext cx="2543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7. Knihovna Hofburg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Zimní jezdecká škola</a:t>
            </a:r>
            <a:br>
              <a:rPr lang="cs-CZ" sz="3200" dirty="0" smtClean="0"/>
            </a:br>
            <a:r>
              <a:rPr lang="cs-CZ" sz="2200" dirty="0" smtClean="0"/>
              <a:t>neboli Španělská jezdecká škola, kterou v roce 1572 založili Habsburkové, se dodnes zabývá klasickým jezdeckým uměním. V budově této školy se konají jezdecká představení pro veřejnost. </a:t>
            </a:r>
            <a:endParaRPr lang="cs-CZ" sz="3200" dirty="0"/>
          </a:p>
        </p:txBody>
      </p:sp>
      <p:pic>
        <p:nvPicPr>
          <p:cNvPr id="8194" name="Picture 2" descr="C:\Users\Simona\Downloads\800px-Spanische_Hofreitschule2,_Vienna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b="3749"/>
          <a:stretch>
            <a:fillRect/>
          </a:stretch>
        </p:blipFill>
        <p:spPr bwMode="auto">
          <a:xfrm>
            <a:off x="1475656" y="2015461"/>
            <a:ext cx="6708239" cy="484253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75656" y="1700808"/>
            <a:ext cx="3103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8. </a:t>
            </a:r>
            <a:r>
              <a:rPr lang="cs-CZ" dirty="0" err="1" smtClean="0"/>
              <a:t>Spanische</a:t>
            </a:r>
            <a:r>
              <a:rPr lang="cs-CZ" dirty="0" smtClean="0"/>
              <a:t> </a:t>
            </a:r>
            <a:r>
              <a:rPr lang="cs-CZ" dirty="0" err="1" smtClean="0"/>
              <a:t>Hofreitschule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Josefplatz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200" dirty="0" smtClean="0"/>
              <a:t>Dominantou tohoto náměstí je socha císaře Josefa II. </a:t>
            </a:r>
            <a:endParaRPr lang="cs-CZ" sz="2200" dirty="0"/>
          </a:p>
        </p:txBody>
      </p:sp>
      <p:pic>
        <p:nvPicPr>
          <p:cNvPr id="7170" name="Picture 2" descr="C:\Users\Simona\Downloads\799px-Josefsplatz_Wie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70683"/>
            <a:ext cx="7049756" cy="52873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1196752"/>
            <a:ext cx="1774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9. </a:t>
            </a:r>
            <a:r>
              <a:rPr lang="cs-CZ" dirty="0" err="1" smtClean="0"/>
              <a:t>Josefplatz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Albertina- </a:t>
            </a:r>
            <a:r>
              <a:rPr lang="cs-CZ" sz="2200" dirty="0" smtClean="0"/>
              <a:t>čítá sbírku grafických listů, akvarelových kreseb a přes 70000 fotografií. Nejznámějšími díla pochází od </a:t>
            </a:r>
            <a:r>
              <a:rPr lang="cs-CZ" sz="2200" dirty="0" err="1" smtClean="0"/>
              <a:t>Dürera</a:t>
            </a:r>
            <a:r>
              <a:rPr lang="cs-CZ" sz="2200" dirty="0" smtClean="0"/>
              <a:t>, </a:t>
            </a:r>
            <a:r>
              <a:rPr lang="cs-CZ" sz="2200" dirty="0" err="1" smtClean="0"/>
              <a:t>Michelangela</a:t>
            </a:r>
            <a:r>
              <a:rPr lang="cs-CZ" sz="2200" dirty="0" smtClean="0"/>
              <a:t> , </a:t>
            </a:r>
            <a:r>
              <a:rPr lang="cs-CZ" sz="2200" dirty="0" err="1" smtClean="0"/>
              <a:t>Rubense</a:t>
            </a:r>
            <a:r>
              <a:rPr lang="cs-CZ" sz="2200" dirty="0" smtClean="0"/>
              <a:t> a Picassa. Jsou zde také zpřístupněny reprezentační síně Habsburků.</a:t>
            </a:r>
            <a:br>
              <a:rPr lang="cs-CZ" sz="2200" dirty="0" smtClean="0"/>
            </a:br>
            <a:endParaRPr lang="cs-CZ" sz="2200" dirty="0"/>
          </a:p>
        </p:txBody>
      </p:sp>
      <p:pic>
        <p:nvPicPr>
          <p:cNvPr id="9218" name="Picture 2" descr="C:\Users\Simona\Downloads\800px-Vienna_by_Martin_-_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73424"/>
            <a:ext cx="6912768" cy="51845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1268760"/>
            <a:ext cx="1836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10. Albertina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Kapucinerkirche</a:t>
            </a:r>
            <a:r>
              <a:rPr lang="cs-CZ" sz="2400" dirty="0" smtClean="0"/>
              <a:t> - </a:t>
            </a:r>
            <a:r>
              <a:rPr lang="cs-CZ" sz="2400" dirty="0" err="1" smtClean="0"/>
              <a:t>Kaisergruft</a:t>
            </a:r>
            <a:r>
              <a:rPr lang="cs-CZ" sz="2400" dirty="0" smtClean="0"/>
              <a:t> </a:t>
            </a:r>
            <a:r>
              <a:rPr lang="cs-CZ" sz="2400" dirty="0" err="1" smtClean="0"/>
              <a:t>Wien</a:t>
            </a:r>
            <a:r>
              <a:rPr lang="cs-CZ" sz="2400" dirty="0" smtClean="0"/>
              <a:t> – Císařská krypta</a:t>
            </a:r>
            <a:br>
              <a:rPr lang="cs-CZ" sz="2400" dirty="0" smtClean="0"/>
            </a:br>
            <a:r>
              <a:rPr lang="cs-CZ" sz="2400" dirty="0" smtClean="0"/>
              <a:t>leží zde pozůstatky 138 Habsburků</a:t>
            </a:r>
            <a:endParaRPr lang="cs-CZ" sz="2400" dirty="0"/>
          </a:p>
        </p:txBody>
      </p:sp>
      <p:pic>
        <p:nvPicPr>
          <p:cNvPr id="10242" name="Picture 2" descr="C:\Users\Simona\Downloads\Kapuzinergruft_auße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694194"/>
            <a:ext cx="5688632" cy="4964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1340768"/>
            <a:ext cx="1995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11. </a:t>
            </a:r>
            <a:r>
              <a:rPr lang="cs-CZ" dirty="0" err="1" smtClean="0"/>
              <a:t>Keisergruft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Oblast radnice a muzeí</a:t>
            </a:r>
            <a:br>
              <a:rPr lang="cs-CZ" sz="3200" u="sng" dirty="0" smtClean="0"/>
            </a:br>
            <a:r>
              <a:rPr lang="cs-CZ" sz="2400" dirty="0" smtClean="0"/>
              <a:t>Radnice byla postavena v letech 1872-1883 v neogotickém slohu.</a:t>
            </a:r>
            <a:endParaRPr lang="cs-CZ" sz="2400" dirty="0"/>
          </a:p>
        </p:txBody>
      </p:sp>
      <p:pic>
        <p:nvPicPr>
          <p:cNvPr id="11266" name="Picture 2" descr="C:\Users\Simona\Downloads\Rathaus_Vienna_June_2006_16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531579"/>
            <a:ext cx="6624736" cy="532642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59632" y="1268760"/>
            <a:ext cx="2312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12. Radnice Vídeň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Maria </a:t>
            </a:r>
            <a:r>
              <a:rPr lang="cs-CZ" sz="2400" dirty="0" err="1" smtClean="0"/>
              <a:t>Theresiaplatz</a:t>
            </a:r>
            <a:r>
              <a:rPr lang="cs-CZ" sz="2400" dirty="0" smtClean="0"/>
              <a:t>- Přírodovědné muzeum – Historicko-umělecké</a:t>
            </a:r>
            <a:endParaRPr lang="cs-CZ" sz="2400" dirty="0"/>
          </a:p>
        </p:txBody>
      </p:sp>
      <p:pic>
        <p:nvPicPr>
          <p:cNvPr id="13315" name="Picture 3" descr="C:\Users\Simona\Downloads\Naturhistorisches_Museum_Wien,_Maria-Theresien-Platz_201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00200"/>
            <a:ext cx="7899042" cy="5257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1268760"/>
            <a:ext cx="2998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12. Maria </a:t>
            </a:r>
            <a:r>
              <a:rPr lang="cs-CZ" dirty="0" err="1" smtClean="0"/>
              <a:t>Theresien</a:t>
            </a:r>
            <a:r>
              <a:rPr lang="cs-CZ" dirty="0" smtClean="0"/>
              <a:t> </a:t>
            </a:r>
            <a:r>
              <a:rPr lang="cs-CZ" dirty="0" err="1" smtClean="0"/>
              <a:t>Platz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 descr="C:\Users\Simona\Downloads\800px-Naturhistorisches_Museum_Wien_-_Vien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9183" y="2060848"/>
            <a:ext cx="9291355" cy="36004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1628800"/>
            <a:ext cx="3294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14. Přírodovědecké muzeum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/>
              <a:t>Oblast Opera a </a:t>
            </a:r>
            <a:r>
              <a:rPr lang="cs-CZ" sz="3600" u="sng" dirty="0" err="1" smtClean="0"/>
              <a:t>Naschmarkt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Státní opera- budova se nachází v tzv. </a:t>
            </a:r>
            <a:r>
              <a:rPr lang="cs-CZ" sz="2400" dirty="0" err="1" smtClean="0"/>
              <a:t>Opernringu</a:t>
            </a:r>
            <a:r>
              <a:rPr lang="cs-CZ" sz="2400" dirty="0" smtClean="0"/>
              <a:t>, byla otevřena v roce 1869 uvedením Mozartovy opery </a:t>
            </a:r>
            <a:r>
              <a:rPr lang="cs-CZ" sz="2400" i="1" dirty="0" smtClean="0"/>
              <a:t>Don </a:t>
            </a:r>
            <a:r>
              <a:rPr lang="cs-CZ" sz="2400" i="1" dirty="0" err="1" smtClean="0"/>
              <a:t>Giovanni</a:t>
            </a:r>
            <a:r>
              <a:rPr lang="cs-CZ" sz="2400" i="1" dirty="0" smtClean="0"/>
              <a:t>. </a:t>
            </a:r>
            <a:r>
              <a:rPr lang="cs-CZ" sz="2400" dirty="0" smtClean="0"/>
              <a:t>Je postavena v Neorenesančním stylu. Ples v opeře.</a:t>
            </a:r>
            <a:endParaRPr lang="cs-CZ" sz="2400" dirty="0"/>
          </a:p>
        </p:txBody>
      </p:sp>
      <p:pic>
        <p:nvPicPr>
          <p:cNvPr id="3" name="Picture 2" descr="C:\Users\Simona\Downloads\800px-Wiener_Staatsoper (1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892642"/>
            <a:ext cx="7488832" cy="499645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1556792"/>
            <a:ext cx="1975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15. </a:t>
            </a:r>
            <a:r>
              <a:rPr lang="cs-CZ" dirty="0" err="1" smtClean="0"/>
              <a:t>Staatsoper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Hotel </a:t>
            </a:r>
            <a:r>
              <a:rPr lang="cs-CZ" dirty="0" err="1" smtClean="0"/>
              <a:t>Sacher</a:t>
            </a:r>
            <a:endParaRPr lang="cs-CZ" dirty="0"/>
          </a:p>
        </p:txBody>
      </p:sp>
      <p:pic>
        <p:nvPicPr>
          <p:cNvPr id="15362" name="Picture 2" descr="C:\Users\Simona\Downloads\Cafe_at_Hotel_Sacher_Wien_P120084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r="4863" b="13017"/>
          <a:stretch>
            <a:fillRect/>
          </a:stretch>
        </p:blipFill>
        <p:spPr bwMode="auto">
          <a:xfrm>
            <a:off x="1115616" y="1999122"/>
            <a:ext cx="6768752" cy="46414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1628800"/>
            <a:ext cx="1602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16. </a:t>
            </a:r>
            <a:r>
              <a:rPr lang="cs-CZ" dirty="0" err="1" smtClean="0"/>
              <a:t>Sacher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Oblast Belveder</a:t>
            </a:r>
            <a:br>
              <a:rPr lang="cs-CZ" sz="3200" u="sng" dirty="0" smtClean="0"/>
            </a:br>
            <a:endParaRPr lang="cs-CZ" sz="3200" u="sng" dirty="0"/>
          </a:p>
        </p:txBody>
      </p:sp>
      <p:pic>
        <p:nvPicPr>
          <p:cNvPr id="16386" name="Picture 2" descr="C:\Users\Simona\Downloads\Belvedere_Vienna_June_2006_00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000" y="1615281"/>
            <a:ext cx="8128000" cy="4495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1268760"/>
            <a:ext cx="1799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17. Belveder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3754760" cy="1162050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Oblast </a:t>
            </a:r>
            <a:r>
              <a:rPr lang="cs-CZ" sz="3200" u="sng" dirty="0" err="1" smtClean="0"/>
              <a:t>Schottenring</a:t>
            </a:r>
            <a:r>
              <a:rPr lang="cs-CZ" sz="3200" u="sng" dirty="0" smtClean="0"/>
              <a:t> a </a:t>
            </a:r>
            <a:r>
              <a:rPr lang="cs-CZ" sz="3200" u="sng" dirty="0" err="1" smtClean="0"/>
              <a:t>Alsergrund</a:t>
            </a:r>
            <a:r>
              <a:rPr lang="cs-CZ" sz="3200" u="sng" dirty="0" smtClean="0"/>
              <a:t> </a:t>
            </a:r>
            <a:endParaRPr lang="cs-CZ" sz="3200" u="sng" dirty="0"/>
          </a:p>
        </p:txBody>
      </p:sp>
      <p:pic>
        <p:nvPicPr>
          <p:cNvPr id="17410" name="Picture 2" descr="C:\Users\Simona\Downloads\450px-Votivkirche_Vienna_June_2006_54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72000" y="1004887"/>
            <a:ext cx="4389835" cy="5853113"/>
          </a:xfrm>
          <a:prstGeom prst="rect">
            <a:avLst/>
          </a:prstGeom>
          <a:noFill/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395536" y="1988840"/>
            <a:ext cx="3960440" cy="46910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Centrum této oblasti tvoří komplex budov kolem kostela </a:t>
            </a:r>
            <a:r>
              <a:rPr lang="cs-CZ" sz="2000" dirty="0" err="1" smtClean="0"/>
              <a:t>Schottenkirche</a:t>
            </a:r>
            <a:r>
              <a:rPr lang="cs-CZ" sz="2000" dirty="0" smtClean="0"/>
              <a:t> a barokní paláce. Dále se zde nachází galerie </a:t>
            </a:r>
            <a:r>
              <a:rPr lang="cs-CZ" sz="2000" dirty="0" err="1" smtClean="0"/>
              <a:t>Josephinum</a:t>
            </a:r>
            <a:r>
              <a:rPr lang="cs-CZ" sz="2000" dirty="0" smtClean="0"/>
              <a:t>, </a:t>
            </a:r>
            <a:r>
              <a:rPr lang="cs-CZ" sz="2000" dirty="0" err="1" smtClean="0"/>
              <a:t>Freudovo</a:t>
            </a:r>
            <a:r>
              <a:rPr lang="cs-CZ" sz="2000" dirty="0" smtClean="0"/>
              <a:t> muzeum, Lichtenštejnský palác nebo kostel </a:t>
            </a:r>
            <a:r>
              <a:rPr lang="cs-CZ" sz="2000" dirty="0" err="1" smtClean="0"/>
              <a:t>Votivkirche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620688"/>
            <a:ext cx="2017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18. </a:t>
            </a:r>
            <a:r>
              <a:rPr lang="cs-CZ" dirty="0" err="1" smtClean="0"/>
              <a:t>Votivkirche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u="sng" dirty="0" smtClean="0"/>
              <a:t>Okraj Vídně</a:t>
            </a:r>
            <a:br>
              <a:rPr lang="cs-CZ" sz="3200" u="sng" dirty="0" smtClean="0"/>
            </a:br>
            <a:r>
              <a:rPr lang="cs-CZ" sz="2200" dirty="0" smtClean="0"/>
              <a:t>Zámek </a:t>
            </a:r>
            <a:r>
              <a:rPr lang="cs-CZ" sz="2200" dirty="0" err="1" smtClean="0"/>
              <a:t>Schönbrunn</a:t>
            </a:r>
            <a:r>
              <a:rPr lang="cs-CZ" sz="2200" dirty="0" smtClean="0"/>
              <a:t> byl  letní sídlo císařské rodiny. Císařské salóny jsou dekorovány převážně v rokokovém stylu. Stavba čítá kolem 1400 pokojů. Kromě honosných místností se zde nachází také skromné pokoje Františka Josefa a císařovny Alžběty.</a:t>
            </a:r>
            <a:endParaRPr lang="cs-CZ" sz="2200" dirty="0"/>
          </a:p>
        </p:txBody>
      </p:sp>
      <p:pic>
        <p:nvPicPr>
          <p:cNvPr id="18434" name="Picture 2" descr="C:\Users\Simona\Downloads\Schönbrunn_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b="23807"/>
          <a:stretch>
            <a:fillRect/>
          </a:stretch>
        </p:blipFill>
        <p:spPr bwMode="auto">
          <a:xfrm>
            <a:off x="539552" y="2492896"/>
            <a:ext cx="8074107" cy="41044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2132856"/>
            <a:ext cx="2229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19. </a:t>
            </a:r>
            <a:r>
              <a:rPr lang="cs-CZ" dirty="0" err="1" smtClean="0"/>
              <a:t>Schönnbrunn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i="1">
                <a:latin typeface="Goudy Old Style" pitchFamily="18" charset="0"/>
              </a:rPr>
              <a:t>Sisi a její manžel Franz Josef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3" name="Picture 5" descr="Sis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0"/>
            <a:ext cx="4932362" cy="6858000"/>
          </a:xfrm>
          <a:prstGeom prst="rect">
            <a:avLst/>
          </a:prstGeom>
          <a:noFill/>
        </p:spPr>
      </p:pic>
      <p:pic>
        <p:nvPicPr>
          <p:cNvPr id="7175" name="Picture 7" descr="sisi + manže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84313"/>
            <a:ext cx="4211638" cy="53736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Prátr- původně les a louky zpřístupnil v r. 1766 Josef II., dnes je zde zábavní park.</a:t>
            </a:r>
            <a:endParaRPr lang="cs-CZ" sz="2400" dirty="0"/>
          </a:p>
        </p:txBody>
      </p:sp>
      <p:pic>
        <p:nvPicPr>
          <p:cNvPr id="19459" name="Picture 3" descr="C:\Users\Simona\Downloads\Wiener_Riesenrad_DSC0237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27466"/>
            <a:ext cx="6840759" cy="56907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836712"/>
            <a:ext cx="1899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20. </a:t>
            </a:r>
            <a:r>
              <a:rPr lang="cs-CZ" dirty="0" err="1" smtClean="0"/>
              <a:t>Riesenrad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Hundertwasserhaus</a:t>
            </a:r>
            <a:r>
              <a:rPr lang="cs-CZ" sz="2400" dirty="0" smtClean="0"/>
              <a:t> – je městský obytný dům postavený v roce 1985.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482" name="Picture 2" descr="C:\Users\Simona\Downloads\402px-Hundertwasser_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00808"/>
            <a:ext cx="3256905" cy="484748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1340768"/>
            <a:ext cx="2845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21. </a:t>
            </a:r>
            <a:r>
              <a:rPr lang="cs-CZ" dirty="0" err="1" smtClean="0"/>
              <a:t>Hundertwasserhaus</a:t>
            </a:r>
            <a:endParaRPr lang="cs-CZ" dirty="0"/>
          </a:p>
        </p:txBody>
      </p:sp>
      <p:pic>
        <p:nvPicPr>
          <p:cNvPr id="20483" name="Picture 3" descr="C:\Users\Simona\Downloads\Hundertwasserhaus_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681651"/>
            <a:ext cx="5796136" cy="382950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419872" y="2276872"/>
            <a:ext cx="2962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Obr.22. </a:t>
            </a:r>
            <a:r>
              <a:rPr lang="cs-CZ" dirty="0" err="1" smtClean="0"/>
              <a:t>Hundertwasserhaus</a:t>
            </a:r>
            <a:r>
              <a:rPr lang="cs-CZ" dirty="0" smtClean="0"/>
              <a:t>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Obrazové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Poloha Vídně: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2"/>
              </a:rPr>
              <a:t>http://cs.wikipedia.org/wiki/Soubor:Austria_wien.svg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Opevnění města 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3"/>
              </a:rPr>
              <a:t>http://cs.wikipedia.org/wiki/Soubor:Wien1858.jpg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Haas</a:t>
            </a:r>
            <a:r>
              <a:rPr lang="cs-CZ" sz="1400" dirty="0" smtClean="0"/>
              <a:t> </a:t>
            </a:r>
            <a:r>
              <a:rPr lang="cs-CZ" sz="1400" dirty="0" err="1" smtClean="0"/>
              <a:t>Haus</a:t>
            </a:r>
            <a:r>
              <a:rPr lang="cs-CZ" sz="1400" dirty="0" smtClean="0"/>
              <a:t>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4"/>
              </a:rPr>
              <a:t>http://en.wikipedia.org/wiki/File:HaasHaus.jpg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Stephansdom</a:t>
            </a:r>
            <a:r>
              <a:rPr lang="cs-CZ" sz="1400" dirty="0" smtClean="0"/>
              <a:t>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5"/>
              </a:rPr>
              <a:t>http://cs.wikipedia.org/wiki/Soubor:Stephansdom_1905.jpg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Chor</a:t>
            </a:r>
            <a:r>
              <a:rPr lang="cs-CZ" sz="1400" dirty="0" smtClean="0"/>
              <a:t> </a:t>
            </a:r>
            <a:r>
              <a:rPr lang="cs-CZ" sz="1400" dirty="0" err="1" smtClean="0"/>
              <a:t>Stephansdomu</a:t>
            </a:r>
            <a:r>
              <a:rPr lang="cs-CZ" sz="1400" dirty="0" smtClean="0"/>
              <a:t>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6"/>
              </a:rPr>
              <a:t>http://cs.wikipedia.org/wiki/Soubor:Wien_Stefansdom_DSC02656.JPG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Hofburg: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7"/>
              </a:rPr>
              <a:t>http://en.wikipedia.org/wiki/File:Wien_Hofburg_Neue_Burg_Heldenplatz.jpg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Knihovna Hofburg: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8"/>
              </a:rPr>
              <a:t>http://en.wikipedia.org/wiki/File:Austrian_National_Library_01.jpg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Spanische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Hofreitschule</a:t>
            </a:r>
            <a:r>
              <a:rPr lang="cs-CZ" altLang="ja-JP" sz="1400" dirty="0" smtClean="0">
                <a:cs typeface="Arial" charset="0"/>
              </a:rPr>
              <a:t>: 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9"/>
              </a:rPr>
              <a:t>http://commons.wikimedia.org/wiki/File:Spanische_Hofreitschule2,_Vienna.jpg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Josefplatz</a:t>
            </a:r>
            <a:r>
              <a:rPr lang="cs-CZ" sz="1400" dirty="0" smtClean="0"/>
              <a:t>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0"/>
              </a:rPr>
              <a:t>http://en.wikipedia.org/wiki/File:Josefsplatz_Wien.jpg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Albertina: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1"/>
              </a:rPr>
              <a:t>http://cs.wikipedia.org/wiki/Soubor:Vienna_by_Martin_-_29.JPG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Kaisergruft</a:t>
            </a:r>
            <a:r>
              <a:rPr lang="cs-CZ" sz="1400" dirty="0" smtClean="0"/>
              <a:t>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2"/>
              </a:rPr>
              <a:t>http://cs.wikipedia.org/wiki/Soubor:Kapuzinergruft_au%C3%9Fen.jpg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Radnice: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3"/>
              </a:rPr>
              <a:t>http://upload.wikimedia.org/wikipedia/commons/9/93/Rathaus_Vienna_June_2006_165.jpg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Marie </a:t>
            </a:r>
            <a:r>
              <a:rPr lang="cs-CZ" sz="1200" dirty="0" err="1" smtClean="0"/>
              <a:t>Therezien</a:t>
            </a:r>
            <a:r>
              <a:rPr lang="cs-CZ" sz="1200" dirty="0" smtClean="0"/>
              <a:t> </a:t>
            </a:r>
            <a:r>
              <a:rPr lang="cs-CZ" sz="1200" dirty="0" err="1" smtClean="0"/>
              <a:t>Platz</a:t>
            </a:r>
            <a:r>
              <a:rPr lang="cs-CZ" sz="1200" dirty="0" smtClean="0"/>
              <a:t>: </a:t>
            </a:r>
            <a:r>
              <a:rPr lang="cs-CZ" altLang="ja-JP" sz="1200" dirty="0" smtClean="0">
                <a:cs typeface="Arial" charset="0"/>
              </a:rPr>
              <a:t>[online]. [cit. 2013-09-16]. 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</a:t>
            </a:r>
            <a:r>
              <a:rPr lang="pl-PL" altLang="ja-JP" sz="1200" dirty="0" smtClean="0">
                <a:cs typeface="Arial" charset="0"/>
              </a:rPr>
              <a:t>: </a:t>
            </a:r>
            <a:r>
              <a:rPr lang="cs-CZ" sz="1200" dirty="0" smtClean="0">
                <a:hlinkClick r:id="rId14"/>
              </a:rPr>
              <a:t>http://commons.wikimedia.org/wiki/File:Naturhistorisches_Museum_Wien,_Maria-Theresien-Platz_2012.jpg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Přírodovědecké muzeum: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5"/>
              </a:rPr>
              <a:t>http://cs.wikipedia.org/wiki/Soubor:Naturhistorisches_Museum_Wien_-_Viena.jpg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 smtClean="0"/>
              <a:t>Staatsoper</a:t>
            </a:r>
            <a:r>
              <a:rPr lang="cs-CZ" sz="1400" dirty="0" smtClean="0"/>
              <a:t>: </a:t>
            </a:r>
            <a:r>
              <a:rPr lang="cs-CZ" altLang="ja-JP" sz="1400" dirty="0" smtClean="0">
                <a:cs typeface="Arial" charset="0"/>
              </a:rPr>
              <a:t>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6"/>
              </a:rPr>
              <a:t>http://commons.wikimedia.org/wiki/File:Wiener_Staatsoper.jpg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Sacher</a:t>
            </a:r>
            <a:r>
              <a:rPr lang="cs-CZ" altLang="ja-JP" sz="1400" dirty="0" smtClean="0">
                <a:cs typeface="Arial" charset="0"/>
              </a:rPr>
              <a:t>: 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7"/>
              </a:rPr>
              <a:t>http://en.wikipedia.org/wiki/File:Cafe_at_Hotel_Sacher_Wien_P1200848.JPG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Belveder</a:t>
            </a:r>
            <a:r>
              <a:rPr lang="cs-CZ" altLang="ja-JP" sz="1400" dirty="0" smtClean="0">
                <a:cs typeface="Arial" charset="0"/>
              </a:rPr>
              <a:t>: 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200" dirty="0" smtClean="0">
                <a:hlinkClick r:id="rId18"/>
              </a:rPr>
              <a:t>http://cs.wikipedia.org/wiki/Soubor:Belvedere_Vienna_June_2006_009.jpg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200" dirty="0" err="1" smtClean="0"/>
              <a:t>Votivkirche</a:t>
            </a:r>
            <a:r>
              <a:rPr lang="cs-CZ" altLang="ja-JP" sz="1400" dirty="0" smtClean="0">
                <a:cs typeface="Arial" charset="0"/>
              </a:rPr>
              <a:t> : [online]. [cit. 2013-09-16].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200" dirty="0" smtClean="0">
                <a:hlinkClick r:id="rId19"/>
              </a:rPr>
              <a:t>http://en.wikipedia.org/wiki/File:Votivkirche_Vienna_June_2006_540.jpg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altLang="ja-JP" sz="1200" dirty="0" err="1" smtClean="0">
                <a:cs typeface="Arial" charset="0"/>
              </a:rPr>
              <a:t>Schönbrunn</a:t>
            </a:r>
            <a:r>
              <a:rPr lang="cs-CZ" altLang="ja-JP" sz="1200" dirty="0" smtClean="0">
                <a:cs typeface="Arial" charset="0"/>
              </a:rPr>
              <a:t>: [online]. [cit. 2013-09-16]. 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</a:t>
            </a:r>
            <a:r>
              <a:rPr lang="pl-PL" altLang="ja-JP" sz="1200" dirty="0" smtClean="0">
                <a:cs typeface="Arial" charset="0"/>
              </a:rPr>
              <a:t>: </a:t>
            </a:r>
            <a:r>
              <a:rPr lang="cs-CZ" sz="1200" dirty="0" smtClean="0">
                <a:hlinkClick r:id="rId20"/>
              </a:rPr>
              <a:t>http://cs.wikipedia.org/wiki/Soubor:Sch%C3%B6nbrunn_3.JPG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200" dirty="0" err="1" smtClean="0"/>
              <a:t>Riesenrad</a:t>
            </a:r>
            <a:r>
              <a:rPr lang="cs-CZ" altLang="ja-JP" sz="1200" dirty="0" smtClean="0">
                <a:cs typeface="Arial" charset="0"/>
              </a:rPr>
              <a:t>: [online]. [cit. 2013-09-16]. 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 </a:t>
            </a:r>
            <a:r>
              <a:rPr lang="cs-CZ" sz="1200" dirty="0" smtClean="0"/>
              <a:t>:</a:t>
            </a:r>
            <a:r>
              <a:rPr lang="cs-CZ" sz="1200" dirty="0" smtClean="0">
                <a:hlinkClick r:id="rId21"/>
              </a:rPr>
              <a:t> http://en.wikipedia.org/wiki/File:Wiener_Riesenrad_DSC02378.JPG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>
                <a:hlinkClick r:id="rId22"/>
              </a:rPr>
              <a:t>http://cs.wikipedia.org/wiki/Soubor:Hundertwasser_01.jpg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altLang="ja-JP" sz="1200" dirty="0" err="1" smtClean="0"/>
              <a:t>Hunderwasserhaus</a:t>
            </a:r>
            <a:r>
              <a:rPr lang="cs-CZ" altLang="ja-JP" sz="1200" dirty="0" smtClean="0">
                <a:cs typeface="Arial" charset="0"/>
              </a:rPr>
              <a:t> 2:  [online]. [cit. 2013-09-16]. Dostupný pod licencí </a:t>
            </a:r>
            <a:r>
              <a:rPr lang="cs-CZ" altLang="ja-JP" sz="1200" dirty="0" err="1" smtClean="0">
                <a:cs typeface="Arial" charset="0"/>
              </a:rPr>
              <a:t>Creative</a:t>
            </a:r>
            <a:r>
              <a:rPr lang="cs-CZ" altLang="ja-JP" sz="1200" dirty="0" smtClean="0">
                <a:cs typeface="Arial" charset="0"/>
              </a:rPr>
              <a:t> </a:t>
            </a:r>
            <a:r>
              <a:rPr lang="cs-CZ" altLang="ja-JP" sz="1200" dirty="0" err="1" smtClean="0">
                <a:cs typeface="Arial" charset="0"/>
              </a:rPr>
              <a:t>Commons</a:t>
            </a:r>
            <a:r>
              <a:rPr lang="en-US" altLang="ja-JP" sz="1200" dirty="0" smtClean="0">
                <a:cs typeface="Arial" charset="0"/>
              </a:rPr>
              <a:t> </a:t>
            </a:r>
            <a:r>
              <a:rPr lang="en-US" altLang="ja-JP" sz="1200" dirty="0" err="1" smtClean="0">
                <a:cs typeface="Arial" charset="0"/>
              </a:rPr>
              <a:t>na</a:t>
            </a:r>
            <a:r>
              <a:rPr lang="en-US" altLang="ja-JP" sz="1200" dirty="0" smtClean="0">
                <a:cs typeface="Arial" charset="0"/>
              </a:rPr>
              <a:t> WWW </a:t>
            </a:r>
            <a:r>
              <a:rPr lang="cs-CZ" sz="1200" dirty="0" smtClean="0"/>
              <a:t>:</a:t>
            </a:r>
            <a:r>
              <a:rPr lang="cs-CZ" sz="1200" dirty="0" smtClean="0">
                <a:hlinkClick r:id="rId21"/>
              </a:rPr>
              <a:t> </a:t>
            </a:r>
            <a:r>
              <a:rPr lang="cs-CZ" sz="1200" dirty="0" smtClean="0">
                <a:hlinkClick r:id="rId23"/>
              </a:rPr>
              <a:t>http://cs.wikipedia.org/wiki/Soubor:Hundertwasserhaus_3.jpg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1623</Words>
  <Application>Microsoft Office PowerPoint</Application>
  <PresentationFormat>Předvádění na obrazovce (4:3)</PresentationFormat>
  <Paragraphs>155</Paragraphs>
  <Slides>29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Vídeň</vt:lpstr>
      <vt:lpstr>Snímek 2</vt:lpstr>
      <vt:lpstr>Snímek 3</vt:lpstr>
      <vt:lpstr>Poloha Vídně:  Město leží na řece Dunaj ve Vídeňské pánvi, rozkládá se na ploše 415 km². Z Vídně jsou dobře dostupná jiná velká města jako Bratislava, Praha, Budapešť, Salcburk, Graz či Záhřeb </vt:lpstr>
      <vt:lpstr>Základní data města</vt:lpstr>
      <vt:lpstr>Historie města</vt:lpstr>
      <vt:lpstr>Oblasti Vídně</vt:lpstr>
      <vt:lpstr>Ringstrasse Wien( Burgenring)  Tuto třídu nechal vybudovat císař František Josef I. v roce 1857, poté co bylo strženo opevnění města.  Tento bulvár měl propojit kulturní a politické centrum města.</vt:lpstr>
      <vt:lpstr>Oblast Stephansdomu </vt:lpstr>
      <vt:lpstr>Chrám sv. Štěpána</vt:lpstr>
      <vt:lpstr>Snímek 11</vt:lpstr>
      <vt:lpstr>Oblast Hofburgu Palácový komplex sloužil jako zimní sídlo panovníku Habsburské monarchie, ti se také zasloužili o jeho velké rozšíření.</vt:lpstr>
      <vt:lpstr>Hofburg Tento obrovský komplex tvoří bývalé císařské komnaty, několik muzeí, kaple, kostel , Zimní jezdecká škola, Rakouská národní knihovna a kanceláře rakouského prezidenta.</vt:lpstr>
      <vt:lpstr>Zimní jezdecká škola neboli Španělská jezdecká škola, kterou v roce 1572 založili Habsburkové, se dodnes zabývá klasickým jezdeckým uměním. V budově této školy se konají jezdecká představení pro veřejnost. </vt:lpstr>
      <vt:lpstr>Josefplatz Dominantou tohoto náměstí je socha císaře Josefa II. </vt:lpstr>
      <vt:lpstr>Albertina- čítá sbírku grafických listů, akvarelových kreseb a přes 70000 fotografií. Nejznámějšími díla pochází od Dürera, Michelangela , Rubense a Picassa. Jsou zde také zpřístupněny reprezentační síně Habsburků. </vt:lpstr>
      <vt:lpstr>Kapucinerkirche - Kaisergruft Wien – Císařská krypta leží zde pozůstatky 138 Habsburků</vt:lpstr>
      <vt:lpstr>Oblast radnice a muzeí Radnice byla postavena v letech 1872-1883 v neogotickém slohu.</vt:lpstr>
      <vt:lpstr>Maria Theresiaplatz- Přírodovědné muzeum – Historicko-umělecké</vt:lpstr>
      <vt:lpstr>Snímek 20</vt:lpstr>
      <vt:lpstr>Oblast Opera a Naschmarkt Státní opera- budova se nachází v tzv. Opernringu, byla otevřena v roce 1869 uvedením Mozartovy opery Don Giovanni. Je postavena v Neorenesančním stylu. Ples v opeře.</vt:lpstr>
      <vt:lpstr>Hotel Sacher</vt:lpstr>
      <vt:lpstr>Oblast Belveder </vt:lpstr>
      <vt:lpstr>Oblast Schottenring a Alsergrund </vt:lpstr>
      <vt:lpstr>Okraj Vídně Zámek Schönbrunn byl  letní sídlo císařské rodiny. Císařské salóny jsou dekorovány převážně v rokokovém stylu. Stavba čítá kolem 1400 pokojů. Kromě honosných místností se zde nachází také skromné pokoje Františka Josefa a císařovny Alžběty.</vt:lpstr>
      <vt:lpstr>Sisi a její manžel Franz Josef</vt:lpstr>
      <vt:lpstr>Prátr- původně les a louky zpřístupnil v r. 1766 Josef II., dnes je zde zábavní park.</vt:lpstr>
      <vt:lpstr>Hundertwasserhaus – je městský obytný dům postavený v roce 1985. </vt:lpstr>
      <vt:lpstr>Obrazové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Vídeň</dc:title>
  <dc:creator>Simona</dc:creator>
  <cp:lastModifiedBy>Simona</cp:lastModifiedBy>
  <cp:revision>7</cp:revision>
  <dcterms:created xsi:type="dcterms:W3CDTF">2013-09-13T18:41:23Z</dcterms:created>
  <dcterms:modified xsi:type="dcterms:W3CDTF">2013-09-16T13:18:06Z</dcterms:modified>
</cp:coreProperties>
</file>