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7"/>
  </p:notesMasterIdLst>
  <p:sldIdLst>
    <p:sldId id="256" r:id="rId2"/>
    <p:sldId id="262" r:id="rId3"/>
    <p:sldId id="297" r:id="rId4"/>
    <p:sldId id="264" r:id="rId5"/>
    <p:sldId id="261" r:id="rId6"/>
    <p:sldId id="279" r:id="rId7"/>
    <p:sldId id="280" r:id="rId8"/>
    <p:sldId id="278" r:id="rId9"/>
    <p:sldId id="282" r:id="rId10"/>
    <p:sldId id="283" r:id="rId11"/>
    <p:sldId id="284" r:id="rId12"/>
    <p:sldId id="285" r:id="rId13"/>
    <p:sldId id="281" r:id="rId14"/>
    <p:sldId id="287" r:id="rId15"/>
    <p:sldId id="286" r:id="rId16"/>
    <p:sldId id="288" r:id="rId17"/>
    <p:sldId id="289" r:id="rId18"/>
    <p:sldId id="292" r:id="rId19"/>
    <p:sldId id="291" r:id="rId20"/>
    <p:sldId id="290" r:id="rId21"/>
    <p:sldId id="293" r:id="rId22"/>
    <p:sldId id="294" r:id="rId23"/>
    <p:sldId id="295" r:id="rId24"/>
    <p:sldId id="296" r:id="rId25"/>
    <p:sldId id="260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87696" autoAdjust="0"/>
  </p:normalViewPr>
  <p:slideViewPr>
    <p:cSldViewPr>
      <p:cViewPr>
        <p:scale>
          <a:sx n="70" d="100"/>
          <a:sy n="70" d="100"/>
        </p:scale>
        <p:origin x="-660" y="-6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</a:t>
          </a:r>
          <a:r>
            <a:rPr lang="cs-CZ" sz="2000" b="1" dirty="0" smtClean="0"/>
            <a:t>Elektrický proud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r>
            <a:rPr lang="pt-BR" sz="2000" b="0" dirty="0" smtClean="0"/>
            <a:t>Působení magnetického pole na vodič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</a:t>
          </a:r>
          <a:r>
            <a:rPr lang="cs-CZ" sz="2000" b="1" kern="1200" dirty="0" smtClean="0"/>
            <a:t>Elektrický proud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r>
            <a:rPr lang="pt-BR" sz="2000" b="0" kern="1200" dirty="0" smtClean="0"/>
            <a:t>Působení magnetického pole na vodič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16.9.2013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16.9.2013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16.9.2013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16.9.2013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16.9.2013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16.9.2013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16.9.2013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16.9.2013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16.9.2013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16.9.2013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16.9.2013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16.9.2013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16.9.2013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youtube.com/watch?v=KC7uuZ-j2OU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youtube.com/watch?v=b0GjRs5V6r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vascak.cz/data/android/physicsatschool/template.php?s=elplyn_magnet_elektron&amp;p=2262&amp;r=5531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vezdarna.cz/astrokurz/index.php?kurz=1&amp;kapitola=8&amp;podkapitola=4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12978214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určena pro </a:t>
            </a:r>
            <a:r>
              <a:rPr lang="cs-CZ" dirty="0" smtClean="0"/>
              <a:t>výklad silového působení magnetického pole na vodič s proudem a nabité částice v 9. ročníku ZŠ. </a:t>
            </a:r>
            <a:endParaRPr lang="cs-CZ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se skládá ze tří částí: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Opakování učiva (snímky 5 – 8): magnetické pole, permanentní magnety, magnetické indukční čáry, magnetické pole vodičů s proudem, Ampérovo pravidlo pravé ruky.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Výklad </a:t>
            </a:r>
            <a:r>
              <a:rPr lang="cs-CZ" dirty="0"/>
              <a:t>nové látky (snímky </a:t>
            </a:r>
            <a:r>
              <a:rPr lang="cs-CZ" dirty="0" smtClean="0"/>
              <a:t>9 </a:t>
            </a:r>
            <a:r>
              <a:rPr lang="cs-CZ" dirty="0"/>
              <a:t>– </a:t>
            </a:r>
            <a:r>
              <a:rPr lang="cs-CZ" dirty="0" smtClean="0"/>
              <a:t>12): působení magnetického pole na vodič s proudem, magnetická síla, </a:t>
            </a:r>
            <a:r>
              <a:rPr lang="cs-CZ" dirty="0" err="1" smtClean="0"/>
              <a:t>Flemingovo</a:t>
            </a:r>
            <a:r>
              <a:rPr lang="cs-CZ" dirty="0" smtClean="0"/>
              <a:t> pravidlo levé ruky, katodové paprsky, polární záře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Shrnutí probrané látky a </a:t>
            </a:r>
            <a:r>
              <a:rPr lang="cs-CZ" dirty="0"/>
              <a:t>závěrečný test (snímky </a:t>
            </a:r>
            <a:r>
              <a:rPr lang="cs-CZ" dirty="0" smtClean="0"/>
              <a:t>13 </a:t>
            </a:r>
            <a:r>
              <a:rPr lang="cs-CZ" dirty="0"/>
              <a:t>– </a:t>
            </a:r>
            <a:r>
              <a:rPr lang="cs-CZ" dirty="0" smtClean="0"/>
              <a:t>24).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Popis práce s prezentací: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Mezi jednotlivými snímky se přechází standardním způsobem.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Snímky č. 8, 10, 11 obsahují hypertextové odkazy na videa a animace umístěné na webových stránkách, které se zobrazí po kliknutí na ikonu (obrázek filmového pásu).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Snímky č. 15 – 24 obsahují testové otázky s nabídnutými možnostmi odpovědí. Žáci po kliknutí na odpověď na interaktivní tabuli, nebo myší přímo v prezentaci ihned zjistí, zda odpověděli správně (zobrazí se ikona správné nebo nesprávné odpovědi, která po chvíli opět zmizí).</a:t>
            </a:r>
            <a:endParaRPr lang="cs-CZ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Časová náročnost </a:t>
            </a:r>
            <a:r>
              <a:rPr lang="cs-CZ" smtClean="0"/>
              <a:t>40 min.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833632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rmAutofit fontScale="90000"/>
          </a:bodyPr>
          <a:lstStyle/>
          <a:p>
            <a:pPr lvl="0"/>
            <a:r>
              <a:rPr lang="pt-BR" sz="6000" dirty="0"/>
              <a:t>Působení magnetického pole na vodič</a:t>
            </a:r>
            <a:endParaRPr lang="cs-CZ" sz="6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200" dirty="0"/>
              <a:t>Magnetické pole </a:t>
            </a:r>
            <a:r>
              <a:rPr lang="cs-CZ" sz="3200" b="1" dirty="0"/>
              <a:t>vytváří</a:t>
            </a:r>
            <a:r>
              <a:rPr lang="cs-CZ" sz="3200" dirty="0"/>
              <a:t>: </a:t>
            </a:r>
            <a:endParaRPr lang="cs-CZ" sz="32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3000" dirty="0" smtClean="0"/>
              <a:t>permanentní magnety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3000" dirty="0" smtClean="0"/>
              <a:t>zmagnetovaná tělesa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3000" dirty="0" smtClean="0"/>
              <a:t>vodiče </a:t>
            </a:r>
            <a:r>
              <a:rPr lang="cs-CZ" sz="3000" dirty="0"/>
              <a:t>s </a:t>
            </a:r>
            <a:r>
              <a:rPr lang="cs-CZ" sz="3000" dirty="0" smtClean="0"/>
              <a:t>proudem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3000" dirty="0" smtClean="0"/>
              <a:t>pohybující </a:t>
            </a:r>
            <a:r>
              <a:rPr lang="cs-CZ" sz="3000" dirty="0"/>
              <a:t>se nabitá tělesa nebo nabité částice</a:t>
            </a:r>
          </a:p>
          <a:p>
            <a:pPr>
              <a:buFont typeface="Arial" panose="020B0604020202020204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– Magnetické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200" b="1" dirty="0"/>
              <a:t>Permanentní magnet </a:t>
            </a:r>
            <a:r>
              <a:rPr lang="cs-CZ" sz="3200" dirty="0"/>
              <a:t>je trvale zmagnetované těleso. </a:t>
            </a:r>
            <a:endParaRPr lang="cs-CZ" sz="32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/>
              <a:t>Má </a:t>
            </a:r>
            <a:r>
              <a:rPr lang="cs-CZ" sz="3200" dirty="0"/>
              <a:t>dva póly: severní (</a:t>
            </a:r>
            <a:r>
              <a:rPr lang="cs-CZ" sz="3200" dirty="0" smtClean="0"/>
              <a:t>N-</a:t>
            </a:r>
            <a:r>
              <a:rPr lang="cs-CZ" sz="3200" dirty="0"/>
              <a:t>bývá označený</a:t>
            </a:r>
            <a:r>
              <a:rPr lang="cs-CZ" sz="3200" dirty="0" smtClean="0"/>
              <a:t>), </a:t>
            </a:r>
            <a:r>
              <a:rPr lang="cs-CZ" sz="3200" dirty="0"/>
              <a:t>jižní (</a:t>
            </a:r>
            <a:r>
              <a:rPr lang="cs-CZ" sz="3200" dirty="0" smtClean="0"/>
              <a:t>S)</a:t>
            </a:r>
            <a:endParaRPr lang="cs-CZ" sz="3200" dirty="0"/>
          </a:p>
          <a:p>
            <a:pPr>
              <a:buFont typeface="Arial" panose="020B0604020202020204" pitchFamily="34" charset="0"/>
              <a:buChar char="•"/>
            </a:pPr>
            <a:r>
              <a:rPr lang="cs-CZ" sz="3200" dirty="0"/>
              <a:t>Souhlasné póly dvou magnetů se odpuzují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3200" dirty="0"/>
              <a:t>Nesouhlasné póly dvou magnetů se přitahují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3200" b="1" dirty="0"/>
              <a:t>Magnetka</a:t>
            </a:r>
            <a:r>
              <a:rPr lang="cs-CZ" sz="3200" dirty="0"/>
              <a:t> je malý permanentní magnet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3200" dirty="0"/>
              <a:t>Poblíž severního zeměpisného pólu je jižní magnetický pól Země (magnetka se k němu otáčí svým severním pólem)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Opakování – Permanentní magnety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672733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/>
              <a:t>Jsou to křivky znázorňující magnetické pole</a:t>
            </a:r>
          </a:p>
          <a:p>
            <a:pPr>
              <a:buFont typeface="Arial" panose="020B0604020202020204" pitchFamily="34" charset="0"/>
              <a:buChar char="•"/>
            </a:pP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Opakování </a:t>
            </a:r>
            <a:r>
              <a:rPr lang="cs-CZ" dirty="0"/>
              <a:t>– </a:t>
            </a:r>
            <a:r>
              <a:rPr lang="cs-CZ" dirty="0" smtClean="0"/>
              <a:t>Magnetické </a:t>
            </a:r>
            <a:r>
              <a:rPr lang="cs-CZ" dirty="0"/>
              <a:t>indukční </a:t>
            </a:r>
            <a:r>
              <a:rPr lang="cs-CZ" dirty="0" smtClean="0"/>
              <a:t>čáry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29083" y="3573016"/>
            <a:ext cx="3009900" cy="2529572"/>
            <a:chOff x="29083" y="3573016"/>
            <a:chExt cx="3009900" cy="2529572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083" y="3573016"/>
              <a:ext cx="3009900" cy="2019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1187624" y="5733256"/>
              <a:ext cx="6928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Obr.1</a:t>
              </a:r>
              <a:endParaRPr lang="cs-CZ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2853910" y="3530354"/>
            <a:ext cx="2114580" cy="2616648"/>
            <a:chOff x="2853910" y="3530354"/>
            <a:chExt cx="2114580" cy="2616648"/>
          </a:xfrm>
        </p:grpSpPr>
        <p:pic>
          <p:nvPicPr>
            <p:cNvPr id="1028" name="Picture 4" descr="http://lucy.troja.mff.cuni.cz/%7Etichy/elektross/obrazky/magnet2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3910" y="3530354"/>
              <a:ext cx="2114580" cy="21283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3551165" y="5777670"/>
              <a:ext cx="72006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Obr.2</a:t>
              </a:r>
              <a:endParaRPr lang="cs-CZ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5148064" y="3571080"/>
            <a:ext cx="3733800" cy="2575922"/>
            <a:chOff x="5148064" y="3571080"/>
            <a:chExt cx="3733800" cy="2575922"/>
          </a:xfrm>
        </p:grpSpPr>
        <p:pic>
          <p:nvPicPr>
            <p:cNvPr id="1030" name="Picture 6" descr="http://geologie.vsb.cz/jelinek/Nauka_o_Zemi_PTO_htm_files/162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3571080"/>
              <a:ext cx="3733800" cy="21621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6654929" y="5777670"/>
              <a:ext cx="7248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Obr.3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06885036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426576"/>
            <a:ext cx="8856983" cy="393138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>
                <a:latin typeface="Calibri" pitchFamily="34" charset="0"/>
              </a:rPr>
              <a:t>1820 H. Ch. Oersted (dán) objevil pomocí magnetky </a:t>
            </a:r>
            <a:r>
              <a:rPr lang="cs-CZ" sz="2800" dirty="0" smtClean="0">
                <a:latin typeface="Calibri" pitchFamily="34" charset="0"/>
              </a:rPr>
              <a:t>magnetické </a:t>
            </a:r>
            <a:r>
              <a:rPr lang="cs-CZ" sz="2800" dirty="0">
                <a:latin typeface="Calibri" pitchFamily="34" charset="0"/>
              </a:rPr>
              <a:t>pole v okolí </a:t>
            </a:r>
            <a:r>
              <a:rPr lang="cs-CZ" sz="2800" dirty="0" smtClean="0">
                <a:latin typeface="Calibri" pitchFamily="34" charset="0"/>
              </a:rPr>
              <a:t>vodičů s proudem</a:t>
            </a:r>
            <a:endParaRPr lang="cs-CZ" sz="28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>
                <a:latin typeface="Calibri" pitchFamily="34" charset="0"/>
              </a:rPr>
              <a:t>Ampérovo pravidlo pravé </a:t>
            </a:r>
            <a:r>
              <a:rPr lang="cs-CZ" sz="2800" dirty="0" smtClean="0">
                <a:latin typeface="Calibri" pitchFamily="34" charset="0"/>
              </a:rPr>
              <a:t>ruky: Uchopíme </a:t>
            </a:r>
            <a:r>
              <a:rPr lang="cs-CZ" sz="2800" dirty="0">
                <a:latin typeface="Calibri" pitchFamily="34" charset="0"/>
              </a:rPr>
              <a:t>vodič pravou rukou tak, že palec ukazuje v dohodnutém směru </a:t>
            </a:r>
            <a:r>
              <a:rPr lang="cs-CZ" sz="2800" dirty="0" smtClean="0">
                <a:latin typeface="Calibri" pitchFamily="34" charset="0"/>
              </a:rPr>
              <a:t>proudu (od + k –), </a:t>
            </a:r>
            <a:r>
              <a:rPr lang="cs-CZ" sz="2800" dirty="0">
                <a:latin typeface="Calibri" pitchFamily="34" charset="0"/>
              </a:rPr>
              <a:t>pak pokrčené prsty ukazují </a:t>
            </a:r>
            <a:r>
              <a:rPr lang="cs-CZ" sz="2800" dirty="0" smtClean="0">
                <a:latin typeface="Calibri" pitchFamily="34" charset="0"/>
              </a:rPr>
              <a:t>směr indukčních </a:t>
            </a:r>
            <a:r>
              <a:rPr lang="cs-CZ" sz="2800" dirty="0">
                <a:latin typeface="Calibri" pitchFamily="34" charset="0"/>
              </a:rPr>
              <a:t>čar.</a:t>
            </a:r>
          </a:p>
          <a:p>
            <a:pPr>
              <a:buFont typeface="Arial" pitchFamily="34" charset="0"/>
              <a:buChar char="•"/>
            </a:pPr>
            <a:endParaRPr lang="cs-CZ" sz="32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Opakování – Magnetické pole vodičů s proudem</a:t>
            </a:r>
            <a:endParaRPr lang="cs-CZ" dirty="0"/>
          </a:p>
        </p:txBody>
      </p:sp>
      <p:pic>
        <p:nvPicPr>
          <p:cNvPr id="2051" name="Picture 3" descr="http://www.youtube.com/watch?v=KC7uuZ-j2OU&#10;" title="http://www.youtube.com/watch?v=KC7uuZ-j2OU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200024"/>
            <a:ext cx="1138436" cy="113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583348" y="4725144"/>
            <a:ext cx="1828412" cy="2100050"/>
            <a:chOff x="583348" y="4725144"/>
            <a:chExt cx="1828412" cy="2100050"/>
          </a:xfrm>
        </p:grpSpPr>
        <p:pic>
          <p:nvPicPr>
            <p:cNvPr id="9" name="Picture 5" descr="http://files.elektryka.webnode.cz/200000001-e411de50c2/337px-Manoderecha.svg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3348" y="4725144"/>
              <a:ext cx="1828412" cy="16927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1129504" y="6455862"/>
              <a:ext cx="7360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Obr.4</a:t>
              </a:r>
              <a:endParaRPr lang="cs-CZ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2627785" y="4725144"/>
            <a:ext cx="4032448" cy="2100050"/>
            <a:chOff x="2627785" y="4725144"/>
            <a:chExt cx="4032448" cy="2100050"/>
          </a:xfrm>
        </p:grpSpPr>
        <p:pic>
          <p:nvPicPr>
            <p:cNvPr id="2055" name="Picture 7" descr="http://fyzika.jreichl.com/data_multimedia/%5b+%5dELEKTRINA_A_MAGNETISMUS/magneticke_pole_vodice_s_proudem/fotografie/amperovo_pravidlo.jpg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6843" b="7625"/>
            <a:stretch/>
          </p:blipFill>
          <p:spPr bwMode="auto">
            <a:xfrm>
              <a:off x="2627785" y="4725144"/>
              <a:ext cx="4032448" cy="17685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4275959" y="6455862"/>
              <a:ext cx="72648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Obr.5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426576"/>
            <a:ext cx="8856983" cy="4431424"/>
          </a:xfrm>
        </p:spPr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200" dirty="0"/>
              <a:t>Na </a:t>
            </a:r>
            <a:r>
              <a:rPr lang="cs-CZ" sz="3200" dirty="0" smtClean="0"/>
              <a:t>vodič </a:t>
            </a:r>
            <a:r>
              <a:rPr lang="cs-CZ" sz="3200" dirty="0"/>
              <a:t>s proudem v magnetickém poli působí </a:t>
            </a:r>
            <a:r>
              <a:rPr lang="cs-CZ" sz="3200" b="1" dirty="0"/>
              <a:t>magnetická síla</a:t>
            </a:r>
            <a:r>
              <a:rPr lang="cs-CZ" sz="3200" dirty="0"/>
              <a:t>, jejíž velikost závisí na: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800" dirty="0"/>
              <a:t>Silovém působení magnetického pole </a:t>
            </a:r>
            <a:r>
              <a:rPr lang="cs-CZ" sz="2800" dirty="0" smtClean="0"/>
              <a:t>(„síle magnetu“)</a:t>
            </a:r>
            <a:endParaRPr lang="cs-CZ" sz="28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800" dirty="0" smtClean="0"/>
              <a:t>Velikosti </a:t>
            </a:r>
            <a:r>
              <a:rPr lang="cs-CZ" sz="2800" dirty="0"/>
              <a:t>proudu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800" dirty="0" smtClean="0"/>
              <a:t>Délce </a:t>
            </a:r>
            <a:r>
              <a:rPr lang="cs-CZ" sz="2800" dirty="0"/>
              <a:t>vodiče (kterou </a:t>
            </a:r>
            <a:r>
              <a:rPr lang="cs-CZ" sz="2800" dirty="0" smtClean="0"/>
              <a:t>zasahuje </a:t>
            </a:r>
            <a:r>
              <a:rPr lang="cs-CZ" sz="2800" dirty="0"/>
              <a:t>do magnetického pole)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800" dirty="0" smtClean="0"/>
              <a:t>Úhlu, který svírá vodič se směrem magnetických indukčních čar</a:t>
            </a:r>
          </a:p>
          <a:p>
            <a:pPr>
              <a:buFont typeface="Arial" pitchFamily="34" charset="0"/>
              <a:buChar char="•"/>
            </a:pPr>
            <a:r>
              <a:rPr lang="cs-CZ" sz="3000" dirty="0" smtClean="0"/>
              <a:t>Využití: elektromotory, reproduktory, měřící přístroje –ampérmetr, voltmetr)</a:t>
            </a: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Působení magnetického pole na vodič s proudem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825739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426576"/>
            <a:ext cx="8856983" cy="393138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Když levou </a:t>
            </a:r>
            <a:r>
              <a:rPr lang="cs-CZ" sz="2800" dirty="0"/>
              <a:t>ruku umístíme do magnetického pole tak, aby </a:t>
            </a:r>
            <a:r>
              <a:rPr lang="cs-CZ" sz="2800" dirty="0" smtClean="0"/>
              <a:t>magnetické indukční čáry vstupovaly </a:t>
            </a:r>
            <a:r>
              <a:rPr lang="cs-CZ" sz="2800" dirty="0"/>
              <a:t>do </a:t>
            </a:r>
            <a:r>
              <a:rPr lang="cs-CZ" sz="2800" dirty="0" smtClean="0"/>
              <a:t>dlaně a </a:t>
            </a:r>
            <a:r>
              <a:rPr lang="cs-CZ" sz="2800" dirty="0"/>
              <a:t>prsty </a:t>
            </a:r>
            <a:r>
              <a:rPr lang="cs-CZ" sz="2800" dirty="0" smtClean="0"/>
              <a:t>ukazovaly v </a:t>
            </a:r>
            <a:r>
              <a:rPr lang="cs-CZ" sz="2800" dirty="0"/>
              <a:t>dohodnutém směru proudu ve </a:t>
            </a:r>
            <a:r>
              <a:rPr lang="cs-CZ" sz="2800" dirty="0" smtClean="0"/>
              <a:t>vodiči, tak </a:t>
            </a:r>
            <a:r>
              <a:rPr lang="cs-CZ" sz="2800" dirty="0"/>
              <a:t>palec ukazuje směr </a:t>
            </a:r>
            <a:r>
              <a:rPr lang="cs-CZ" sz="2800" dirty="0" smtClean="0"/>
              <a:t>působení magnetické síly</a:t>
            </a: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Flemingovo</a:t>
            </a:r>
            <a:r>
              <a:rPr lang="cs-CZ" dirty="0" smtClean="0"/>
              <a:t> pravidlo levé ruky</a:t>
            </a:r>
            <a:endParaRPr lang="cs-CZ" dirty="0"/>
          </a:p>
        </p:txBody>
      </p:sp>
      <p:pic>
        <p:nvPicPr>
          <p:cNvPr id="2051" name="Picture 3" descr="http://www.youtube.com/watch?v=b0GjRs5V6rg&#10;" title="http://www.youtube.com/watch?v=b0GjRs5V6r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2897" y="4810844"/>
            <a:ext cx="1138436" cy="113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1084240" y="4434124"/>
            <a:ext cx="3519089" cy="2200828"/>
            <a:chOff x="1084240" y="4434124"/>
            <a:chExt cx="3519089" cy="2200828"/>
          </a:xfrm>
        </p:grpSpPr>
        <p:sp>
          <p:nvSpPr>
            <p:cNvPr id="10" name="TextovéPole 9"/>
            <p:cNvSpPr txBox="1"/>
            <p:nvPr/>
          </p:nvSpPr>
          <p:spPr>
            <a:xfrm flipH="1">
              <a:off x="2462693" y="6265620"/>
              <a:ext cx="76218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Obr.6</a:t>
              </a:r>
              <a:endParaRPr lang="cs-CZ" dirty="0"/>
            </a:p>
          </p:txBody>
        </p:sp>
        <p:pic>
          <p:nvPicPr>
            <p:cNvPr id="3074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84240" y="4434124"/>
              <a:ext cx="3519089" cy="18314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35569380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426576"/>
            <a:ext cx="8856983" cy="393138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Vznikají mezi elektrodami v trubici, ve které je vakuum, po připojení ke zdroji vysokého napětí (je to proud elektronů)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 dopadu na vhodnou látku způsobí její světélkování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Směr paprsků se dá vychylovat magnetickým polem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Využití: TV obrazovky, monitory, osciloskopy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Katodové paprsky</a:t>
            </a:r>
            <a:endParaRPr lang="cs-CZ" dirty="0"/>
          </a:p>
        </p:txBody>
      </p:sp>
      <p:pic>
        <p:nvPicPr>
          <p:cNvPr id="2051" name="Picture 3" descr="http://www.vascak.cz/data/android/physicsatschool/template.php?s=elplyn_magnet_elektron&amp;p=2262&amp;r=5531" title="http://www.vascak.cz/data/android/physicsatschool/template.php?s=elplyn_magnet_elektron&amp;p=2262&amp;r=5531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2897" y="5157192"/>
            <a:ext cx="1138436" cy="113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827584" y="4654847"/>
            <a:ext cx="3619681" cy="2143125"/>
            <a:chOff x="827584" y="4654847"/>
            <a:chExt cx="3619681" cy="2143125"/>
          </a:xfrm>
        </p:grpSpPr>
        <p:pic>
          <p:nvPicPr>
            <p:cNvPr id="4098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584" y="4654847"/>
              <a:ext cx="2857500" cy="21431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 flipH="1">
              <a:off x="3685084" y="5726409"/>
              <a:ext cx="76218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Obr.7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53008031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426576"/>
            <a:ext cx="8856983" cy="393138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Trajektorie nabitých částic ze Slunce a kosmického prostoru jsou zakřivovány magnetickým polem Země a vstupují do atmosféry poblíž pólů (odkud vystupují magnetické indukční čáry)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 nárazech nabitých částic do molekul ve vzduchu vzniká světelné záření – polární záře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Polární záře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516681" y="4365104"/>
            <a:ext cx="4311675" cy="2312876"/>
            <a:chOff x="516681" y="4365104"/>
            <a:chExt cx="4311675" cy="2312876"/>
          </a:xfrm>
        </p:grpSpPr>
        <p:sp>
          <p:nvSpPr>
            <p:cNvPr id="11" name="TextovéPole 10"/>
            <p:cNvSpPr txBox="1"/>
            <p:nvPr/>
          </p:nvSpPr>
          <p:spPr>
            <a:xfrm flipH="1">
              <a:off x="4066175" y="5726409"/>
              <a:ext cx="76218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Obr.8</a:t>
              </a:r>
              <a:endParaRPr lang="cs-CZ" dirty="0"/>
            </a:p>
          </p:txBody>
        </p:sp>
        <p:pic>
          <p:nvPicPr>
            <p:cNvPr id="5122" name="Picture 2" descr="http://www.hvezdarna.cz/astrokurz/obrazky1/kap8/213-E-04-Pol%C3%A1rn%C3%AD%20z%C3%A1%C5%99e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681" y="4365104"/>
              <a:ext cx="3549494" cy="23128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" name="Skupina 5"/>
          <p:cNvGrpSpPr/>
          <p:nvPr/>
        </p:nvGrpSpPr>
        <p:grpSpPr>
          <a:xfrm>
            <a:off x="5436096" y="4373724"/>
            <a:ext cx="3024336" cy="2304256"/>
            <a:chOff x="5004048" y="4373724"/>
            <a:chExt cx="3024336" cy="2304256"/>
          </a:xfrm>
        </p:grpSpPr>
        <p:pic>
          <p:nvPicPr>
            <p:cNvPr id="5124" name="Picture 4" descr="http://www.hvezdarna.cz/astrokurz/obrazky1/kap8/216-E-04-Ji%C5%BEn%C3%AD%20pol%C3%A1rn%C3%AD%20z%C3%A1%C5%99e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4048" y="4373724"/>
              <a:ext cx="2304256" cy="23042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 flipH="1">
              <a:off x="7266203" y="5733256"/>
              <a:ext cx="76218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Obr.9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63145178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Zopakovali jsme základní pojmy z učiva o magnetizmu: permanentní magnet, magnetická indukční čára, Ampérovo pravidlo pravé ruky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Na čem závisí velikost magnetické síly působící na vodič s proudem v magnetickém poli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Co říká </a:t>
            </a:r>
            <a:r>
              <a:rPr lang="cs-CZ" sz="3200" dirty="0" err="1" smtClean="0">
                <a:latin typeface="Calibri" pitchFamily="34" charset="0"/>
              </a:rPr>
              <a:t>Flemingovo</a:t>
            </a:r>
            <a:r>
              <a:rPr lang="cs-CZ" sz="3200" dirty="0" smtClean="0">
                <a:latin typeface="Calibri" pitchFamily="34" charset="0"/>
              </a:rPr>
              <a:t> pravidlo levé ruky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Co jsou katodové paprsky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Jak vzniká polární záře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811713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10 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správně 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84424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/>
              <a:t>Když se zvětší proud procházející vodičem v magnetickém poli, tak se velikost magnetické síly: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Nezmění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Zmenší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Zvětší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209288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 smtClean="0"/>
              <a:t>Největší síla působí na vodič s proudem, když svírá se siločárami úhel: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0°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45°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90°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813872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 smtClean="0"/>
              <a:t>Směr působení magnetické síly na vodič s proudem v magnetickém poli popisuje: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Ampérovo pravidlo pravé ruky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err="1" smtClean="0"/>
              <a:t>Oerstedovo</a:t>
            </a:r>
            <a:r>
              <a:rPr lang="cs-CZ" sz="2800" dirty="0"/>
              <a:t> pravidlo </a:t>
            </a:r>
            <a:r>
              <a:rPr lang="cs-CZ" sz="2800" dirty="0" smtClean="0"/>
              <a:t>levé ruky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err="1" smtClean="0"/>
              <a:t>Flemingovo</a:t>
            </a:r>
            <a:r>
              <a:rPr lang="cs-CZ" sz="2800" dirty="0"/>
              <a:t> pravidlo levé ruky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478342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 smtClean="0"/>
              <a:t>Katodové paprsky jsou proudem: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protonů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neutronů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elektronů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8346164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cs-CZ" sz="3200" dirty="0" smtClean="0"/>
              <a:t>Nejvíc nabitých </a:t>
            </a:r>
            <a:r>
              <a:rPr lang="cs-CZ" sz="3200" dirty="0"/>
              <a:t>částic ze Slunce a kosmického </a:t>
            </a:r>
            <a:r>
              <a:rPr lang="cs-CZ" sz="3200" dirty="0" smtClean="0"/>
              <a:t>prostoru vstupuje do zemské atmosféry poblíž: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rovníku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50. rovnoběžky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Zemských pólů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401925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6"/>
            </a:pPr>
            <a:r>
              <a:rPr lang="cs-CZ" sz="3200" dirty="0" smtClean="0"/>
              <a:t>Silového působení magnetického pole na vodič s proudem se nevyužívá v: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elektromotorech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reproduktorech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elektromagnetech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9078287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7"/>
            </a:pPr>
            <a:r>
              <a:rPr lang="cs-CZ" sz="3200" dirty="0" smtClean="0"/>
              <a:t>Křivky znázorňující magnetické pole se nazývají: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Magnetické siločáry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Elektrické siločáry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Magnetické indukční čáry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6481497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 startAt="8"/>
            </a:pPr>
            <a:r>
              <a:rPr lang="cs-CZ" sz="3200" dirty="0" smtClean="0"/>
              <a:t>Když se změní směr proudu ve vodiči, který je v  </a:t>
            </a:r>
            <a:r>
              <a:rPr lang="cs-CZ" sz="3200" dirty="0" err="1" smtClean="0"/>
              <a:t>mag</a:t>
            </a:r>
            <a:r>
              <a:rPr lang="cs-CZ" sz="3200" dirty="0" smtClean="0"/>
              <a:t>. poli a směr </a:t>
            </a:r>
            <a:r>
              <a:rPr lang="cs-CZ" sz="3200" dirty="0" err="1" smtClean="0"/>
              <a:t>mag</a:t>
            </a:r>
            <a:r>
              <a:rPr lang="cs-CZ" sz="3200" dirty="0" smtClean="0"/>
              <a:t>. indukčních čar se nezmění tak se směr působení magnetické síly: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nezmění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změní na kolmý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změní na opačný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4167377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 startAt="9"/>
            </a:pPr>
            <a:r>
              <a:rPr lang="cs-CZ" sz="3200" dirty="0" smtClean="0"/>
              <a:t>Když se změní směr proudu ve vodiči, který je v  </a:t>
            </a:r>
            <a:r>
              <a:rPr lang="cs-CZ" sz="3200" dirty="0" err="1" smtClean="0"/>
              <a:t>mag</a:t>
            </a:r>
            <a:r>
              <a:rPr lang="cs-CZ" sz="3200" dirty="0" smtClean="0"/>
              <a:t>. poli a směr </a:t>
            </a:r>
            <a:r>
              <a:rPr lang="cs-CZ" sz="3200" dirty="0" err="1" smtClean="0"/>
              <a:t>mag</a:t>
            </a:r>
            <a:r>
              <a:rPr lang="cs-CZ" sz="3200" dirty="0" smtClean="0"/>
              <a:t>. indukčních čar se změní na opačný, tak se směr působení </a:t>
            </a:r>
            <a:r>
              <a:rPr lang="cs-CZ" sz="3200" dirty="0" err="1" smtClean="0"/>
              <a:t>mag</a:t>
            </a:r>
            <a:r>
              <a:rPr lang="cs-CZ" sz="3200" dirty="0" smtClean="0"/>
              <a:t>. síly: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změní </a:t>
            </a:r>
            <a:r>
              <a:rPr lang="cs-CZ" sz="2800" dirty="0"/>
              <a:t>na </a:t>
            </a:r>
            <a:r>
              <a:rPr lang="cs-CZ" sz="2800" dirty="0" smtClean="0"/>
              <a:t>opačný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změní na kolmý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nezmění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2353324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10"/>
            </a:pPr>
            <a:r>
              <a:rPr lang="cs-CZ" sz="3200" dirty="0" smtClean="0"/>
              <a:t>Souhlasné póly magnetů: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se přitahují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na sebe nepůsobí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se odpuzují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3362001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712968" cy="4968552"/>
          </a:xfrm>
        </p:spPr>
        <p:txBody>
          <a:bodyPr>
            <a:normAutofit fontScale="70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i="1" u="sng" dirty="0" smtClean="0"/>
              <a:t>Použitá literatura: </a:t>
            </a:r>
            <a:endParaRPr lang="cs-CZ" i="1" u="sng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RAUNER, Karel; HAVEL, Václav; RANDA, Miroslav. </a:t>
            </a:r>
            <a:r>
              <a:rPr lang="cs-CZ" i="1" dirty="0"/>
              <a:t>Fyzika 9 učebnice pro základní školy a víceletá gymnázia</a:t>
            </a:r>
            <a:r>
              <a:rPr lang="cs-CZ" dirty="0"/>
              <a:t>. Plzeň: Fraus, 2007, ISBN 978-80-7238-617-8. </a:t>
            </a:r>
            <a:endParaRPr lang="cs-CZ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RAUNER, Karel; HAVEL, Václav; RANDA, Miroslav. </a:t>
            </a:r>
            <a:r>
              <a:rPr lang="cs-CZ" i="1" dirty="0"/>
              <a:t>Fyzika 9 pracovní sešit pro základní školy a víceletá gymnázia</a:t>
            </a:r>
            <a:r>
              <a:rPr lang="cs-CZ" dirty="0"/>
              <a:t>. Plzeň: Fraus, 2007, ISBN 978-80-7238-619-2. </a:t>
            </a:r>
            <a:endParaRPr lang="cs-CZ" dirty="0"/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Obr</a:t>
            </a:r>
            <a:r>
              <a:rPr lang="cs-CZ" sz="1800" dirty="0" smtClean="0"/>
              <a:t>. 1 - </a:t>
            </a:r>
            <a:r>
              <a:rPr lang="pt-BR" sz="1800" dirty="0"/>
              <a:t>AUTOR NEUVEDEN. http://eamos.pf.jcu.cz [online]. [cit. 16.9.2013]. Dostupný na WWW: http://eamos.pf.jcu.cz/amos/kra/externi/kra_7169/ch10.htm </a:t>
            </a: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 smtClean="0"/>
              <a:t>Obr. 2 </a:t>
            </a:r>
            <a:r>
              <a:rPr lang="cs-CZ" sz="1800" dirty="0"/>
              <a:t>- AUTOR NEUVEDEN. </a:t>
            </a:r>
            <a:r>
              <a:rPr lang="cs-CZ" sz="1800" dirty="0" smtClean="0"/>
              <a:t>lucy.troja.mff.cuni.cz </a:t>
            </a:r>
            <a:r>
              <a:rPr lang="cs-CZ" sz="1800" dirty="0"/>
              <a:t>[online]. [cit. 16.9.2013]. Dostupný na WWW: http://lucy.troja.mff.cuni.cz/~tichy/elektross/magn_pole/stac_mp.html </a:t>
            </a: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 smtClean="0"/>
              <a:t>Obr</a:t>
            </a:r>
            <a:r>
              <a:rPr lang="cs-CZ" sz="1800" dirty="0"/>
              <a:t>. 3 - </a:t>
            </a:r>
            <a:r>
              <a:rPr lang="pt-BR" sz="1800" dirty="0"/>
              <a:t>AUTOR NEUVEDEN. http://geologie.vsb.cz [online]. [cit. 16.9.2013]. Dostupný na WWW: http://geologie.vsb.cz/jelinek/tc-zem.htm</a:t>
            </a: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 smtClean="0"/>
              <a:t>Obr</a:t>
            </a:r>
            <a:r>
              <a:rPr lang="cs-CZ" sz="1800" dirty="0"/>
              <a:t>. 4 - </a:t>
            </a:r>
            <a:r>
              <a:rPr lang="pt-BR" sz="1800" dirty="0"/>
              <a:t>AUTOR NEUVEDEN. http://elektryka.webnode.cz [online]. [cit. 16.9.2013]. Dostupný na WWW: http://elektryka.webnode.cz/news/amperovo-pravidlo-prave-ruky</a:t>
            </a:r>
            <a:r>
              <a:rPr lang="pt-BR" sz="1800" dirty="0" smtClean="0"/>
              <a:t>/</a:t>
            </a: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 smtClean="0"/>
              <a:t>Obr. 5 </a:t>
            </a:r>
            <a:r>
              <a:rPr lang="cs-CZ" sz="1800" dirty="0"/>
              <a:t>- REICHL, Jaroslav; VŠETIČKA, Martin. http://fyzika.jreichl.com [online]. [cit. 16.9.2013]. Dostupný na WWW: http://fyzika.jreichl.com/main.article/gallery/286-magneticke-pole-vodice-s-proudem/folder/fotografie </a:t>
            </a: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 smtClean="0"/>
              <a:t>Obr. </a:t>
            </a:r>
            <a:r>
              <a:rPr lang="cs-CZ" sz="1800" dirty="0"/>
              <a:t>6 </a:t>
            </a:r>
            <a:r>
              <a:rPr lang="cs-CZ" sz="1800" dirty="0" smtClean="0"/>
              <a:t>- </a:t>
            </a:r>
            <a:r>
              <a:rPr lang="pt-BR" sz="1800" dirty="0"/>
              <a:t>AUTOR NEUVEDEN. http://www.cez.cz [online]. [cit. 16.9.2013]. Dostupný na WWW: http://www.cez.cz/edee/content/microsites/elektrina/fyz7.htm </a:t>
            </a:r>
            <a:r>
              <a:rPr lang="cs-CZ" sz="1800" dirty="0" smtClean="0"/>
              <a:t>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 smtClean="0"/>
              <a:t>Obr</a:t>
            </a:r>
            <a:r>
              <a:rPr lang="cs-CZ" sz="1800" dirty="0"/>
              <a:t>. </a:t>
            </a:r>
            <a:r>
              <a:rPr lang="cs-CZ" sz="1800" dirty="0" smtClean="0"/>
              <a:t>7 </a:t>
            </a:r>
            <a:r>
              <a:rPr lang="cs-CZ" sz="1800" dirty="0"/>
              <a:t>- D-KURU/WIKIMEDIA COMMONS. http://cernotik.blog.idnes.cz [online]. [cit. 16.9.2013]. Dostupný na WWW: http://cernotik.blog.idnes.cz/c/127790/Nobelova-cena-5-Vyzkum-katodoveho-zareni.html</a:t>
            </a: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 smtClean="0"/>
              <a:t>Obr. 8</a:t>
            </a:r>
            <a:r>
              <a:rPr lang="cs-CZ" sz="1800" dirty="0"/>
              <a:t> - STRANG, Joshua. http://www.hvezdarna.cz [online]. [cit. 16.9.2013]. 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www.hvezdarna.cz/astrokurz/index.php?kurz=1&amp;kapitola=8&amp;podkapitola=48</a:t>
            </a: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 smtClean="0"/>
              <a:t>Obr. 9 </a:t>
            </a:r>
            <a:r>
              <a:rPr lang="cs-CZ" sz="1800" dirty="0"/>
              <a:t>- </a:t>
            </a:r>
            <a:r>
              <a:rPr lang="cs-CZ" sz="1800" dirty="0" smtClean="0"/>
              <a:t>NASA. </a:t>
            </a:r>
            <a:r>
              <a:rPr lang="cs-CZ" sz="1800" dirty="0"/>
              <a:t>http://www.hvezdarna.cz [online]. [cit. 16.9.2013]. Dostupný na WWW: http://</a:t>
            </a:r>
            <a:r>
              <a:rPr lang="cs-CZ" sz="1800" dirty="0" smtClean="0"/>
              <a:t>www.hvezdarna.cz/astrokurz/index.php?kurz=1&amp;kapitola=8&amp;podkapitola=48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 smtClean="0"/>
              <a:t>www.office.microsoft.com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25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835</TotalTime>
  <Words>1221</Words>
  <Application>Microsoft Office PowerPoint</Application>
  <PresentationFormat>Předvádění na obrazovce (4:3)</PresentationFormat>
  <Paragraphs>169</Paragraphs>
  <Slides>25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Vlnění</vt:lpstr>
      <vt:lpstr>Základní škola a Mateřská škola Bílá Třemešná, okres Trutnov</vt:lpstr>
      <vt:lpstr>Anotace</vt:lpstr>
      <vt:lpstr>Anotace</vt:lpstr>
      <vt:lpstr>Působení magnetického pole na vodič</vt:lpstr>
      <vt:lpstr>Opakování – Magnetické pole</vt:lpstr>
      <vt:lpstr>Opakování – Permanentní magnety</vt:lpstr>
      <vt:lpstr>Opakování – Magnetické indukční čáry</vt:lpstr>
      <vt:lpstr>Opakování – Magnetické pole vodičů s proudem</vt:lpstr>
      <vt:lpstr>Působení magnetického pole na vodič s proudem</vt:lpstr>
      <vt:lpstr>Flemingovo pravidlo levé ruky</vt:lpstr>
      <vt:lpstr>Katodové paprsky</vt:lpstr>
      <vt:lpstr>Polární záře</vt:lpstr>
      <vt:lpstr>Co jsme se dozvěděli?</vt:lpstr>
      <vt:lpstr>Závěrečné opakování</vt:lpstr>
      <vt:lpstr>Když se zvětší proud procházející vodičem v magnetickém poli, tak se velikost magnetické síly:</vt:lpstr>
      <vt:lpstr>Největší síla působí na vodič s proudem, když svírá se siločárami úhel:</vt:lpstr>
      <vt:lpstr>Směr působení magnetické síly na vodič s proudem v magnetickém poli popisuje:</vt:lpstr>
      <vt:lpstr>Katodové paprsky jsou proudem:</vt:lpstr>
      <vt:lpstr>Nejvíc nabitých částic ze Slunce a kosmického prostoru vstupuje do zemské atmosféry poblíž:</vt:lpstr>
      <vt:lpstr>Silového působení magnetického pole na vodič s proudem se nevyužívá v:</vt:lpstr>
      <vt:lpstr>Křivky znázorňující magnetické pole se nazývají:</vt:lpstr>
      <vt:lpstr>Když se změní směr proudu ve vodiči, který je v  mag. poli a směr mag. indukčních čar se nezmění tak se směr působení magnetické síly:</vt:lpstr>
      <vt:lpstr>Když se změní směr proudu ve vodiči, který je v  mag. poli a směr mag. indukčních čar se změní na opačný, tak se směr působení mag. síly:</vt:lpstr>
      <vt:lpstr>Souhlasné póly magnetů: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Petr Tomek</cp:lastModifiedBy>
  <cp:revision>98</cp:revision>
  <dcterms:created xsi:type="dcterms:W3CDTF">2013-05-10T12:01:16Z</dcterms:created>
  <dcterms:modified xsi:type="dcterms:W3CDTF">2013-09-16T21:27:42Z</dcterms:modified>
</cp:coreProperties>
</file>