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4" r:id="rId3"/>
    <p:sldId id="257" r:id="rId4"/>
    <p:sldId id="258" r:id="rId5"/>
    <p:sldId id="259" r:id="rId6"/>
    <p:sldId id="261" r:id="rId7"/>
    <p:sldId id="262" r:id="rId8"/>
    <p:sldId id="263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200" baseline="0" dirty="0" smtClean="0"/>
            <a:t>VY_32_INOVACE_14_ČS_MÍSTO, KDE ŽIJEME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TEMA:TACHOVSKO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 </a:t>
          </a:r>
          <a:r>
            <a:rPr lang="cs-CZ" sz="1800" dirty="0"/>
            <a:t>příspěvková organizace</a:t>
          </a:r>
          <a:endParaRPr lang="cs-CZ" sz="2000" dirty="0"/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97" custLinFactNeighborY="1829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 custLinFactNeighborX="-2221" custLinFactNeighborY="-4429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2F733B-4BA4-466D-9998-E6323F5CA074}" type="presOf" srcId="{D1B46980-6531-4606-95E6-44980827E919}" destId="{5F013748-4A2A-480C-96C5-0CD231CBE889}" srcOrd="0" destOrd="0" presId="urn:microsoft.com/office/officeart/2005/8/layout/target3"/>
    <dgm:cxn modelId="{BE7242F9-DEC2-4B75-AB16-F8AA2EF8CB25}" type="presOf" srcId="{4C35D32F-0EAB-4CD7-82EE-45574DC2A586}" destId="{3C37292F-5271-4C3A-A997-20B5C1B6872D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33AF5927-56E0-478A-8784-76ED5CB49871}" type="presOf" srcId="{4C35D32F-0EAB-4CD7-82EE-45574DC2A586}" destId="{69616B6F-1171-4D86-B1AD-21F3C76E9237}" srcOrd="1" destOrd="0" presId="urn:microsoft.com/office/officeart/2005/8/layout/target3"/>
    <dgm:cxn modelId="{2EA6DC0F-9190-4E41-A31E-D5A56A300E9C}" type="presOf" srcId="{B2C90433-5833-4FBB-B44D-19162BCCA373}" destId="{526A7B9D-E3A6-4D41-8CDA-DEA199065E9E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08445F60-E30A-4A7F-9BD5-F50AA6558E82}" type="presOf" srcId="{D8197B8C-B260-4A16-BDF4-0947B075E274}" destId="{12D4614E-3F74-4EC4-B359-7FB1B8348A94}" srcOrd="1" destOrd="0" presId="urn:microsoft.com/office/officeart/2005/8/layout/target3"/>
    <dgm:cxn modelId="{E83913B6-08E4-45A0-957A-F7EFDA74B2EC}" type="presOf" srcId="{D1D4F407-5343-4D3F-B5B9-D407B03CAEB4}" destId="{D005CE8C-CC26-4C3E-AC11-E15060ECD759}" srcOrd="0" destOrd="0" presId="urn:microsoft.com/office/officeart/2005/8/layout/target3"/>
    <dgm:cxn modelId="{100F29D4-3697-427F-A53B-E291CCD20CFE}" type="presOf" srcId="{D1D4F407-5343-4D3F-B5B9-D407B03CAEB4}" destId="{AED2198E-93D5-4001-81B4-73124B309672}" srcOrd="1" destOrd="0" presId="urn:microsoft.com/office/officeart/2005/8/layout/target3"/>
    <dgm:cxn modelId="{7182E054-C7C5-41E6-AFB8-76FEB30C9C7F}" type="presOf" srcId="{B2C90433-5833-4FBB-B44D-19162BCCA373}" destId="{D9392410-2770-4347-933B-60A9F6903FBE}" srcOrd="0" destOrd="0" presId="urn:microsoft.com/office/officeart/2005/8/layout/target3"/>
    <dgm:cxn modelId="{B78BE8FD-2275-453D-8FC9-393BA3A674C0}" type="presOf" srcId="{B651F6E3-6281-48DB-9319-2AEAFDAE7572}" destId="{3AA16991-9ECE-445A-A70C-A94F691C7006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AEC10B1B-31EC-4FBA-B270-9FFF9F32F283}" type="presOf" srcId="{D1B46980-6531-4606-95E6-44980827E919}" destId="{37E5CC36-9736-4704-B22E-2D7944A0BBD1}" srcOrd="1" destOrd="0" presId="urn:microsoft.com/office/officeart/2005/8/layout/target3"/>
    <dgm:cxn modelId="{BA783F27-8B91-4F52-9A32-759AE6797265}" type="presOf" srcId="{757F3AB3-0718-4624-B441-E567A8F0AB56}" destId="{333A1088-737F-45CB-B68E-254E46348037}" srcOrd="0" destOrd="0" presId="urn:microsoft.com/office/officeart/2005/8/layout/target3"/>
    <dgm:cxn modelId="{DF5AEABA-FF75-48C9-943F-39553BBE3DFE}" type="presOf" srcId="{B651F6E3-6281-48DB-9319-2AEAFDAE7572}" destId="{64DB4571-421D-4058-AAB5-064D170F22B0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E2ACA40C-B71F-4C29-9785-5E05F6DEA534}" type="presOf" srcId="{D8197B8C-B260-4A16-BDF4-0947B075E274}" destId="{CA38FC10-2C5A-4897-8271-E6B0CE1D6BB0}" srcOrd="0" destOrd="0" presId="urn:microsoft.com/office/officeart/2005/8/layout/target3"/>
    <dgm:cxn modelId="{AE9081F6-02AB-4468-A840-7268932293F1}" type="presParOf" srcId="{333A1088-737F-45CB-B68E-254E46348037}" destId="{F5ABB229-8D3B-4694-996A-96F23CF14429}" srcOrd="0" destOrd="0" presId="urn:microsoft.com/office/officeart/2005/8/layout/target3"/>
    <dgm:cxn modelId="{CADD8F87-8E36-44D3-AEB7-2886614A4905}" type="presParOf" srcId="{333A1088-737F-45CB-B68E-254E46348037}" destId="{F41139FD-01EE-4571-8B17-4FB00FC51163}" srcOrd="1" destOrd="0" presId="urn:microsoft.com/office/officeart/2005/8/layout/target3"/>
    <dgm:cxn modelId="{1325419E-CF8E-4174-A93A-F807452C5F20}" type="presParOf" srcId="{333A1088-737F-45CB-B68E-254E46348037}" destId="{D005CE8C-CC26-4C3E-AC11-E15060ECD759}" srcOrd="2" destOrd="0" presId="urn:microsoft.com/office/officeart/2005/8/layout/target3"/>
    <dgm:cxn modelId="{98A8091D-9301-49DC-9100-143D0077999E}" type="presParOf" srcId="{333A1088-737F-45CB-B68E-254E46348037}" destId="{4F6CFBA2-9153-4703-BA77-A719B4C5992C}" srcOrd="3" destOrd="0" presId="urn:microsoft.com/office/officeart/2005/8/layout/target3"/>
    <dgm:cxn modelId="{BAEC510E-412A-4ECC-92C9-6BECC1E56607}" type="presParOf" srcId="{333A1088-737F-45CB-B68E-254E46348037}" destId="{14A8BC0B-DAF3-4FCE-8B99-89DA11DD994F}" srcOrd="4" destOrd="0" presId="urn:microsoft.com/office/officeart/2005/8/layout/target3"/>
    <dgm:cxn modelId="{04BD7C77-FCE5-4950-A2BE-549110E947BD}" type="presParOf" srcId="{333A1088-737F-45CB-B68E-254E46348037}" destId="{D9392410-2770-4347-933B-60A9F6903FBE}" srcOrd="5" destOrd="0" presId="urn:microsoft.com/office/officeart/2005/8/layout/target3"/>
    <dgm:cxn modelId="{8E4FF673-DDF8-44E6-A991-8BBA11242368}" type="presParOf" srcId="{333A1088-737F-45CB-B68E-254E46348037}" destId="{09EDFEAC-03A2-463C-9AF0-B3BDF8DF2AE1}" srcOrd="6" destOrd="0" presId="urn:microsoft.com/office/officeart/2005/8/layout/target3"/>
    <dgm:cxn modelId="{9D1B8614-B1F7-4676-BB44-2B850235D34E}" type="presParOf" srcId="{333A1088-737F-45CB-B68E-254E46348037}" destId="{7CF15BB8-F72E-45BD-9712-5ED6653D95D5}" srcOrd="7" destOrd="0" presId="urn:microsoft.com/office/officeart/2005/8/layout/target3"/>
    <dgm:cxn modelId="{26307E76-DCE5-4719-9D9E-6BC16C1A8961}" type="presParOf" srcId="{333A1088-737F-45CB-B68E-254E46348037}" destId="{5F013748-4A2A-480C-96C5-0CD231CBE889}" srcOrd="8" destOrd="0" presId="urn:microsoft.com/office/officeart/2005/8/layout/target3"/>
    <dgm:cxn modelId="{C506C0DE-AC81-4B5B-A456-0FAD2E9C060D}" type="presParOf" srcId="{333A1088-737F-45CB-B68E-254E46348037}" destId="{4E9C25AC-9260-44B9-B073-F9B14E98DB74}" srcOrd="9" destOrd="0" presId="urn:microsoft.com/office/officeart/2005/8/layout/target3"/>
    <dgm:cxn modelId="{A1E20E19-EC68-4F3F-AC47-29E8E8018C7E}" type="presParOf" srcId="{333A1088-737F-45CB-B68E-254E46348037}" destId="{C9A5F600-7420-4D42-9687-33E03BDF265C}" srcOrd="10" destOrd="0" presId="urn:microsoft.com/office/officeart/2005/8/layout/target3"/>
    <dgm:cxn modelId="{F589EC24-8D0A-4B59-9F2E-1EC6F8DDB13C}" type="presParOf" srcId="{333A1088-737F-45CB-B68E-254E46348037}" destId="{3AA16991-9ECE-445A-A70C-A94F691C7006}" srcOrd="11" destOrd="0" presId="urn:microsoft.com/office/officeart/2005/8/layout/target3"/>
    <dgm:cxn modelId="{D30BBEA7-A5D1-4C2C-9D42-7AF44E2B915F}" type="presParOf" srcId="{333A1088-737F-45CB-B68E-254E46348037}" destId="{DD3786C8-B436-4B50-9608-196999D0516C}" srcOrd="12" destOrd="0" presId="urn:microsoft.com/office/officeart/2005/8/layout/target3"/>
    <dgm:cxn modelId="{EF0CF145-7F72-4A71-89CE-DDD94EBCD16D}" type="presParOf" srcId="{333A1088-737F-45CB-B68E-254E46348037}" destId="{F8FC9227-4FB5-4957-BB25-93061D0C28FB}" srcOrd="13" destOrd="0" presId="urn:microsoft.com/office/officeart/2005/8/layout/target3"/>
    <dgm:cxn modelId="{81ECCD5E-C4FF-4F2D-AFE5-4C87FBA33777}" type="presParOf" srcId="{333A1088-737F-45CB-B68E-254E46348037}" destId="{CA38FC10-2C5A-4897-8271-E6B0CE1D6BB0}" srcOrd="14" destOrd="0" presId="urn:microsoft.com/office/officeart/2005/8/layout/target3"/>
    <dgm:cxn modelId="{FA18F3A6-F23D-4471-903A-21483681E6F2}" type="presParOf" srcId="{333A1088-737F-45CB-B68E-254E46348037}" destId="{31B89C0F-C23D-4A3E-8A0B-BECE90065C6E}" srcOrd="15" destOrd="0" presId="urn:microsoft.com/office/officeart/2005/8/layout/target3"/>
    <dgm:cxn modelId="{E0B859EC-C44B-47C2-82FB-81D1864E0EC2}" type="presParOf" srcId="{333A1088-737F-45CB-B68E-254E46348037}" destId="{5D5757ED-2392-418D-A431-E9244F111100}" srcOrd="16" destOrd="0" presId="urn:microsoft.com/office/officeart/2005/8/layout/target3"/>
    <dgm:cxn modelId="{2B8BCCA4-1C78-4C23-AF81-3C9EC01AC436}" type="presParOf" srcId="{333A1088-737F-45CB-B68E-254E46348037}" destId="{3C37292F-5271-4C3A-A997-20B5C1B6872D}" srcOrd="17" destOrd="0" presId="urn:microsoft.com/office/officeart/2005/8/layout/target3"/>
    <dgm:cxn modelId="{E193E4FF-EAD0-4DDA-B485-A90199FA8DF2}" type="presParOf" srcId="{333A1088-737F-45CB-B68E-254E46348037}" destId="{AED2198E-93D5-4001-81B4-73124B309672}" srcOrd="18" destOrd="0" presId="urn:microsoft.com/office/officeart/2005/8/layout/target3"/>
    <dgm:cxn modelId="{9DED3AC4-2951-4309-B233-1FED05D906C3}" type="presParOf" srcId="{333A1088-737F-45CB-B68E-254E46348037}" destId="{526A7B9D-E3A6-4D41-8CDA-DEA199065E9E}" srcOrd="19" destOrd="0" presId="urn:microsoft.com/office/officeart/2005/8/layout/target3"/>
    <dgm:cxn modelId="{7366B740-D744-41BD-B364-E76D5B6C9A2A}" type="presParOf" srcId="{333A1088-737F-45CB-B68E-254E46348037}" destId="{37E5CC36-9736-4704-B22E-2D7944A0BBD1}" srcOrd="20" destOrd="0" presId="urn:microsoft.com/office/officeart/2005/8/layout/target3"/>
    <dgm:cxn modelId="{E8545C4A-5FC1-4F73-9B89-E81967F6B0FE}" type="presParOf" srcId="{333A1088-737F-45CB-B68E-254E46348037}" destId="{64DB4571-421D-4058-AAB5-064D170F22B0}" srcOrd="21" destOrd="0" presId="urn:microsoft.com/office/officeart/2005/8/layout/target3"/>
    <dgm:cxn modelId="{6829F5BE-FDE2-40DD-9305-4C80C0254774}" type="presParOf" srcId="{333A1088-737F-45CB-B68E-254E46348037}" destId="{12D4614E-3F74-4EC4-B359-7FB1B8348A94}" srcOrd="22" destOrd="0" presId="urn:microsoft.com/office/officeart/2005/8/layout/target3"/>
    <dgm:cxn modelId="{7BC0CB3F-DDDE-4DD6-947E-08931DDB9846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56" y="0"/>
          <a:ext cx="2604135" cy="26041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2067" y="0"/>
          <a:ext cx="5150802" cy="26041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</a:t>
          </a:r>
          <a:endParaRPr lang="cs-CZ" sz="2000" kern="1200" dirty="0"/>
        </a:p>
      </dsp:txBody>
      <dsp:txXfrm>
        <a:off x="1302067" y="0"/>
        <a:ext cx="5150802" cy="325517"/>
      </dsp:txXfrm>
    </dsp:sp>
    <dsp:sp modelId="{14A8BC0B-DAF3-4FCE-8B99-89DA11DD994F}">
      <dsp:nvSpPr>
        <dsp:cNvPr id="0" name=""/>
        <dsp:cNvSpPr/>
      </dsp:nvSpPr>
      <dsp:spPr>
        <a:xfrm>
          <a:off x="227862" y="325517"/>
          <a:ext cx="2148410" cy="2148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302067" y="325517"/>
          <a:ext cx="5150802" cy="2148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 </a:t>
          </a:r>
          <a:r>
            <a:rPr lang="cs-CZ" sz="1800" kern="1200" dirty="0"/>
            <a:t>příspěvková organizace</a:t>
          </a:r>
          <a:endParaRPr lang="cs-CZ" sz="2000" kern="1200" dirty="0"/>
        </a:p>
      </dsp:txBody>
      <dsp:txXfrm>
        <a:off x="1302067" y="325517"/>
        <a:ext cx="5150802" cy="325517"/>
      </dsp:txXfrm>
    </dsp:sp>
    <dsp:sp modelId="{7CF15BB8-F72E-45BD-9712-5ED6653D95D5}">
      <dsp:nvSpPr>
        <dsp:cNvPr id="0" name=""/>
        <dsp:cNvSpPr/>
      </dsp:nvSpPr>
      <dsp:spPr>
        <a:xfrm>
          <a:off x="418129" y="576066"/>
          <a:ext cx="1692686" cy="16926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302067" y="651035"/>
          <a:ext cx="5150802" cy="1692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302067" y="651035"/>
        <a:ext cx="5150802" cy="325515"/>
      </dsp:txXfrm>
    </dsp:sp>
    <dsp:sp modelId="{C9A5F600-7420-4D42-9687-33E03BDF265C}">
      <dsp:nvSpPr>
        <dsp:cNvPr id="0" name=""/>
        <dsp:cNvSpPr/>
      </dsp:nvSpPr>
      <dsp:spPr>
        <a:xfrm>
          <a:off x="683585" y="976550"/>
          <a:ext cx="1236964" cy="12369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302067" y="976550"/>
          <a:ext cx="5150802" cy="1236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200" kern="1200" baseline="0" dirty="0" smtClean="0"/>
            <a:t>VY_32_INOVACE_14_ČS_MÍSTO, KDE ŽIJEME</a:t>
          </a:r>
          <a:endParaRPr lang="cs-CZ" sz="1200" kern="1200" dirty="0"/>
        </a:p>
      </dsp:txBody>
      <dsp:txXfrm>
        <a:off x="1302067" y="976550"/>
        <a:ext cx="5150802" cy="325517"/>
      </dsp:txXfrm>
    </dsp:sp>
    <dsp:sp modelId="{F8FC9227-4FB5-4957-BB25-93061D0C28FB}">
      <dsp:nvSpPr>
        <dsp:cNvPr id="0" name=""/>
        <dsp:cNvSpPr/>
      </dsp:nvSpPr>
      <dsp:spPr>
        <a:xfrm>
          <a:off x="911447" y="1302068"/>
          <a:ext cx="781239" cy="781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302067" y="1302068"/>
          <a:ext cx="5150802" cy="781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TEMA:TACHOVSKO</a:t>
          </a:r>
          <a:endParaRPr lang="cs-CZ" sz="2000" kern="1200" dirty="0"/>
        </a:p>
      </dsp:txBody>
      <dsp:txXfrm>
        <a:off x="1302067" y="1302068"/>
        <a:ext cx="5150802" cy="325517"/>
      </dsp:txXfrm>
    </dsp:sp>
    <dsp:sp modelId="{5D5757ED-2392-418D-A431-E9244F111100}">
      <dsp:nvSpPr>
        <dsp:cNvPr id="0" name=""/>
        <dsp:cNvSpPr/>
      </dsp:nvSpPr>
      <dsp:spPr>
        <a:xfrm>
          <a:off x="1139309" y="1627586"/>
          <a:ext cx="325515" cy="3255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302067" y="1627586"/>
          <a:ext cx="5150802" cy="3255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302067" y="1627586"/>
        <a:ext cx="5150802" cy="325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4152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1503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7633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2927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38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6763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858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850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3407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0693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570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BFFD5-02BA-4523-96F6-4F02B163D0E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B0627-500B-40C5-AD46-CC885821B4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725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chov-mesto.cz/data/photobank/fotobanka/mineralka/p1010022/extra/2008-07-14-15-42-21-573.jpg" TargetMode="External"/><Relationship Id="rId2" Type="http://schemas.openxmlformats.org/officeDocument/2006/relationships/hyperlink" Target="http://static.panoramio.com/photos/large/2239422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ffice.microsoft.com/" TargetMode="External"/><Relationship Id="rId5" Type="http://schemas.openxmlformats.org/officeDocument/2006/relationships/hyperlink" Target="http://www.ok1vei.com/ff/pcs/okff-012/12jul01.jpg" TargetMode="External"/><Relationship Id="rId4" Type="http://schemas.openxmlformats.org/officeDocument/2006/relationships/hyperlink" Target="http://www.turistickaencyklopedie.cz/images/mapa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3494290"/>
              </p:ext>
            </p:extLst>
          </p:nvPr>
        </p:nvGraphicFramePr>
        <p:xfrm>
          <a:off x="1345565" y="764704"/>
          <a:ext cx="6452870" cy="260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4221088"/>
            <a:ext cx="6440760" cy="14177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623887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154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Anotace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ročníku.</a:t>
            </a:r>
          </a:p>
          <a:p>
            <a:r>
              <a:rPr lang="cs-CZ" dirty="0" smtClean="0"/>
              <a:t>Slouží k upevnění učiva ze 4. ročníku a získání nových poznatků</a:t>
            </a:r>
            <a:r>
              <a:rPr lang="cs-CZ" dirty="0"/>
              <a:t> </a:t>
            </a:r>
            <a:r>
              <a:rPr lang="cs-CZ" dirty="0" smtClean="0"/>
              <a:t>téma Místo, kde žijeme - region Tachovsko.</a:t>
            </a:r>
          </a:p>
          <a:p>
            <a:r>
              <a:rPr lang="cs-CZ" dirty="0" smtClean="0"/>
              <a:t>Klíčová slova: povrch, vodstvo, zdroje surovin, typické výrobky, CHKO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787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34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cs-CZ" dirty="0" smtClean="0"/>
              <a:t>TACHOV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Město leží v Plzeňském kraji na řece Mži.</a:t>
            </a:r>
          </a:p>
          <a:p>
            <a:r>
              <a:rPr lang="cs-CZ" sz="2400" dirty="0" smtClean="0"/>
              <a:t>Nachází se 60 km západně od krajského města Plzně a 15 km východně od hranic s Německem</a:t>
            </a:r>
          </a:p>
          <a:p>
            <a:r>
              <a:rPr lang="cs-CZ" sz="2400" dirty="0" smtClean="0"/>
              <a:t>Žije zde asi 12 000 obyvatel.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pdokoupilova\Desktop\mapa_cr_prodejn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4442" y="3701452"/>
            <a:ext cx="3242566" cy="208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dokoupilova\Desktop\PLZESK~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6874" y="3140968"/>
            <a:ext cx="2142173" cy="253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4932040" y="3140968"/>
            <a:ext cx="79208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1484931" y="3701453"/>
            <a:ext cx="1286869" cy="12013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2435725" y="1628800"/>
            <a:ext cx="1344187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64088" y="1617115"/>
            <a:ext cx="720080" cy="443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660233" y="2060848"/>
            <a:ext cx="6480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599808" y="2465334"/>
            <a:ext cx="1332232" cy="313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911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Povrch</a:t>
            </a:r>
            <a:br>
              <a:rPr lang="cs-CZ" b="1" dirty="0" smtClean="0">
                <a:solidFill>
                  <a:srgbClr val="00B050"/>
                </a:solidFill>
              </a:rPr>
            </a:b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352928" cy="5613642"/>
          </a:xfr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Město Tachov leží v blízkosti pohoří																				</a:t>
            </a:r>
          </a:p>
          <a:p>
            <a:r>
              <a:rPr lang="cs-CZ" dirty="0" smtClean="0"/>
              <a:t>Nejvyšším vrcholem tohoto pohoří je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sz="2400" dirty="0" smtClean="0"/>
              <a:t>Jak se jmenuje nejvyšší vrchol Českého lesa, který leží na území okresu Tachov? Přesmyčka ti napoví.</a:t>
            </a:r>
          </a:p>
          <a:p>
            <a:pPr marL="0" indent="0">
              <a:buNone/>
            </a:pPr>
            <a:r>
              <a:rPr lang="cs-CZ" dirty="0" smtClean="0"/>
              <a:t>                HAVRAN       </a:t>
            </a:r>
            <a:r>
              <a:rPr lang="cs-CZ" sz="2200" dirty="0" smtClean="0"/>
              <a:t>Jeho </a:t>
            </a:r>
            <a:r>
              <a:rPr lang="cs-CZ" sz="2200" dirty="0"/>
              <a:t>nadmořská výška je  </a:t>
            </a:r>
            <a:r>
              <a:rPr lang="cs-CZ" sz="2200" dirty="0" smtClean="0"/>
              <a:t>894 </a:t>
            </a:r>
            <a:r>
              <a:rPr lang="cs-CZ" sz="2200" dirty="0"/>
              <a:t>m n.m. </a:t>
            </a:r>
            <a:endParaRPr lang="cs-CZ" sz="2200" dirty="0" smtClean="0"/>
          </a:p>
          <a:p>
            <a:pPr marL="0" indent="0">
              <a:buNone/>
            </a:pPr>
            <a:r>
              <a:rPr lang="cs-CZ" sz="1600" dirty="0" smtClean="0"/>
              <a:t>                        </a:t>
            </a:r>
          </a:p>
          <a:p>
            <a:r>
              <a:rPr lang="cs-CZ" sz="1600" dirty="0" smtClean="0"/>
              <a:t>  O kolik metrů je nižší než nejvyšší vrchol Českého lesa?   148 m n.m.</a:t>
            </a:r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11" name="Ovál 10"/>
          <p:cNvSpPr/>
          <p:nvPr/>
        </p:nvSpPr>
        <p:spPr>
          <a:xfrm>
            <a:off x="1331640" y="1628800"/>
            <a:ext cx="1778496" cy="110527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Krušné hory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5940152" y="1628800"/>
            <a:ext cx="1778496" cy="1124388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Český les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3538736" y="1628800"/>
            <a:ext cx="1875656" cy="110872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Krkonoše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651269" y="3429001"/>
            <a:ext cx="1440160" cy="79208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Čerchov</a:t>
            </a:r>
            <a:endParaRPr lang="cs-CZ" dirty="0" smtClean="0"/>
          </a:p>
          <a:p>
            <a:pPr algn="ctr"/>
            <a:r>
              <a:rPr lang="cs-CZ" dirty="0" smtClean="0"/>
              <a:t>1042 m n. m.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860032" y="3429001"/>
            <a:ext cx="1440160" cy="79208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Klínovec</a:t>
            </a:r>
          </a:p>
          <a:p>
            <a:pPr algn="ctr"/>
            <a:r>
              <a:rPr lang="cs-CZ" dirty="0" smtClean="0"/>
              <a:t>1244 m n.m.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 flipH="1">
            <a:off x="5580112" y="5805264"/>
            <a:ext cx="105841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 rot="10800000" flipV="1">
            <a:off x="1907701" y="5085184"/>
            <a:ext cx="166041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ARVAH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967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</a:rPr>
              <a:t>VODSTVO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4713387"/>
          </a:xfrm>
          <a:ln>
            <a:solidFill>
              <a:srgbClr val="0070C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Řeka</a:t>
            </a:r>
            <a:r>
              <a:rPr lang="cs-CZ" dirty="0" smtClean="0"/>
              <a:t> protékající Tachovem se nazývá </a:t>
            </a:r>
            <a:r>
              <a:rPr lang="cs-CZ" dirty="0" smtClean="0">
                <a:solidFill>
                  <a:schemeClr val="accent1"/>
                </a:solidFill>
              </a:rPr>
              <a:t>Mže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Patří do </a:t>
            </a:r>
            <a:r>
              <a:rPr lang="cs-CZ" dirty="0" smtClean="0">
                <a:solidFill>
                  <a:schemeClr val="accent1"/>
                </a:solidFill>
              </a:rPr>
              <a:t>povodí řeky Labe</a:t>
            </a:r>
            <a:r>
              <a:rPr lang="cs-CZ" dirty="0" smtClean="0"/>
              <a:t>, do </a:t>
            </a:r>
            <a:r>
              <a:rPr lang="cs-CZ" dirty="0" smtClean="0">
                <a:solidFill>
                  <a:schemeClr val="accent1"/>
                </a:solidFill>
              </a:rPr>
              <a:t>úmoří Severního moře.</a:t>
            </a:r>
          </a:p>
          <a:p>
            <a:r>
              <a:rPr lang="cs-CZ" dirty="0" smtClean="0"/>
              <a:t>U Tachova se nachází </a:t>
            </a:r>
            <a:r>
              <a:rPr lang="cs-CZ" dirty="0" smtClean="0">
                <a:solidFill>
                  <a:schemeClr val="accent1"/>
                </a:solidFill>
              </a:rPr>
              <a:t>vodárenská nádrž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Lučina</a:t>
            </a:r>
            <a:r>
              <a:rPr lang="cs-CZ" dirty="0" smtClean="0"/>
              <a:t>, která zásobuje město pitnou vodou.</a:t>
            </a:r>
          </a:p>
          <a:p>
            <a:endParaRPr lang="cs-CZ" dirty="0"/>
          </a:p>
        </p:txBody>
      </p:sp>
      <p:pic>
        <p:nvPicPr>
          <p:cNvPr id="1027" name="Picture 3" descr="C:\Users\pdokoupilova\Desktop\223942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8178" y="4149080"/>
            <a:ext cx="3316626" cy="248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020272" y="1412776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flipH="1">
            <a:off x="4306487" y="1985361"/>
            <a:ext cx="913583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04248" y="1985362"/>
            <a:ext cx="16561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99592" y="3573016"/>
            <a:ext cx="108012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547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Významné zdroje surovin na Tachovsku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4997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Z přírodního bohatství jsou významné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a minerální prameny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2400" dirty="0" smtClean="0"/>
              <a:t>(v Tachově, k léčebným účelům v Konstantinových Lázních a v malém množství v Chodové Plané) </a:t>
            </a:r>
          </a:p>
          <a:p>
            <a:pPr marL="0" indent="0" algn="ctr">
              <a:buNone/>
            </a:pPr>
            <a:endParaRPr lang="cs-CZ" sz="24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9097" y="1340768"/>
            <a:ext cx="1457325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pdokoupilova\Desktop\2008-07-14-15-42-21-5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852936"/>
            <a:ext cx="3267443" cy="245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877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CHKO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území okresu Tachov zasahují dvě CHKO.</a:t>
            </a:r>
          </a:p>
          <a:p>
            <a:r>
              <a:rPr lang="cs-CZ" dirty="0" smtClean="0"/>
              <a:t>Na západě CHKO Český les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a na východě CHKO Slavkovský les</a:t>
            </a:r>
          </a:p>
          <a:p>
            <a:endParaRPr lang="cs-CZ" dirty="0"/>
          </a:p>
        </p:txBody>
      </p:sp>
      <p:pic>
        <p:nvPicPr>
          <p:cNvPr id="3074" name="Picture 2" descr="C:\Users\pdokoupilova\Desktop\map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237" y="3645024"/>
            <a:ext cx="5078338" cy="29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707904" y="2204864"/>
            <a:ext cx="1922512" cy="601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292080" y="2806080"/>
            <a:ext cx="2376264" cy="5695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 descr="C:\Users\pdokoupilova\Desktop\imagesCA60M9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6289" y="4193866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402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Místní typické výrobky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Pivo Chodovar </a:t>
            </a:r>
            <a:r>
              <a:rPr lang="cs-CZ" dirty="0" smtClean="0"/>
              <a:t>vyráběné v rodinném </a:t>
            </a:r>
            <a:r>
              <a:rPr lang="cs-CZ" dirty="0" smtClean="0"/>
              <a:t>podniku  </a:t>
            </a:r>
            <a:r>
              <a:rPr lang="cs-CZ" dirty="0" smtClean="0"/>
              <a:t>v Chodové Plané (nejstarší pivovar na západě Čech)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Minerálka</a:t>
            </a:r>
            <a:r>
              <a:rPr lang="cs-CZ" dirty="0" smtClean="0"/>
              <a:t> značky </a:t>
            </a:r>
            <a:r>
              <a:rPr lang="cs-CZ" dirty="0" err="1" smtClean="0">
                <a:solidFill>
                  <a:srgbClr val="00B050"/>
                </a:solidFill>
              </a:rPr>
              <a:t>Ilsano</a:t>
            </a:r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Mléčné výrobky </a:t>
            </a:r>
            <a:r>
              <a:rPr lang="cs-CZ" dirty="0" smtClean="0"/>
              <a:t>ve Stříbře</a:t>
            </a:r>
          </a:p>
          <a:p>
            <a:r>
              <a:rPr lang="cs-CZ" dirty="0" smtClean="0"/>
              <a:t>Tachov – </a:t>
            </a:r>
            <a:r>
              <a:rPr lang="cs-CZ" dirty="0" smtClean="0">
                <a:solidFill>
                  <a:srgbClr val="00B050"/>
                </a:solidFill>
              </a:rPr>
              <a:t>umělohmotné nádoby, sportovní a cestovní hole, dveře a okna</a:t>
            </a:r>
          </a:p>
          <a:p>
            <a:r>
              <a:rPr lang="cs-CZ" dirty="0" smtClean="0"/>
              <a:t>V okolí Tachova – pily, které </a:t>
            </a:r>
            <a:r>
              <a:rPr lang="cs-CZ" dirty="0" smtClean="0">
                <a:solidFill>
                  <a:srgbClr val="00B050"/>
                </a:solidFill>
              </a:rPr>
              <a:t>zpracovávají dřevo </a:t>
            </a:r>
            <a:r>
              <a:rPr lang="cs-CZ" dirty="0" smtClean="0"/>
              <a:t>z okolních lesů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857390" y="2924944"/>
            <a:ext cx="1002641" cy="6001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691680" y="1700808"/>
            <a:ext cx="16561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17088" y="3550956"/>
            <a:ext cx="2674792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411760" y="4149080"/>
            <a:ext cx="60486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 flipV="1">
            <a:off x="817088" y="4581128"/>
            <a:ext cx="467301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605852" y="4966529"/>
            <a:ext cx="91440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5146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1" dirty="0">
                <a:solidFill>
                  <a:schemeClr val="accent5">
                    <a:lumMod val="50000"/>
                  </a:schemeClr>
                </a:solidFill>
                <a:hlinkClick r:id="rId2"/>
              </a:rPr>
              <a:t>http://</a:t>
            </a:r>
            <a:r>
              <a:rPr lang="cs-CZ" sz="1800" b="1" dirty="0" smtClean="0">
                <a:solidFill>
                  <a:schemeClr val="accent5">
                    <a:lumMod val="50000"/>
                  </a:schemeClr>
                </a:solidFill>
                <a:hlinkClick r:id="rId2"/>
              </a:rPr>
              <a:t>static.panoramio.com/photos/large/22394223.jpg</a:t>
            </a:r>
            <a:endParaRPr lang="cs-CZ" sz="1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sz="1800" b="1" dirty="0">
                <a:solidFill>
                  <a:schemeClr val="accent5">
                    <a:lumMod val="50000"/>
                  </a:schemeClr>
                </a:solidFill>
                <a:hlinkClick r:id="rId3"/>
              </a:rPr>
              <a:t>http://</a:t>
            </a:r>
            <a:r>
              <a:rPr lang="cs-CZ" sz="1800" b="1" dirty="0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www.tachov-mesto.cz/data/photobank/fotobanka/mineralka/p1010022/extra/2008-07-14-15-42-21-573.jpg</a:t>
            </a:r>
            <a:endParaRPr lang="cs-CZ" sz="1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sz="1800" b="1" dirty="0">
                <a:solidFill>
                  <a:schemeClr val="accent5">
                    <a:lumMod val="50000"/>
                  </a:schemeClr>
                </a:solidFill>
                <a:hlinkClick r:id="rId4"/>
              </a:rPr>
              <a:t>http://</a:t>
            </a:r>
            <a:r>
              <a:rPr lang="cs-CZ" sz="1800" b="1" dirty="0" smtClean="0">
                <a:solidFill>
                  <a:schemeClr val="accent5">
                    <a:lumMod val="50000"/>
                  </a:schemeClr>
                </a:solidFill>
                <a:hlinkClick r:id="rId4"/>
              </a:rPr>
              <a:t>www.turistickaencyklopedie.cz/images/mapa.png</a:t>
            </a:r>
            <a:endParaRPr lang="cs-CZ" sz="1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sz="1800" b="1" dirty="0">
                <a:solidFill>
                  <a:schemeClr val="accent5">
                    <a:lumMod val="50000"/>
                  </a:schemeClr>
                </a:solidFill>
                <a:hlinkClick r:id="rId5"/>
              </a:rPr>
              <a:t>http://</a:t>
            </a:r>
            <a:r>
              <a:rPr lang="cs-CZ" sz="1800" b="1" dirty="0" smtClean="0">
                <a:solidFill>
                  <a:schemeClr val="accent5">
                    <a:lumMod val="50000"/>
                  </a:schemeClr>
                </a:solidFill>
                <a:hlinkClick r:id="rId5"/>
              </a:rPr>
              <a:t>www.ok1vei.com/ff/pcs/okff-012/12jul01.jpg</a:t>
            </a:r>
            <a:endParaRPr lang="cs-CZ" sz="1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cs-CZ" sz="1800" b="1" u="sng" dirty="0">
                <a:solidFill>
                  <a:schemeClr val="accent5">
                    <a:lumMod val="50000"/>
                  </a:schemeClr>
                </a:solidFill>
                <a:hlinkClick r:id="rId6"/>
              </a:rPr>
              <a:t>www.office.microsoft.com</a:t>
            </a:r>
            <a:endParaRPr lang="cs-CZ" sz="1800" b="1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1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1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47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11212</TotalTime>
  <Words>285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 </vt:lpstr>
      <vt:lpstr>TACHOV</vt:lpstr>
      <vt:lpstr>Povrch </vt:lpstr>
      <vt:lpstr>VODSTVO</vt:lpstr>
      <vt:lpstr>Významné zdroje surovin na Tachovsku</vt:lpstr>
      <vt:lpstr>CHKO</vt:lpstr>
      <vt:lpstr>Místní typické výrobky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Dokoupilová Pavla</dc:creator>
  <cp:lastModifiedBy>Dum</cp:lastModifiedBy>
  <cp:revision>25</cp:revision>
  <dcterms:created xsi:type="dcterms:W3CDTF">2013-09-01T17:01:56Z</dcterms:created>
  <dcterms:modified xsi:type="dcterms:W3CDTF">2013-09-17T10:18:51Z</dcterms:modified>
</cp:coreProperties>
</file>