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61" r:id="rId4"/>
    <p:sldId id="273" r:id="rId5"/>
    <p:sldId id="265" r:id="rId6"/>
    <p:sldId id="266" r:id="rId7"/>
    <p:sldId id="267" r:id="rId8"/>
    <p:sldId id="27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11.9.2013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11.9.2013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11.9.2013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11.9.2013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11.9.2013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11.9.2013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C34DBD-E1B4-4C12-8D78-3DDE28239226}" type="datetimeFigureOut">
              <a:rPr lang="cs-CZ" smtClean="0"/>
              <a:pPr/>
              <a:t>11.9.2013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2246559"/>
              </p:ext>
            </p:extLst>
          </p:nvPr>
        </p:nvGraphicFramePr>
        <p:xfrm>
          <a:off x="1643063" y="3933056"/>
          <a:ext cx="6096000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NÁZEV ŠKOLY: Speciální základní škola,</a:t>
                      </a:r>
                      <a:r>
                        <a:rPr lang="cs-CZ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Chlumec nad Cidlinou,</a:t>
                      </a:r>
                      <a:r>
                        <a:rPr lang="cs-CZ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Smetanova 123</a:t>
                      </a:r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Autor</a:t>
                      </a:r>
                      <a:r>
                        <a:rPr lang="cs-CZ" dirty="0" smtClean="0">
                          <a:latin typeface="+mj-lt"/>
                        </a:rPr>
                        <a:t>: </a:t>
                      </a:r>
                      <a:r>
                        <a:rPr lang="cs-CZ" dirty="0" smtClean="0">
                          <a:latin typeface="+mj-lt"/>
                        </a:rPr>
                        <a:t>Eva Valentová </a:t>
                      </a:r>
                      <a:endParaRPr lang="cs-CZ" dirty="0">
                        <a:latin typeface="+mj-lt"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NÁZEV: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charset="0"/>
                        </a:rPr>
                        <a:t> VY_32_INOVACE_289_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Bod,</a:t>
                      </a:r>
                      <a:r>
                        <a:rPr lang="cs-CZ" sz="1800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přímka,</a:t>
                      </a:r>
                      <a:r>
                        <a:rPr lang="cs-CZ" sz="1800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úsečka, polopřímka</a:t>
                      </a:r>
                      <a:endParaRPr lang="cs-CZ" dirty="0">
                        <a:latin typeface="+mj-lt"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Téma: Geometrie</a:t>
                      </a:r>
                      <a:endParaRPr lang="cs-CZ" dirty="0">
                        <a:latin typeface="+mj-lt"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latin typeface="+mj-lt"/>
                        </a:rPr>
                        <a:t>Číslo projektu: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CZ.1.07/1.4.00/21.2598</a:t>
                      </a:r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404664"/>
            <a:ext cx="6096000" cy="149383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sp>
        <p:nvSpPr>
          <p:cNvPr id="6" name="Obdélník 5"/>
          <p:cNvSpPr/>
          <p:nvPr/>
        </p:nvSpPr>
        <p:spPr>
          <a:xfrm>
            <a:off x="1619672" y="1988840"/>
            <a:ext cx="6120680" cy="18722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cs-CZ" sz="4800" dirty="0" smtClean="0">
                <a:latin typeface="Georgia" pitchFamily="18" charset="0"/>
              </a:rPr>
              <a:t>Bod, přímka, úsečka, polopřímka</a:t>
            </a:r>
            <a:endParaRPr lang="cs-CZ" sz="48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23770" y="954244"/>
            <a:ext cx="777686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Určeno </a:t>
            </a:r>
            <a:r>
              <a:rPr lang="cs-CZ" sz="4400" dirty="0"/>
              <a:t>ž</a:t>
            </a:r>
            <a:r>
              <a:rPr lang="cs-CZ" sz="4400" dirty="0" smtClean="0"/>
              <a:t>ákům základní školy praktické.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49548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179512" y="548680"/>
            <a:ext cx="8784976" cy="612068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cs-CZ" sz="2800" b="1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Body: </a:t>
            </a:r>
            <a:endParaRPr lang="cs-CZ" sz="2800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pPr marL="360000" indent="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Označujeme je křížkem (+) nebo </a:t>
            </a:r>
          </a:p>
          <a:p>
            <a:pPr marL="360000"/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čarou ( </a:t>
            </a:r>
            <a:r>
              <a:rPr lang="cs-CZ" sz="2800" b="1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  </a:t>
            </a: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).</a:t>
            </a:r>
          </a:p>
          <a:p>
            <a:pPr marL="360000" indent="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Pojmenováváme je velkými tiskacími písmeny (A, B, C…….Z)</a:t>
            </a:r>
          </a:p>
          <a:p>
            <a:pPr marL="817200" lvl="1" indent="457200"/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 </a:t>
            </a:r>
          </a:p>
          <a:p>
            <a:endParaRPr lang="cs-CZ" sz="3200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endParaRPr lang="cs-CZ" sz="3200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endParaRPr lang="cs-CZ" sz="3200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endParaRPr lang="cs-CZ" sz="4000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600800" y="188640"/>
            <a:ext cx="5544616" cy="64807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latin typeface="Georgia" pitchFamily="18" charset="0"/>
              </a:rPr>
              <a:t>B</a:t>
            </a:r>
            <a:r>
              <a:rPr lang="cs-CZ" sz="3200" dirty="0" smtClean="0">
                <a:latin typeface="Georgia" pitchFamily="18" charset="0"/>
              </a:rPr>
              <a:t>od v rovině</a:t>
            </a:r>
            <a:endParaRPr lang="cs-CZ" sz="3200" dirty="0">
              <a:latin typeface="Georgia" pitchFamily="18" charset="0"/>
            </a:endParaRPr>
          </a:p>
        </p:txBody>
      </p:sp>
      <p:sp>
        <p:nvSpPr>
          <p:cNvPr id="6" name="Kosoúhelník 5"/>
          <p:cNvSpPr/>
          <p:nvPr/>
        </p:nvSpPr>
        <p:spPr>
          <a:xfrm>
            <a:off x="548663" y="3094351"/>
            <a:ext cx="8280920" cy="1357125"/>
          </a:xfrm>
          <a:prstGeom prst="parallelogram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A+++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971600" y="3151995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Georgia" pitchFamily="18" charset="0"/>
              </a:rPr>
              <a:t>+</a:t>
            </a:r>
            <a:endParaRPr lang="cs-CZ" sz="3600" b="1" dirty="0">
              <a:latin typeface="Georgia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59632" y="3592766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latin typeface="Georgia" pitchFamily="18" charset="0"/>
              </a:rPr>
              <a:t>A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932040" y="3544358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Georgia" pitchFamily="18" charset="0"/>
              </a:rPr>
              <a:t>+</a:t>
            </a:r>
            <a:endParaRPr lang="cs-CZ" sz="3600" b="1" dirty="0">
              <a:latin typeface="Georgia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64088" y="3635938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latin typeface="Georgia" pitchFamily="18" charset="0"/>
              </a:rPr>
              <a:t>C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7596336" y="3704911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Georgia" pitchFamily="18" charset="0"/>
              </a:rPr>
              <a:t>Z</a:t>
            </a:r>
            <a:endParaRPr lang="cs-CZ" sz="3600" b="1" dirty="0">
              <a:latin typeface="Georgia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308304" y="3285854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Georgia" pitchFamily="18" charset="0"/>
              </a:rPr>
              <a:t>+</a:t>
            </a:r>
            <a:endParaRPr lang="cs-CZ" sz="3600" b="1" dirty="0">
              <a:latin typeface="Georgia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398332" y="3172751"/>
            <a:ext cx="4557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+</a:t>
            </a:r>
          </a:p>
          <a:p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 flipH="1">
            <a:off x="3707903" y="3497875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latin typeface="Georgia" pitchFamily="18" charset="0"/>
              </a:rPr>
              <a:t>B</a:t>
            </a:r>
          </a:p>
        </p:txBody>
      </p:sp>
      <p:sp>
        <p:nvSpPr>
          <p:cNvPr id="17" name="Kosoúhelník 16"/>
          <p:cNvSpPr/>
          <p:nvPr/>
        </p:nvSpPr>
        <p:spPr>
          <a:xfrm>
            <a:off x="548663" y="4668258"/>
            <a:ext cx="8280920" cy="1265900"/>
          </a:xfrm>
          <a:prstGeom prst="parallelogram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A+++</a:t>
            </a:r>
            <a:endParaRPr lang="cs-CZ" dirty="0"/>
          </a:p>
        </p:txBody>
      </p:sp>
      <p:cxnSp>
        <p:nvCxnSpPr>
          <p:cNvPr id="19" name="Přímá spojnice 18"/>
          <p:cNvCxnSpPr/>
          <p:nvPr/>
        </p:nvCxnSpPr>
        <p:spPr>
          <a:xfrm flipV="1">
            <a:off x="1192621" y="4882316"/>
            <a:ext cx="1584176" cy="72701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4000295" y="4935654"/>
            <a:ext cx="3524033" cy="5760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V="1">
            <a:off x="4139952" y="5085184"/>
            <a:ext cx="3744416" cy="50957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2195736" y="5085184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1984709" y="5188552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Georgia" pitchFamily="18" charset="0"/>
              </a:rPr>
              <a:t>D</a:t>
            </a:r>
            <a:endParaRPr lang="cs-CZ" sz="3600" b="1" dirty="0">
              <a:latin typeface="Georgia" pitchFamily="18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156176" y="5223686"/>
            <a:ext cx="288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Georgia" pitchFamily="18" charset="0"/>
              </a:rPr>
              <a:t>P</a:t>
            </a:r>
            <a:endParaRPr lang="cs-CZ" sz="3600" b="1" dirty="0">
              <a:latin typeface="Georgia" pitchFamily="18" charset="0"/>
            </a:endParaRPr>
          </a:p>
        </p:txBody>
      </p:sp>
      <p:cxnSp>
        <p:nvCxnSpPr>
          <p:cNvPr id="31" name="Přímá spojnice 30"/>
          <p:cNvCxnSpPr/>
          <p:nvPr/>
        </p:nvCxnSpPr>
        <p:spPr>
          <a:xfrm>
            <a:off x="1907704" y="5190439"/>
            <a:ext cx="72008" cy="11076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2182378" y="1917778"/>
            <a:ext cx="0" cy="1800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000"/>
                            </p:stCondLst>
                            <p:childTnLst>
                              <p:par>
                                <p:cTn id="3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000"/>
                            </p:stCondLst>
                            <p:childTnLst>
                              <p:par>
                                <p:cTn id="4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000"/>
                            </p:stCondLst>
                            <p:childTnLst>
                              <p:par>
                                <p:cTn id="6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0"/>
                            </p:stCondLst>
                            <p:childTnLst>
                              <p:par>
                                <p:cTn id="6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2000"/>
                            </p:stCondLst>
                            <p:childTnLst>
                              <p:par>
                                <p:cTn id="7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2" grpId="0"/>
      <p:bldP spid="5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40485" y="548680"/>
            <a:ext cx="8784976" cy="6120680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360000" indent="457200">
              <a:buFont typeface="Wingdings" pitchFamily="2" charset="2"/>
              <a:buChar char="Ø"/>
            </a:pPr>
            <a:endParaRPr lang="cs-CZ" sz="4000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547664" y="188640"/>
            <a:ext cx="5544616" cy="64807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latin typeface="Georgia" pitchFamily="18" charset="0"/>
              </a:rPr>
              <a:t>B</a:t>
            </a:r>
            <a:r>
              <a:rPr lang="cs-CZ" sz="3200" dirty="0" smtClean="0">
                <a:latin typeface="Georgia" pitchFamily="18" charset="0"/>
              </a:rPr>
              <a:t>od na přímce </a:t>
            </a:r>
            <a:endParaRPr lang="cs-CZ" sz="3200" dirty="0">
              <a:latin typeface="Georgia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956376" y="4365104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600" b="1" dirty="0">
              <a:latin typeface="Georgia" pitchFamily="18" charset="0"/>
            </a:endParaRPr>
          </a:p>
        </p:txBody>
      </p:sp>
      <p:sp>
        <p:nvSpPr>
          <p:cNvPr id="19" name="Kosoúhelník 18"/>
          <p:cNvSpPr/>
          <p:nvPr/>
        </p:nvSpPr>
        <p:spPr>
          <a:xfrm>
            <a:off x="431540" y="3535890"/>
            <a:ext cx="8280920" cy="2629413"/>
          </a:xfrm>
          <a:prstGeom prst="parallelogram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557392" y="4616261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latin typeface="Georgia" pitchFamily="18" charset="0"/>
              </a:rPr>
              <a:t>A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1398801" y="5559647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latin typeface="Georgia" pitchFamily="18" charset="0"/>
              </a:rPr>
              <a:t>B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5004048" y="4513698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Georgia" pitchFamily="18" charset="0"/>
              </a:rPr>
              <a:t>Z</a:t>
            </a:r>
            <a:endParaRPr lang="cs-CZ" sz="3600" b="1" dirty="0">
              <a:latin typeface="Georgia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541885" y="4628391"/>
            <a:ext cx="303539" cy="54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600" b="1" dirty="0">
              <a:latin typeface="Georgia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7557892" y="3873641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Georgia" pitchFamily="18" charset="0"/>
              </a:rPr>
              <a:t>a</a:t>
            </a:r>
            <a:endParaRPr lang="cs-CZ" sz="3600" b="1" dirty="0">
              <a:latin typeface="Georgia" pitchFamily="18" charset="0"/>
            </a:endParaRPr>
          </a:p>
        </p:txBody>
      </p:sp>
      <p:cxnSp>
        <p:nvCxnSpPr>
          <p:cNvPr id="25" name="Přímá spojovací čára 27"/>
          <p:cNvCxnSpPr/>
          <p:nvPr/>
        </p:nvCxnSpPr>
        <p:spPr>
          <a:xfrm flipV="1">
            <a:off x="933156" y="3828752"/>
            <a:ext cx="6624736" cy="201622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3093396" y="5032805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latin typeface="Georgia" pitchFamily="18" charset="0"/>
              </a:rPr>
              <a:t>m</a:t>
            </a:r>
          </a:p>
        </p:txBody>
      </p:sp>
      <p:cxnSp>
        <p:nvCxnSpPr>
          <p:cNvPr id="27" name="Přímá spojnice 26"/>
          <p:cNvCxnSpPr/>
          <p:nvPr/>
        </p:nvCxnSpPr>
        <p:spPr>
          <a:xfrm>
            <a:off x="1825036" y="4435371"/>
            <a:ext cx="0" cy="2177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1403648" y="5580564"/>
            <a:ext cx="72158" cy="1650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V="1">
            <a:off x="1115616" y="4507380"/>
            <a:ext cx="7210678" cy="17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971600" y="859668"/>
            <a:ext cx="726293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>
              <a:latin typeface="Georgia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cs-CZ" sz="2800" dirty="0" smtClean="0">
                <a:latin typeface="Georgia" pitchFamily="18" charset="0"/>
              </a:rPr>
              <a:t>Na přímce a nebo m můžeme vyznačit body (A, B….Z).</a:t>
            </a:r>
          </a:p>
          <a:p>
            <a:endParaRPr lang="cs-CZ" sz="2800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146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5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5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4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179512" y="548680"/>
            <a:ext cx="8784976" cy="6120680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cs-CZ" sz="3600" b="1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PŘÍMKA: </a:t>
            </a:r>
          </a:p>
          <a:p>
            <a:pPr marL="360000" indent="457200">
              <a:buFont typeface="Wingdings" pitchFamily="2" charset="2"/>
              <a:buChar char="Ø"/>
            </a:pPr>
            <a:endParaRPr lang="cs-CZ" sz="2800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pPr marL="360000" indent="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Je nekonečně dlouhá rovná čára.</a:t>
            </a:r>
          </a:p>
          <a:p>
            <a:pPr marL="360000" indent="457200">
              <a:buFont typeface="Wingdings" pitchFamily="2" charset="2"/>
              <a:buChar char="Ø"/>
            </a:pPr>
            <a:r>
              <a:rPr lang="cs-CZ" sz="2800" dirty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O</a:t>
            </a: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značujeme ji malým písmenem (a, b, c, d, e,    f, …….z). </a:t>
            </a:r>
          </a:p>
          <a:p>
            <a:pPr marL="360000"/>
            <a:endParaRPr lang="cs-CZ" sz="2800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547664" y="188640"/>
            <a:ext cx="5544616" cy="64807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latin typeface="Georgia" pitchFamily="18" charset="0"/>
              </a:rPr>
              <a:t>P</a:t>
            </a:r>
            <a:r>
              <a:rPr lang="cs-CZ" sz="3200" dirty="0" smtClean="0">
                <a:latin typeface="Georgia" pitchFamily="18" charset="0"/>
              </a:rPr>
              <a:t>římka </a:t>
            </a:r>
            <a:endParaRPr lang="cs-CZ" sz="3200" dirty="0">
              <a:latin typeface="Georgia" pitchFamily="18" charset="0"/>
            </a:endParaRPr>
          </a:p>
        </p:txBody>
      </p:sp>
      <p:sp>
        <p:nvSpPr>
          <p:cNvPr id="6" name="Kosoúhelník 5"/>
          <p:cNvSpPr/>
          <p:nvPr/>
        </p:nvSpPr>
        <p:spPr>
          <a:xfrm>
            <a:off x="431540" y="3535890"/>
            <a:ext cx="8280920" cy="2629413"/>
          </a:xfrm>
          <a:prstGeom prst="parallelogram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</a:t>
            </a: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 flipV="1">
            <a:off x="755576" y="3933056"/>
            <a:ext cx="7848872" cy="7920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4518176" y="3753906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latin typeface="Georgia" pitchFamily="18" charset="0"/>
              </a:rPr>
              <a:t>c</a:t>
            </a:r>
          </a:p>
        </p:txBody>
      </p:sp>
      <p:cxnSp>
        <p:nvCxnSpPr>
          <p:cNvPr id="28" name="Přímá spojovací čára 27"/>
          <p:cNvCxnSpPr/>
          <p:nvPr/>
        </p:nvCxnSpPr>
        <p:spPr>
          <a:xfrm flipV="1">
            <a:off x="467544" y="3501008"/>
            <a:ext cx="7920880" cy="244827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6300192" y="4913872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latin typeface="Georgia" pitchFamily="18" charset="0"/>
              </a:rPr>
              <a:t>a</a:t>
            </a:r>
          </a:p>
        </p:txBody>
      </p:sp>
      <p:cxnSp>
        <p:nvCxnSpPr>
          <p:cNvPr id="12" name="Přímá spojnice 11"/>
          <p:cNvCxnSpPr/>
          <p:nvPr/>
        </p:nvCxnSpPr>
        <p:spPr>
          <a:xfrm>
            <a:off x="899592" y="4077072"/>
            <a:ext cx="7200800" cy="18722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2555776" y="5237038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Georgia" pitchFamily="18" charset="0"/>
              </a:rPr>
              <a:t>b</a:t>
            </a:r>
            <a:endParaRPr lang="cs-CZ" sz="3600" b="1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6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179512" y="548680"/>
            <a:ext cx="8784976" cy="6120680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cs-CZ" sz="36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POLOPŘÍMKA: </a:t>
            </a:r>
          </a:p>
          <a:p>
            <a:pPr marL="360000" indent="457200">
              <a:buFont typeface="Wingdings" pitchFamily="2" charset="2"/>
              <a:buChar char="Ø"/>
            </a:pPr>
            <a:endParaRPr lang="cs-CZ" sz="2800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pPr marL="360000" indent="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Je část přímky začínající v jednom bodě a procházející druhým bodem do nekonečna</a:t>
            </a:r>
            <a:r>
              <a:rPr lang="cs-CZ" sz="2800" dirty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.</a:t>
            </a: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 </a:t>
            </a:r>
          </a:p>
          <a:p>
            <a:pPr marL="360000" indent="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Označujeme ji pomocí počátečního a pomocného bodu (    AZ</a:t>
            </a:r>
            <a:r>
              <a:rPr lang="cs-CZ" sz="2800" dirty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), (    </a:t>
            </a: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PO). </a:t>
            </a:r>
          </a:p>
          <a:p>
            <a:pPr marL="360000" indent="457200">
              <a:buFont typeface="Wingdings" pitchFamily="2" charset="2"/>
              <a:buChar char="Ø"/>
            </a:pPr>
            <a:endParaRPr lang="cs-CZ" sz="2800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pPr marL="360000" indent="457200">
              <a:buFont typeface="Wingdings" pitchFamily="2" charset="2"/>
              <a:buChar char="Ø"/>
            </a:pPr>
            <a:endParaRPr lang="cs-CZ" sz="4000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547664" y="188640"/>
            <a:ext cx="5544616" cy="64807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latin typeface="Georgia" pitchFamily="18" charset="0"/>
              </a:rPr>
              <a:t>P</a:t>
            </a:r>
            <a:r>
              <a:rPr lang="cs-CZ" sz="3200" dirty="0" smtClean="0">
                <a:latin typeface="Georgia" pitchFamily="18" charset="0"/>
              </a:rPr>
              <a:t>olopřímka </a:t>
            </a:r>
            <a:endParaRPr lang="cs-CZ" sz="3200" dirty="0">
              <a:latin typeface="Georgia" pitchFamily="18" charset="0"/>
            </a:endParaRPr>
          </a:p>
        </p:txBody>
      </p:sp>
      <p:sp>
        <p:nvSpPr>
          <p:cNvPr id="6" name="Kosoúhelník 5"/>
          <p:cNvSpPr/>
          <p:nvPr/>
        </p:nvSpPr>
        <p:spPr>
          <a:xfrm>
            <a:off x="632956" y="4234373"/>
            <a:ext cx="8280920" cy="2016224"/>
          </a:xfrm>
          <a:prstGeom prst="parallelogram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835696" y="5157192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latin typeface="Georgia" pitchFamily="18" charset="0"/>
              </a:rPr>
              <a:t>A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6876256" y="4725144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Georgia" pitchFamily="18" charset="0"/>
              </a:rPr>
              <a:t>Z</a:t>
            </a:r>
            <a:endParaRPr lang="cs-CZ" sz="3600" b="1" dirty="0">
              <a:latin typeface="Georgia" pitchFamily="18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 flipV="1">
            <a:off x="1663430" y="4509120"/>
            <a:ext cx="7157042" cy="64654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7956376" y="4365104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600" b="1" dirty="0">
              <a:latin typeface="Georgia" pitchFamily="18" charset="0"/>
            </a:endParaRPr>
          </a:p>
        </p:txBody>
      </p:sp>
      <p:cxnSp>
        <p:nvCxnSpPr>
          <p:cNvPr id="22" name="Přímá spojovací šipka 21"/>
          <p:cNvCxnSpPr/>
          <p:nvPr/>
        </p:nvCxnSpPr>
        <p:spPr>
          <a:xfrm>
            <a:off x="3779912" y="3356992"/>
            <a:ext cx="288032" cy="0"/>
          </a:xfrm>
          <a:prstGeom prst="straightConnector1">
            <a:avLst/>
          </a:prstGeom>
          <a:ln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1663430" y="5048309"/>
            <a:ext cx="28250" cy="2528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7128284" y="4509120"/>
            <a:ext cx="36004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5076056" y="3356992"/>
            <a:ext cx="36004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1115616" y="4365104"/>
            <a:ext cx="6876764" cy="15841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>
            <a:off x="7956376" y="5803523"/>
            <a:ext cx="72008" cy="28977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H="1">
            <a:off x="4499992" y="5013176"/>
            <a:ext cx="72008" cy="25376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7668344" y="5302949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Georgia" pitchFamily="18" charset="0"/>
              </a:rPr>
              <a:t>P</a:t>
            </a:r>
            <a:endParaRPr lang="cs-CZ" sz="3600" b="1" dirty="0">
              <a:latin typeface="Georgia" pitchFamily="18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355976" y="5157192"/>
            <a:ext cx="3960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Georgia" pitchFamily="18" charset="0"/>
              </a:rPr>
              <a:t>O</a:t>
            </a:r>
            <a:endParaRPr lang="cs-CZ" sz="3600" b="1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0"/>
                            </p:stCondLst>
                            <p:childTnLst>
                              <p:par>
                                <p:cTn id="4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4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7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179512" y="548680"/>
            <a:ext cx="8784976" cy="6120680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cs-CZ" sz="36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ÚSEČKA: </a:t>
            </a:r>
          </a:p>
          <a:p>
            <a:pPr marL="360000" indent="457200">
              <a:buFont typeface="Wingdings" pitchFamily="2" charset="2"/>
              <a:buChar char="Ø"/>
            </a:pPr>
            <a:endParaRPr lang="cs-CZ" sz="2800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pPr marL="360000" indent="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Je část přímky začínající v jednom bodě a končící v bodě druhém</a:t>
            </a:r>
            <a:r>
              <a:rPr lang="cs-CZ" sz="2800" dirty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.</a:t>
            </a:r>
            <a:endParaRPr lang="cs-CZ" sz="2800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pPr marL="360000" indent="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Označujeme ji velkými tiskacími písmeny (AZ).</a:t>
            </a:r>
          </a:p>
          <a:p>
            <a:pPr marL="360000" indent="457200">
              <a:buFont typeface="Wingdings" pitchFamily="2" charset="2"/>
              <a:buChar char="Ø"/>
            </a:pPr>
            <a:endParaRPr lang="cs-CZ" sz="2800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pPr marL="360000" indent="457200">
              <a:buFont typeface="Wingdings" pitchFamily="2" charset="2"/>
              <a:buChar char="Ø"/>
            </a:pPr>
            <a:endParaRPr lang="cs-CZ" sz="4000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547664" y="188640"/>
            <a:ext cx="5544616" cy="64807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latin typeface="Georgia" pitchFamily="18" charset="0"/>
              </a:rPr>
              <a:t>Ú</a:t>
            </a:r>
            <a:r>
              <a:rPr lang="cs-CZ" sz="3200" dirty="0" smtClean="0">
                <a:latin typeface="Georgia" pitchFamily="18" charset="0"/>
              </a:rPr>
              <a:t>sečka</a:t>
            </a:r>
            <a:endParaRPr lang="cs-CZ" sz="3200" dirty="0">
              <a:latin typeface="Georgia" pitchFamily="18" charset="0"/>
            </a:endParaRPr>
          </a:p>
        </p:txBody>
      </p:sp>
      <p:sp>
        <p:nvSpPr>
          <p:cNvPr id="6" name="Kosoúhelník 5"/>
          <p:cNvSpPr/>
          <p:nvPr/>
        </p:nvSpPr>
        <p:spPr>
          <a:xfrm>
            <a:off x="539552" y="4293096"/>
            <a:ext cx="8280920" cy="2016224"/>
          </a:xfrm>
          <a:prstGeom prst="parallelogram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835696" y="5157192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latin typeface="Georgia" pitchFamily="18" charset="0"/>
              </a:rPr>
              <a:t>A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6876256" y="4725144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Georgia" pitchFamily="18" charset="0"/>
              </a:rPr>
              <a:t>Z</a:t>
            </a:r>
            <a:endParaRPr lang="cs-CZ" sz="3600" b="1" dirty="0">
              <a:latin typeface="Georgia" pitchFamily="18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 flipV="1">
            <a:off x="1691679" y="4581128"/>
            <a:ext cx="5544617" cy="53756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7164288" y="4437112"/>
            <a:ext cx="72008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H="1" flipV="1">
            <a:off x="1691680" y="4941168"/>
            <a:ext cx="15308" cy="34247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179512" y="548680"/>
            <a:ext cx="8856984" cy="6120680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514350" indent="-514350">
              <a:buAutoNum type="arabicPeriod"/>
            </a:pPr>
            <a:endParaRPr lang="cs-CZ" sz="2800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endParaRPr lang="cs-CZ" sz="2800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Vyznač body A, B, C, D. </a:t>
            </a:r>
          </a:p>
          <a:p>
            <a:pPr marL="514350" indent="-514350">
              <a:buAutoNum type="arabicPeriod"/>
            </a:pP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Narýsuj 3 různé přímky, pojmenuj </a:t>
            </a:r>
            <a:r>
              <a:rPr lang="cs-CZ" sz="280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je  </a:t>
            </a: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k, l, m. </a:t>
            </a:r>
          </a:p>
          <a:p>
            <a:pPr marL="514350" indent="-514350">
              <a:buAutoNum type="arabicPeriod"/>
            </a:pP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Na každé přímce vyznač jeden bod a označ ho   K, L, M.</a:t>
            </a:r>
          </a:p>
          <a:p>
            <a:pPr marL="514350" indent="-514350">
              <a:buAutoNum type="arabicPeriod"/>
            </a:pP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Narýsuj 3 úsečky a pojmenuj je OP, RS, TU.</a:t>
            </a:r>
          </a:p>
          <a:p>
            <a:pPr marL="514350" indent="-514350">
              <a:buAutoNum type="arabicPeriod"/>
            </a:pP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Na každé úsečce vyznač a pojmenuj libovolný  bod.</a:t>
            </a:r>
          </a:p>
          <a:p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/>
            </a:r>
            <a:b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</a:b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  </a:t>
            </a:r>
            <a:endParaRPr lang="cs-CZ" sz="2000" dirty="0" smtClean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  <a:p>
            <a:pPr marL="360000" indent="457200"/>
            <a:endParaRPr lang="cs-CZ" sz="3200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3059832" y="188640"/>
            <a:ext cx="2448272" cy="57606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Georgia" pitchFamily="18" charset="0"/>
              </a:rPr>
              <a:t>TEST</a:t>
            </a:r>
            <a:endParaRPr lang="cs-CZ" sz="32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581</TotalTime>
  <Words>267</Words>
  <Application>Microsoft Office PowerPoint</Application>
  <PresentationFormat>Předvádění na obrazovce (4:3)</PresentationFormat>
  <Paragraphs>72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Bod, přímka, úsečka</dc:title>
  <dc:subject>Geometrie</dc:subject>
  <dc:creator>Mgr. Eva Valentová</dc:creator>
  <cp:lastModifiedBy>maminka</cp:lastModifiedBy>
  <cp:revision>64</cp:revision>
  <dcterms:created xsi:type="dcterms:W3CDTF">2012-03-15T04:36:06Z</dcterms:created>
  <dcterms:modified xsi:type="dcterms:W3CDTF">2013-09-11T18:55:18Z</dcterms:modified>
</cp:coreProperties>
</file>