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66" r:id="rId3"/>
    <p:sldId id="262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498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B65455-97F7-4EF9-953D-27BF8FD6E6ED}" type="datetimeFigureOut">
              <a:rPr lang="cs-CZ" smtClean="0"/>
              <a:t>15.9.2013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58A25-5C91-4D06-8BC7-34FA494F1E1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854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58A25-5C91-4D06-8BC7-34FA494F1E1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4741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C34DBD-E1B4-4C12-8D78-3DDE28239226}" type="datetimeFigureOut">
              <a:rPr lang="cs-CZ" smtClean="0"/>
              <a:pPr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AC3594-41E2-4B12-B9E2-18D375049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7248126"/>
              </p:ext>
            </p:extLst>
          </p:nvPr>
        </p:nvGraphicFramePr>
        <p:xfrm>
          <a:off x="1643063" y="3933056"/>
          <a:ext cx="60960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lt1"/>
                          </a:solidFill>
                          <a:latin typeface="+mj-lt"/>
                          <a:ea typeface="+mn-ea"/>
                          <a:cs typeface="+mn-cs"/>
                        </a:rPr>
                        <a:t>NÁZEV ŠKOLY: Speciální základní škola, Chlumec nad Cidlinou, Smetanova 123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Autor: Eva Valentová 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NÁZEV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j-lt"/>
                          <a:cs typeface="Arial" charset="0"/>
                        </a:rPr>
                        <a:t>VY_32_INOVACE_290_</a:t>
                      </a:r>
                      <a:r>
                        <a:rPr lang="cs-CZ" sz="1800" kern="120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Čtverec</a:t>
                      </a: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,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j-lt"/>
                          <a:ea typeface="+mn-ea"/>
                          <a:cs typeface="+mn-cs"/>
                        </a:rPr>
                        <a:t> obdélník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+mj-lt"/>
                        </a:rPr>
                        <a:t>Téma: Geometrie</a:t>
                      </a:r>
                      <a:endParaRPr lang="cs-CZ" dirty="0">
                        <a:latin typeface="+mj-lt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+mj-lt"/>
                        </a:rPr>
                        <a:t>Číslo projektu: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</a:rPr>
                        <a:t>CZ.1.07/1.4.00/21.2598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04664"/>
            <a:ext cx="6096000" cy="14938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6" name="Obdélník 5"/>
          <p:cNvSpPr/>
          <p:nvPr/>
        </p:nvSpPr>
        <p:spPr>
          <a:xfrm>
            <a:off x="1619672" y="1988840"/>
            <a:ext cx="6120680" cy="18722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endParaRPr lang="cs-CZ" sz="4800" dirty="0" smtClean="0">
              <a:latin typeface="Georgia" pitchFamily="18" charset="0"/>
            </a:endParaRPr>
          </a:p>
          <a:p>
            <a:pPr algn="ctr"/>
            <a:r>
              <a:rPr lang="cs-CZ" sz="4800" dirty="0" smtClean="0">
                <a:latin typeface="Georgia" pitchFamily="18" charset="0"/>
              </a:rPr>
              <a:t>Čtverec, obdélník </a:t>
            </a:r>
            <a:endParaRPr lang="cs-CZ" sz="48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3770" y="954244"/>
            <a:ext cx="77768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Určeno </a:t>
            </a:r>
            <a:r>
              <a:rPr lang="cs-CZ" sz="4400" dirty="0"/>
              <a:t>ž</a:t>
            </a:r>
            <a:r>
              <a:rPr lang="cs-CZ" sz="4400" dirty="0" smtClean="0"/>
              <a:t>ákům základní školy praktické.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3075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817200" lvl="1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Čtverec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má čtyři vrcholy 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čtyři stejně dlouhé strany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p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rotilehlé strany jsou rovnoběžné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s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ousední strany jsou kolmé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vnitřní úhly jsou pravé (90</a:t>
            </a:r>
            <a:r>
              <a:rPr lang="cs-CZ" sz="2000" baseline="30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)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Čtverec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92080" y="2852936"/>
            <a:ext cx="19816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vnitřní úhly 90</a:t>
            </a:r>
            <a:r>
              <a:rPr lang="cs-CZ" sz="1600" baseline="30000" dirty="0" smtClean="0">
                <a:latin typeface="Georgia" pitchFamily="18" charset="0"/>
              </a:rPr>
              <a:t>0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87428" y="3780329"/>
            <a:ext cx="4134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čtverce </a:t>
            </a:r>
            <a:r>
              <a:rPr lang="cs-CZ" sz="1600" dirty="0" smtClean="0">
                <a:latin typeface="Georgia" pitchFamily="18" charset="0"/>
              </a:rPr>
              <a:t>se rovná součtu všech jeho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 stran.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5004048" y="4362834"/>
            <a:ext cx="2304256" cy="65034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O=4 . 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182244" y="5148481"/>
            <a:ext cx="3921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Obsah čtverce se rovná</a:t>
            </a:r>
            <a:r>
              <a:rPr lang="cs-CZ" sz="1600" dirty="0" smtClean="0">
                <a:latin typeface="Georgia" pitchFamily="18" charset="0"/>
              </a:rPr>
              <a:t> součinu dvou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sousedních stran. </a:t>
            </a:r>
          </a:p>
        </p:txBody>
      </p:sp>
      <p:sp>
        <p:nvSpPr>
          <p:cNvPr id="33" name="Zaoblený obdélník 32"/>
          <p:cNvSpPr/>
          <p:nvPr/>
        </p:nvSpPr>
        <p:spPr>
          <a:xfrm>
            <a:off x="5004048" y="5805264"/>
            <a:ext cx="230425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obsah:</a:t>
            </a:r>
          </a:p>
          <a:p>
            <a:r>
              <a:rPr lang="cs-CZ" b="1" dirty="0" smtClean="0">
                <a:latin typeface="Georgia" pitchFamily="18" charset="0"/>
              </a:rPr>
              <a:t>          S=  a . a   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67544" y="5723964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11560" y="2885974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635896" y="2924944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35896" y="573325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635896" y="422108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051720" y="2843644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39552" y="4283804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051720" y="572396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971600" y="3347700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971600" y="5723964"/>
            <a:ext cx="25922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971600" y="3347700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563888" y="3347700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971600" y="3356992"/>
            <a:ext cx="2592288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979712" y="3923764"/>
            <a:ext cx="511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9" name="Oblouk 48"/>
          <p:cNvSpPr/>
          <p:nvPr/>
        </p:nvSpPr>
        <p:spPr>
          <a:xfrm>
            <a:off x="561256" y="5169604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15905478">
            <a:off x="3025269" y="5122628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10800000">
            <a:off x="2987824" y="2987660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louk 51"/>
          <p:cNvSpPr/>
          <p:nvPr/>
        </p:nvSpPr>
        <p:spPr>
          <a:xfrm rot="5852584">
            <a:off x="667621" y="2936282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4000"/>
                            </p:stCondLst>
                            <p:childTnLst>
                              <p:par>
                                <p:cTn id="10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6000"/>
                            </p:stCondLst>
                            <p:childTnLst>
                              <p:par>
                                <p:cTn id="10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8000"/>
                            </p:stCondLst>
                            <p:childTnLst>
                              <p:par>
                                <p:cTn id="11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2000"/>
                            </p:stCondLst>
                            <p:childTnLst>
                              <p:par>
                                <p:cTn id="1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4000"/>
                            </p:stCondLst>
                            <p:childTnLst>
                              <p:par>
                                <p:cTn id="132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 animBg="1"/>
      <p:bldP spid="33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37" grpId="0" animBg="1"/>
      <p:bldP spid="48" grpId="0"/>
      <p:bldP spid="49" grpId="0" animBg="1"/>
      <p:bldP spid="50" grpId="0" animBg="1"/>
      <p:bldP spid="51" grpId="0" animBg="1"/>
      <p:bldP spid="5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360000" indent="457200"/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Obdélník -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 rovinný geometrický útvar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má čtyři vrcholy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čtyři strany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protilehlé strany jsou stejně dlouhé a           rovnoběžné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sousední strany jsou kolmé</a:t>
            </a:r>
          </a:p>
          <a:p>
            <a:pPr marL="3103200" lvl="6" indent="457200">
              <a:buFont typeface="Wingdings" pitchFamily="2" charset="2"/>
              <a:buChar char="§"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všechny vnitřní úhly jsou pravé (90</a:t>
            </a:r>
            <a:r>
              <a:rPr lang="cs-CZ" sz="2000" baseline="30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o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) 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/>
            <a:endParaRPr lang="cs-CZ" sz="28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32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Georgia" pitchFamily="18" charset="0"/>
              </a:rPr>
              <a:t>Obdélník  </a:t>
            </a:r>
            <a:endParaRPr lang="cs-CZ" sz="3200" dirty="0">
              <a:latin typeface="Georgia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39952" y="3068960"/>
            <a:ext cx="198163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600" dirty="0">
                <a:latin typeface="Georgia" pitchFamily="18" charset="0"/>
              </a:rPr>
              <a:t> </a:t>
            </a:r>
            <a:r>
              <a:rPr lang="cs-CZ" sz="1600" dirty="0" smtClean="0">
                <a:latin typeface="Georgia" pitchFamily="18" charset="0"/>
              </a:rPr>
              <a:t> vrcholy A, B, C, D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strany a, b, c, d </a:t>
            </a:r>
          </a:p>
          <a:p>
            <a:pPr>
              <a:buFont typeface="Wingdings" pitchFamily="2" charset="2"/>
              <a:buChar char="Ø"/>
            </a:pPr>
            <a:r>
              <a:rPr lang="cs-CZ" sz="1600" dirty="0" smtClean="0">
                <a:latin typeface="Georgia" pitchFamily="18" charset="0"/>
              </a:rPr>
              <a:t>  vnitřní úhly 90</a:t>
            </a:r>
            <a:r>
              <a:rPr lang="cs-CZ" sz="1600" baseline="30000" dirty="0" smtClean="0">
                <a:latin typeface="Georgia" pitchFamily="18" charset="0"/>
              </a:rPr>
              <a:t>0</a:t>
            </a:r>
            <a:endParaRPr lang="cs-CZ" sz="1600" dirty="0" smtClean="0">
              <a:latin typeface="Georgia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1960" y="3933056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Obvod obdélníku </a:t>
            </a:r>
            <a:r>
              <a:rPr lang="cs-CZ" sz="1600" dirty="0" smtClean="0">
                <a:latin typeface="Georgia" pitchFamily="18" charset="0"/>
              </a:rPr>
              <a:t>se rovná součtu sousedních stran násobený dvěma.</a:t>
            </a:r>
          </a:p>
        </p:txBody>
      </p:sp>
      <p:sp>
        <p:nvSpPr>
          <p:cNvPr id="31" name="Zaoblený obdélník 30"/>
          <p:cNvSpPr/>
          <p:nvPr/>
        </p:nvSpPr>
        <p:spPr>
          <a:xfrm>
            <a:off x="5148064" y="4557742"/>
            <a:ext cx="2304256" cy="64807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obvod:</a:t>
            </a:r>
          </a:p>
          <a:p>
            <a:pPr algn="ctr"/>
            <a:r>
              <a:rPr lang="cs-CZ" b="1" dirty="0" smtClean="0">
                <a:latin typeface="Georgia" pitchFamily="18" charset="0"/>
              </a:rPr>
              <a:t>O = 2 . (</a:t>
            </a:r>
            <a:r>
              <a:rPr lang="cs-CZ" b="1" dirty="0" err="1" smtClean="0">
                <a:latin typeface="Georgia" pitchFamily="18" charset="0"/>
              </a:rPr>
              <a:t>a+b</a:t>
            </a:r>
            <a:r>
              <a:rPr lang="cs-CZ" b="1" dirty="0" smtClean="0">
                <a:latin typeface="Georgia" pitchFamily="18" charset="0"/>
              </a:rPr>
              <a:t> )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319972" y="5201786"/>
            <a:ext cx="39212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Georgia" pitchFamily="18" charset="0"/>
              </a:rPr>
              <a:t>Obsah čtverce se rovná</a:t>
            </a:r>
            <a:r>
              <a:rPr lang="cs-CZ" sz="1600" dirty="0" smtClean="0">
                <a:latin typeface="Georgia" pitchFamily="18" charset="0"/>
              </a:rPr>
              <a:t> součinu dvou </a:t>
            </a:r>
            <a:br>
              <a:rPr lang="cs-CZ" sz="1600" dirty="0" smtClean="0">
                <a:latin typeface="Georgia" pitchFamily="18" charset="0"/>
              </a:rPr>
            </a:br>
            <a:r>
              <a:rPr lang="cs-CZ" sz="1600" dirty="0" smtClean="0">
                <a:latin typeface="Georgia" pitchFamily="18" charset="0"/>
              </a:rPr>
              <a:t>sousedních stran. </a:t>
            </a:r>
          </a:p>
        </p:txBody>
      </p:sp>
      <p:sp>
        <p:nvSpPr>
          <p:cNvPr id="33" name="Zaoblený obdélník 32"/>
          <p:cNvSpPr/>
          <p:nvPr/>
        </p:nvSpPr>
        <p:spPr>
          <a:xfrm>
            <a:off x="5128154" y="5770249"/>
            <a:ext cx="2304256" cy="670012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latin typeface="Georgia" pitchFamily="18" charset="0"/>
              </a:rPr>
              <a:t>obsah:</a:t>
            </a:r>
          </a:p>
          <a:p>
            <a:r>
              <a:rPr lang="cs-CZ" b="1" dirty="0" smtClean="0">
                <a:latin typeface="Georgia" pitchFamily="18" charset="0"/>
              </a:rPr>
              <a:t>          S =  a . b   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062430" y="5939988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34438" y="305966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22670" y="305966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22670" y="5939988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222670" y="442782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14558" y="30596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134438" y="44998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214558" y="593998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9" name="Přímá spojovací čára 28"/>
          <p:cNvCxnSpPr/>
          <p:nvPr/>
        </p:nvCxnSpPr>
        <p:spPr>
          <a:xfrm>
            <a:off x="1566486" y="35637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1566486" y="59399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1566486" y="3563724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3078654" y="3563724"/>
            <a:ext cx="0" cy="23762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Oblouk 47"/>
          <p:cNvSpPr/>
          <p:nvPr/>
        </p:nvSpPr>
        <p:spPr>
          <a:xfrm>
            <a:off x="1156142" y="5385628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louk 48"/>
          <p:cNvSpPr/>
          <p:nvPr/>
        </p:nvSpPr>
        <p:spPr>
          <a:xfrm rot="15905478">
            <a:off x="2612043" y="5329361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louk 49"/>
          <p:cNvSpPr/>
          <p:nvPr/>
        </p:nvSpPr>
        <p:spPr>
          <a:xfrm rot="10800000">
            <a:off x="2574598" y="3203684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5852584">
            <a:off x="1262507" y="3152306"/>
            <a:ext cx="914400" cy="914400"/>
          </a:xfrm>
          <a:prstGeom prst="arc">
            <a:avLst>
              <a:gd name="adj1" fmla="val 15690669"/>
              <a:gd name="adj2" fmla="val 50933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1566486" y="3563724"/>
            <a:ext cx="1512168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070542" y="4211796"/>
            <a:ext cx="511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2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2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2000"/>
                                        <p:tgtEl>
                                          <p:spTgt spid="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2000"/>
                            </p:stCondLst>
                            <p:childTnLst>
                              <p:par>
                                <p:cTn id="8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4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6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0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1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17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6000"/>
                            </p:stCondLst>
                            <p:childTnLst>
                              <p:par>
                                <p:cTn id="1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8000"/>
                            </p:stCondLst>
                            <p:childTnLst>
                              <p:par>
                                <p:cTn id="12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6" dur="2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2000"/>
                            </p:stCondLst>
                            <p:childTnLst>
                              <p:par>
                                <p:cTn id="13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000"/>
                            </p:stCondLst>
                            <p:childTnLst>
                              <p:par>
                                <p:cTn id="1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3" grpId="0" animBg="1"/>
      <p:bldP spid="20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48" grpId="0" animBg="1"/>
      <p:bldP spid="48" grpId="1" animBg="1"/>
      <p:bldP spid="49" grpId="0" animBg="1"/>
      <p:bldP spid="49" grpId="1" animBg="1"/>
      <p:bldP spid="50" grpId="0" animBg="1"/>
      <p:bldP spid="50" grpId="1" animBg="1"/>
      <p:bldP spid="51" grpId="0" animBg="1"/>
      <p:bldP spid="51" grpId="1" animBg="1"/>
      <p:bldP spid="54" grpId="0" animBg="1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404664"/>
            <a:ext cx="8784976" cy="6120680"/>
          </a:xfrm>
          <a:prstGeom prst="round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marL="1331550" lvl="1" indent="-514350">
              <a:buFont typeface="+mj-lt"/>
              <a:buAutoNum type="arabicPeriod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Narýsuj čtverec, jehož strana </a:t>
            </a:r>
            <a:r>
              <a:rPr lang="cs-CZ" sz="2400" dirty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a=4 cm. Vypočítej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jeho obvod.</a:t>
            </a:r>
          </a:p>
          <a:p>
            <a:pPr marL="1274400" lvl="1" indent="-457200">
              <a:buFont typeface="+mj-lt"/>
              <a:buAutoNum type="arabicPeriod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endParaRPr lang="cs-CZ" sz="24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obsah čtverce, jehož strana k=7 m.</a:t>
            </a:r>
          </a:p>
          <a:p>
            <a:pPr marL="1274400" lvl="1" indent="-457200">
              <a:buFont typeface="+mj-lt"/>
              <a:buAutoNum type="arabicPeriod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endParaRPr lang="cs-CZ" sz="2400" dirty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Vypočítej obvod obdélníku, jehož strany měří 4 m a  80 cm.</a:t>
            </a:r>
          </a:p>
          <a:p>
            <a:pPr marL="1274400" lvl="1" indent="-457200">
              <a:buFont typeface="+mj-lt"/>
              <a:buAutoNum type="arabicPeriod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Narýsuj obdélník se stranami a=2cm, b=6cm. Vypočítej </a:t>
            </a:r>
            <a:r>
              <a:rPr lang="cs-CZ" sz="2400" smtClean="0">
                <a:solidFill>
                  <a:schemeClr val="tx2">
                    <a:lumMod val="50000"/>
                  </a:schemeClr>
                </a:solidFill>
                <a:latin typeface="Georgia" pitchFamily="18" charset="0"/>
              </a:rPr>
              <a:t>jeho obsah.</a:t>
            </a: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1274400" lvl="1" indent="-457200">
              <a:buFont typeface="+mj-lt"/>
              <a:buAutoNum type="arabicPeriod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  <a:p>
            <a:pPr marL="817200" lvl="1" indent="457200">
              <a:buFont typeface="Wingdings" pitchFamily="2" charset="2"/>
              <a:buChar char="Ø"/>
            </a:pPr>
            <a:endParaRPr lang="cs-CZ" sz="2400" dirty="0" smtClean="0">
              <a:solidFill>
                <a:schemeClr val="tx2">
                  <a:lumMod val="50000"/>
                </a:schemeClr>
              </a:solidFill>
              <a:latin typeface="Georgia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547664" y="44624"/>
            <a:ext cx="5544616" cy="6480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latin typeface="Georgia" pitchFamily="18" charset="0"/>
              </a:rPr>
              <a:t>TEST   </a:t>
            </a:r>
            <a:endParaRPr lang="cs-CZ" sz="32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727</TotalTime>
  <Words>267</Words>
  <Application>Microsoft Office PowerPoint</Application>
  <PresentationFormat>Předvádění na obrazovce (4:3)</PresentationFormat>
  <Paragraphs>77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Čtverec, obdélník</dc:title>
  <dc:creator>Mgr. Eva Valentová</dc:creator>
  <cp:lastModifiedBy>maminka</cp:lastModifiedBy>
  <cp:revision>72</cp:revision>
  <dcterms:created xsi:type="dcterms:W3CDTF">2012-03-15T04:36:06Z</dcterms:created>
  <dcterms:modified xsi:type="dcterms:W3CDTF">2013-09-15T19:09:25Z</dcterms:modified>
</cp:coreProperties>
</file>