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5" r:id="rId4"/>
    <p:sldId id="264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4" d="100"/>
          <a:sy n="64" d="100"/>
        </p:scale>
        <p:origin x="-498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5971297"/>
              </p:ext>
            </p:extLst>
          </p:nvPr>
        </p:nvGraphicFramePr>
        <p:xfrm>
          <a:off x="1643063" y="393305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NÁZEV ŠKOLY: Speciální základní škola, Chlumec nad Cidlinou, Smetanova 123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Autor: Eva Valentová 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NÁZEV</a:t>
                      </a:r>
                      <a:r>
                        <a:rPr lang="cs-CZ" sz="1800" kern="120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: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charset="0"/>
                        </a:rPr>
                        <a:t>VY_32_INOVACE_291_</a:t>
                      </a:r>
                      <a:r>
                        <a:rPr lang="cs-CZ" sz="1800" kern="120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Kosočtverec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, kosodélník 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Téma: Geometrie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+mj-lt"/>
                        </a:rPr>
                        <a:t>Číslo projektu: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charset="0"/>
                        </a:rPr>
                        <a:t>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CZ.1.07/1.4.00/21.2598</a:t>
                      </a: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6096000" cy="14938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6" name="Obdélník 5"/>
          <p:cNvSpPr/>
          <p:nvPr/>
        </p:nvSpPr>
        <p:spPr>
          <a:xfrm>
            <a:off x="1619672" y="1988840"/>
            <a:ext cx="6120680" cy="187220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endParaRPr lang="cs-CZ" sz="4000" dirty="0" smtClean="0">
              <a:latin typeface="Georgia" pitchFamily="18" charset="0"/>
            </a:endParaRPr>
          </a:p>
          <a:p>
            <a:pPr algn="ctr"/>
            <a:r>
              <a:rPr lang="cs-CZ" sz="4000" dirty="0" smtClean="0">
                <a:latin typeface="Georgia" pitchFamily="18" charset="0"/>
              </a:rPr>
              <a:t>Kosočtverec, kosodélník </a:t>
            </a:r>
            <a:endParaRPr lang="cs-CZ" sz="40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3770" y="954244"/>
            <a:ext cx="77768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Určeno </a:t>
            </a:r>
            <a:r>
              <a:rPr lang="cs-CZ" sz="4400" dirty="0"/>
              <a:t>ž</a:t>
            </a:r>
            <a:r>
              <a:rPr lang="cs-CZ" sz="4400" dirty="0" smtClean="0"/>
              <a:t>ákům základní školy praktické.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63075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476672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Kosočtverec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rovinný geometrický útvar, který má</a:t>
            </a:r>
          </a:p>
          <a:p>
            <a:pPr marL="817200" lvl="1" indent="457200"/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	                                         čtyři vrcholy</a:t>
            </a:r>
          </a:p>
          <a:p>
            <a:pPr marL="4017600" lvl="8"/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     čtyři stejně dlouhé strany</a:t>
            </a:r>
          </a:p>
          <a:p>
            <a:pPr marL="4017600" lvl="8"/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    dva protilehlé úhly ostré</a:t>
            </a:r>
          </a:p>
          <a:p>
            <a:pPr marL="4017600" lvl="8"/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     dva protilehlé úhly tupé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Georgia" pitchFamily="18" charset="0"/>
              </a:rPr>
              <a:t>K</a:t>
            </a:r>
            <a:r>
              <a:rPr lang="cs-CZ" sz="3200" dirty="0" smtClean="0">
                <a:latin typeface="Georgia" pitchFamily="18" charset="0"/>
              </a:rPr>
              <a:t>osočtverec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572000" y="3219073"/>
            <a:ext cx="203132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 vrcholy A, B, C, D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 strany a, b, c, d 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latin typeface="Georgia" pitchFamily="18" charset="0"/>
            </a:endParaRPr>
          </a:p>
          <a:p>
            <a:endParaRPr lang="cs-CZ" sz="1600" dirty="0" smtClean="0">
              <a:latin typeface="Georgia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427984" y="4700449"/>
            <a:ext cx="41905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Georgia" pitchFamily="18" charset="0"/>
              </a:rPr>
              <a:t>Obvod kosočtverce </a:t>
            </a:r>
            <a:r>
              <a:rPr lang="cs-CZ" sz="1600" dirty="0" smtClean="0">
                <a:latin typeface="Georgia" pitchFamily="18" charset="0"/>
              </a:rPr>
              <a:t>se rovná součtu všech</a:t>
            </a:r>
            <a:br>
              <a:rPr lang="cs-CZ" sz="1600" dirty="0" smtClean="0">
                <a:latin typeface="Georgia" pitchFamily="18" charset="0"/>
              </a:rPr>
            </a:br>
            <a:r>
              <a:rPr lang="cs-CZ" sz="1600" dirty="0" smtClean="0">
                <a:latin typeface="Georgia" pitchFamily="18" charset="0"/>
              </a:rPr>
              <a:t> jeho stran.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633818" y="5701898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248714" y="2849741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011874" y="2872755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303169" y="565170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838147" y="4296291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682517" y="2882961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934741" y="4111625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922117" y="5696239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28" name="Přímá spojovací čára 27"/>
          <p:cNvCxnSpPr/>
          <p:nvPr/>
        </p:nvCxnSpPr>
        <p:spPr>
          <a:xfrm>
            <a:off x="1671614" y="3347700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951534" y="5579948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flipV="1">
            <a:off x="951534" y="3347700"/>
            <a:ext cx="720080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flipH="1">
            <a:off x="3327798" y="3347700"/>
            <a:ext cx="720080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Zaoblený obdélník 48"/>
          <p:cNvSpPr/>
          <p:nvPr/>
        </p:nvSpPr>
        <p:spPr>
          <a:xfrm>
            <a:off x="4860032" y="5526524"/>
            <a:ext cx="2304256" cy="7200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latin typeface="Georgia" pitchFamily="18" charset="0"/>
              </a:rPr>
              <a:t>obvod:</a:t>
            </a:r>
          </a:p>
          <a:p>
            <a:pPr algn="ctr"/>
            <a:r>
              <a:rPr lang="cs-CZ" b="1" dirty="0" smtClean="0">
                <a:latin typeface="Georgia" pitchFamily="18" charset="0"/>
              </a:rPr>
              <a:t>O = 4 . 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0"/>
                            </p:stCondLst>
                            <p:childTnLst>
                              <p:par>
                                <p:cTn id="4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0"/>
                            </p:stCondLst>
                            <p:childTnLst>
                              <p:par>
                                <p:cTn id="5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000"/>
                            </p:stCondLst>
                            <p:childTnLst>
                              <p:par>
                                <p:cTn id="5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000"/>
                            </p:stCondLst>
                            <p:childTnLst>
                              <p:par>
                                <p:cTn id="6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6000"/>
                            </p:stCondLst>
                            <p:childTnLst>
                              <p:par>
                                <p:cTn id="7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8000"/>
                            </p:stCondLst>
                            <p:childTnLst>
                              <p:par>
                                <p:cTn id="7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2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000"/>
                            </p:stCondLst>
                            <p:childTnLst>
                              <p:par>
                                <p:cTn id="8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4000"/>
                            </p:stCondLst>
                            <p:childTnLst>
                              <p:par>
                                <p:cTn id="8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6000"/>
                            </p:stCondLst>
                            <p:childTnLst>
                              <p:par>
                                <p:cTn id="9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8000"/>
                            </p:stCondLst>
                            <p:childTnLst>
                              <p:par>
                                <p:cTn id="9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0000"/>
                            </p:stCondLst>
                            <p:childTnLst>
                              <p:par>
                                <p:cTn id="10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404664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360000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Kosodélník -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rovinný geometrický útvar, který má</a:t>
            </a:r>
          </a:p>
          <a:p>
            <a:pPr marL="360000" indent="457200"/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			               čtyři vrcholy</a:t>
            </a:r>
          </a:p>
          <a:p>
            <a:pPr marL="360000" indent="457200"/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                                            čtyři strany</a:t>
            </a:r>
          </a:p>
          <a:p>
            <a:pPr marL="360000" indent="457200"/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                                            sousední strany </a:t>
            </a:r>
            <a:r>
              <a:rPr lang="cs-CZ" sz="200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různě dlouhé</a:t>
            </a:r>
            <a:endParaRPr lang="cs-CZ" sz="20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360000" indent="457200"/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                                            protilehlé strany stejně dlouhé</a:t>
            </a:r>
          </a:p>
          <a:p>
            <a:pPr marL="360000" indent="457200"/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                                            dva 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protilehlé úhly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ostré</a:t>
            </a:r>
            <a:endParaRPr lang="cs-CZ" sz="2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360000" indent="457200"/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                                             dva protilehlé úhly tupé</a:t>
            </a:r>
          </a:p>
          <a:p>
            <a:pPr marL="360000" indent="457200"/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Georgia" pitchFamily="18" charset="0"/>
              </a:rPr>
              <a:t>K</a:t>
            </a:r>
            <a:r>
              <a:rPr lang="cs-CZ" sz="3200" dirty="0" smtClean="0">
                <a:latin typeface="Georgia" pitchFamily="18" charset="0"/>
              </a:rPr>
              <a:t>osodélník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20513" y="3558778"/>
            <a:ext cx="19816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</a:t>
            </a:r>
            <a:r>
              <a:rPr lang="cs-CZ" sz="1600" dirty="0">
                <a:latin typeface="Georgia" pitchFamily="18" charset="0"/>
              </a:rPr>
              <a:t> </a:t>
            </a:r>
            <a:r>
              <a:rPr lang="cs-CZ" sz="1600" dirty="0" smtClean="0">
                <a:latin typeface="Georgia" pitchFamily="18" charset="0"/>
              </a:rPr>
              <a:t>vrcholy A, B, C, D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 strany a, b, c, d</a:t>
            </a:r>
          </a:p>
          <a:p>
            <a:endParaRPr lang="cs-CZ" sz="1600" dirty="0" smtClean="0">
              <a:latin typeface="Georgia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83969" y="4837802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Georgia" pitchFamily="18" charset="0"/>
              </a:rPr>
              <a:t>Obvod kosodélníku </a:t>
            </a:r>
            <a:r>
              <a:rPr lang="cs-CZ" sz="1600" dirty="0" smtClean="0">
                <a:latin typeface="Georgia" pitchFamily="18" charset="0"/>
              </a:rPr>
              <a:t>se rovná součtu sousedních stran násobený dvěma.</a:t>
            </a:r>
          </a:p>
        </p:txBody>
      </p:sp>
      <p:sp>
        <p:nvSpPr>
          <p:cNvPr id="31" name="Zaoblený obdélník 30"/>
          <p:cNvSpPr/>
          <p:nvPr/>
        </p:nvSpPr>
        <p:spPr>
          <a:xfrm>
            <a:off x="5158060" y="5484852"/>
            <a:ext cx="2304256" cy="7200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latin typeface="Georgia" pitchFamily="18" charset="0"/>
              </a:rPr>
              <a:t>obvod:</a:t>
            </a:r>
          </a:p>
          <a:p>
            <a:pPr algn="ctr"/>
            <a:r>
              <a:rPr lang="cs-CZ" b="1" dirty="0" smtClean="0">
                <a:latin typeface="Georgia" pitchFamily="18" charset="0"/>
              </a:rPr>
              <a:t>o=2 . (a + b)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39552" y="5085184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06086" y="2394059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131840" y="241159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483768" y="508518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843808" y="364502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195736" y="2348880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99592" y="360494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47" name="Přímá spojovací čára 46"/>
          <p:cNvCxnSpPr/>
          <p:nvPr/>
        </p:nvCxnSpPr>
        <p:spPr>
          <a:xfrm>
            <a:off x="899592" y="5013176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flipV="1">
            <a:off x="899592" y="2780928"/>
            <a:ext cx="720080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 flipH="1">
            <a:off x="2339752" y="2780928"/>
            <a:ext cx="720080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1619672" y="2780928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1403648" y="508518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4000"/>
                            </p:stCondLst>
                            <p:childTnLst>
                              <p:par>
                                <p:cTn id="4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4000"/>
                            </p:stCondLst>
                            <p:childTnLst>
                              <p:par>
                                <p:cTn id="5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000"/>
                            </p:stCondLst>
                            <p:childTnLst>
                              <p:par>
                                <p:cTn id="5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8000"/>
                            </p:stCondLst>
                            <p:childTnLst>
                              <p:par>
                                <p:cTn id="6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4000"/>
                            </p:stCondLst>
                            <p:childTnLst>
                              <p:par>
                                <p:cTn id="7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6000"/>
                            </p:stCondLst>
                            <p:childTnLst>
                              <p:par>
                                <p:cTn id="8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8000"/>
                            </p:stCondLst>
                            <p:childTnLst>
                              <p:par>
                                <p:cTn id="8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2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000"/>
                            </p:stCondLst>
                            <p:childTnLst>
                              <p:par>
                                <p:cTn id="9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4000"/>
                            </p:stCondLst>
                            <p:childTnLst>
                              <p:par>
                                <p:cTn id="9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000"/>
                            </p:stCondLst>
                            <p:childTnLst>
                              <p:par>
                                <p:cTn id="10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8000"/>
                            </p:stCondLst>
                            <p:childTnLst>
                              <p:par>
                                <p:cTn id="10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0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20" grpId="0"/>
      <p:bldP spid="21" grpId="0"/>
      <p:bldP spid="25" grpId="0"/>
      <p:bldP spid="27" grpId="0"/>
      <p:bldP spid="28" grpId="0"/>
      <p:bldP spid="29" grpId="0"/>
      <p:bldP spid="32" grpId="0"/>
      <p:bldP spid="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404664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1331550" lvl="1" indent="-514350">
              <a:buFont typeface="+mj-lt"/>
              <a:buAutoNum type="arabicPeriod"/>
            </a:pPr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1331550" lvl="1" indent="-514350">
              <a:buFont typeface="+mj-lt"/>
              <a:buAutoNum type="arabicPeriod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Vypočítej obvod kosočtverce, jehož strana </a:t>
            </a:r>
            <a:b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</a:b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a = 4 cm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.</a:t>
            </a:r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1331550" lvl="1" indent="-514350">
              <a:buFont typeface="+mj-lt"/>
              <a:buAutoNum type="arabicPeriod"/>
            </a:pPr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1331550" lvl="1" indent="-514350">
              <a:buFont typeface="+mj-lt"/>
              <a:buAutoNum type="arabicPeriod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Vypočítej obvod kosodélníku, jehož strany jsou: a = 4 cm, b = 6 cm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.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</a:t>
            </a:r>
          </a:p>
          <a:p>
            <a:pPr marL="1331550" lvl="1" indent="-514350">
              <a:buFont typeface="+mj-lt"/>
              <a:buAutoNum type="arabicPeriod"/>
            </a:pPr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1331550" lvl="1" indent="-514350">
              <a:buFont typeface="+mj-lt"/>
              <a:buAutoNum type="arabicPeriod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Vypočítej stranu kosočtverce, jehož obvod je O = 12 cm.</a:t>
            </a:r>
            <a:endParaRPr lang="cs-CZ" sz="28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smtClean="0">
                <a:latin typeface="Georgia" pitchFamily="18" charset="0"/>
              </a:rPr>
              <a:t>TEST  </a:t>
            </a:r>
            <a:endParaRPr lang="cs-CZ" sz="32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719</TotalTime>
  <Words>149</Words>
  <Application>Microsoft Office PowerPoint</Application>
  <PresentationFormat>Předvádění na obrazovce (4:3)</PresentationFormat>
  <Paragraphs>62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Kosočtverec, kosodélník </dc:title>
  <dc:subject>Geometrie</dc:subject>
  <dc:creator>Mgr. Eva Valentová</dc:creator>
  <cp:lastModifiedBy>maminka</cp:lastModifiedBy>
  <cp:revision>76</cp:revision>
  <dcterms:created xsi:type="dcterms:W3CDTF">2012-03-15T04:36:06Z</dcterms:created>
  <dcterms:modified xsi:type="dcterms:W3CDTF">2013-09-15T19:13:23Z</dcterms:modified>
</cp:coreProperties>
</file>