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2" r:id="rId4"/>
    <p:sldId id="267" r:id="rId5"/>
    <p:sldId id="268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27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956952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</a:t>
                      </a:r>
                      <a:r>
                        <a:rPr lang="cs-CZ" dirty="0" smtClean="0">
                          <a:latin typeface="+mj-lt"/>
                        </a:rPr>
                        <a:t>: </a:t>
                      </a:r>
                      <a:r>
                        <a:rPr lang="cs-CZ" dirty="0" smtClean="0">
                          <a:latin typeface="+mj-lt"/>
                        </a:rPr>
                        <a:t>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VY_32_INOVACE_292_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Kružnice,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kruh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Kruh, kružnice 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9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Kružnice –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množina všech bodů, které leží ve 			          stejné vzdálenosti od pevně daného 			          bodu.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Kružnice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1916832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 bod S je střed kružnice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</a:t>
            </a: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r je poloměr kružnice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</a:t>
            </a: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d je průměr kružnice; 2r = d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3933056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Obvod kružnice </a:t>
            </a:r>
            <a:r>
              <a:rPr lang="cs-CZ" sz="1600" dirty="0" smtClean="0">
                <a:latin typeface="Georgia" pitchFamily="18" charset="0"/>
              </a:rPr>
              <a:t>se rovná součinu dvojnásobku poloměru kružnice s konstantou </a:t>
            </a:r>
            <a:r>
              <a:rPr lang="el-GR" sz="1600" dirty="0" smtClean="0">
                <a:latin typeface="Georgia" pitchFamily="18" charset="0"/>
              </a:rPr>
              <a:t>π</a:t>
            </a:r>
            <a:r>
              <a:rPr lang="cs-CZ" sz="1600" dirty="0" smtClean="0">
                <a:latin typeface="Georgia" pitchFamily="18" charset="0"/>
              </a:rPr>
              <a:t>.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299695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123728" y="241159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cxnSp>
        <p:nvCxnSpPr>
          <p:cNvPr id="61" name="Přímá spojovací šipka 60"/>
          <p:cNvCxnSpPr/>
          <p:nvPr/>
        </p:nvCxnSpPr>
        <p:spPr>
          <a:xfrm flipV="1">
            <a:off x="1835696" y="2348880"/>
            <a:ext cx="108012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Elipsa 67"/>
          <p:cNvSpPr/>
          <p:nvPr/>
        </p:nvSpPr>
        <p:spPr>
          <a:xfrm>
            <a:off x="467544" y="1700808"/>
            <a:ext cx="2664296" cy="26642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1115616" y="1916832"/>
            <a:ext cx="1440160" cy="2232248"/>
          </a:xfrm>
          <a:prstGeom prst="straightConnector1">
            <a:avLst/>
          </a:prstGeom>
          <a:ln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4860032" y="4725144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obvod: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o= 2 . </a:t>
            </a:r>
            <a:r>
              <a:rPr lang="el-GR" b="1" dirty="0" smtClean="0">
                <a:latin typeface="Georgia" pitchFamily="18" charset="0"/>
              </a:rPr>
              <a:t>π</a:t>
            </a:r>
            <a:r>
              <a:rPr lang="cs-CZ" b="1" dirty="0" smtClean="0">
                <a:latin typeface="Georgia" pitchFamily="18" charset="0"/>
              </a:rPr>
              <a:t> . 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4653136"/>
            <a:ext cx="33843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Konstanta </a:t>
            </a:r>
            <a:r>
              <a:rPr lang="el-GR" sz="1600" b="1" dirty="0" smtClean="0">
                <a:latin typeface="Georgia" pitchFamily="18" charset="0"/>
              </a:rPr>
              <a:t>π</a:t>
            </a:r>
            <a:r>
              <a:rPr lang="cs-CZ" sz="1600" b="1" dirty="0" smtClean="0">
                <a:latin typeface="Georgia" pitchFamily="18" charset="0"/>
              </a:rPr>
              <a:t> (Pí) = 3,14</a:t>
            </a:r>
            <a:endParaRPr lang="cs-CZ" sz="1600" dirty="0" smtClean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3" presetClass="entr" presetSubtype="10" fill="hold" nodeType="after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3" presetClass="entr" presetSubtype="1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0"/>
                            </p:stCondLst>
                            <p:childTnLst>
                              <p:par>
                                <p:cTn id="59" presetID="3" presetClass="entr" presetSubtype="1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4" grpId="0"/>
      <p:bldP spid="57" grpId="0"/>
      <p:bldP spid="68" grpId="0" animBg="1"/>
      <p:bldP spid="68" grpId="1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	Kruh –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 omezený        			        kružnicí.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Kruh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1916832"/>
            <a:ext cx="45365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endParaRPr lang="cs-CZ" sz="16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je tvořen množinou všech bodů ohraničených kružnicí</a:t>
            </a:r>
          </a:p>
          <a:p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299695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123728" y="241159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cxnSp>
        <p:nvCxnSpPr>
          <p:cNvPr id="61" name="Přímá spojovací šipka 60"/>
          <p:cNvCxnSpPr/>
          <p:nvPr/>
        </p:nvCxnSpPr>
        <p:spPr>
          <a:xfrm flipV="1">
            <a:off x="1835696" y="2348880"/>
            <a:ext cx="108012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Elipsa 67"/>
          <p:cNvSpPr/>
          <p:nvPr/>
        </p:nvSpPr>
        <p:spPr>
          <a:xfrm>
            <a:off x="467544" y="1700808"/>
            <a:ext cx="2664296" cy="26642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4653136"/>
            <a:ext cx="33843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Konstanta </a:t>
            </a:r>
            <a:r>
              <a:rPr lang="el-GR" sz="1600" b="1" dirty="0" smtClean="0">
                <a:latin typeface="Georgia" pitchFamily="18" charset="0"/>
              </a:rPr>
              <a:t>π</a:t>
            </a:r>
            <a:r>
              <a:rPr lang="cs-CZ" sz="1600" b="1" dirty="0" smtClean="0">
                <a:latin typeface="Georgia" pitchFamily="18" charset="0"/>
              </a:rPr>
              <a:t> (Pí)  </a:t>
            </a:r>
            <a:r>
              <a:rPr lang="cs-CZ" sz="1600" dirty="0">
                <a:latin typeface="Georgia" pitchFamily="18" charset="0"/>
              </a:rPr>
              <a:t>=</a:t>
            </a:r>
            <a:r>
              <a:rPr lang="cs-CZ" sz="1600" dirty="0" smtClean="0">
                <a:latin typeface="Georgia" pitchFamily="18" charset="0"/>
              </a:rPr>
              <a:t> </a:t>
            </a:r>
            <a:r>
              <a:rPr lang="cs-CZ" sz="1600" b="1" dirty="0" smtClean="0">
                <a:latin typeface="Georgia" pitchFamily="18" charset="0"/>
              </a:rPr>
              <a:t>3,14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467544" y="1700808"/>
            <a:ext cx="2664296" cy="26642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3140968"/>
            <a:ext cx="43924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Obvod kruhu 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88024" y="3789040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obvod:</a:t>
            </a:r>
          </a:p>
          <a:p>
            <a:pPr algn="ctr"/>
            <a:r>
              <a:rPr lang="cs-CZ" b="1" dirty="0">
                <a:latin typeface="Georgia" pitchFamily="18" charset="0"/>
              </a:rPr>
              <a:t>O</a:t>
            </a:r>
            <a:r>
              <a:rPr lang="cs-CZ" b="1" dirty="0" smtClean="0">
                <a:latin typeface="Georgia" pitchFamily="18" charset="0"/>
              </a:rPr>
              <a:t>= 2 . </a:t>
            </a:r>
            <a:r>
              <a:rPr lang="el-GR" b="1" dirty="0" smtClean="0">
                <a:latin typeface="Georgia" pitchFamily="18" charset="0"/>
              </a:rPr>
              <a:t>π</a:t>
            </a:r>
            <a:r>
              <a:rPr lang="cs-CZ" b="1" dirty="0" smtClean="0">
                <a:latin typeface="Georgia" pitchFamily="18" charset="0"/>
              </a:rPr>
              <a:t> . r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067944" y="4581128"/>
            <a:ext cx="43924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Obsah kruhu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96494" y="2564904"/>
            <a:ext cx="511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788024" y="5229200"/>
            <a:ext cx="2304256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obsah:</a:t>
            </a:r>
          </a:p>
          <a:p>
            <a:pPr algn="ctr"/>
            <a:r>
              <a:rPr lang="cs-CZ" b="1" dirty="0">
                <a:latin typeface="Georgia" pitchFamily="18" charset="0"/>
              </a:rPr>
              <a:t>S</a:t>
            </a:r>
            <a:r>
              <a:rPr lang="cs-CZ" b="1" dirty="0" smtClean="0">
                <a:latin typeface="Georgia" pitchFamily="18" charset="0"/>
              </a:rPr>
              <a:t>= </a:t>
            </a:r>
            <a:r>
              <a:rPr lang="el-GR" b="1" dirty="0" smtClean="0">
                <a:latin typeface="Georgia" pitchFamily="18" charset="0"/>
              </a:rPr>
              <a:t>π</a:t>
            </a:r>
            <a:r>
              <a:rPr lang="cs-CZ" b="1" dirty="0" smtClean="0">
                <a:latin typeface="Georgia" pitchFamily="18" charset="0"/>
              </a:rPr>
              <a:t> . r . 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3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4" grpId="0"/>
      <p:bldP spid="57" grpId="0"/>
      <p:bldP spid="68" grpId="0" animBg="1"/>
      <p:bldP spid="15" grpId="0"/>
      <p:bldP spid="16" grpId="0" animBg="1"/>
      <p:bldP spid="19" grpId="0" animBg="1"/>
      <p:bldP spid="21" grpId="0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		        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Kruh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07904" y="1556792"/>
            <a:ext cx="482453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Všechny body, jejichž vzdálenost od středu S je </a:t>
            </a:r>
            <a:r>
              <a:rPr lang="cs-CZ" b="1" dirty="0" smtClean="0">
                <a:latin typeface="Georgia" pitchFamily="18" charset="0"/>
              </a:rPr>
              <a:t>menší</a:t>
            </a:r>
            <a:r>
              <a:rPr lang="cs-CZ" dirty="0" smtClean="0">
                <a:latin typeface="Georgia" pitchFamily="18" charset="0"/>
              </a:rPr>
              <a:t> než poloměr r, se nacházejí uvnitř kružnice a patří do množiny kruhu.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Všechny body, jejichž vzdálenost od středu S je </a:t>
            </a:r>
            <a:r>
              <a:rPr lang="cs-CZ" b="1" dirty="0" smtClean="0">
                <a:latin typeface="Georgia" pitchFamily="18" charset="0"/>
              </a:rPr>
              <a:t>rovna</a:t>
            </a:r>
            <a:r>
              <a:rPr lang="cs-CZ" dirty="0" smtClean="0">
                <a:latin typeface="Georgia" pitchFamily="18" charset="0"/>
              </a:rPr>
              <a:t> poloměru r, tvoří kružnici a ohraničují kruh.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Georgia" pitchFamily="18" charset="0"/>
              </a:rPr>
              <a:t>Všechny body, jejichž vzdálenost od středu S je </a:t>
            </a:r>
            <a:r>
              <a:rPr lang="cs-CZ" b="1" dirty="0" smtClean="0">
                <a:latin typeface="Georgia" pitchFamily="18" charset="0"/>
              </a:rPr>
              <a:t>větší </a:t>
            </a:r>
            <a:r>
              <a:rPr lang="cs-CZ" dirty="0" smtClean="0">
                <a:latin typeface="Georgia" pitchFamily="18" charset="0"/>
              </a:rPr>
              <a:t>než</a:t>
            </a:r>
            <a:r>
              <a:rPr lang="cs-CZ" b="1" dirty="0" smtClean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poloměr r, se nacházejí vně kružnice a nenáleží do množiny bodů kruhu. 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>
              <a:latin typeface="Georgia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cs-CZ" dirty="0" smtClean="0">
              <a:latin typeface="Georgia" pitchFamily="18" charset="0"/>
            </a:endParaRPr>
          </a:p>
          <a:p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2852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299695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123728" y="2411596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cxnSp>
        <p:nvCxnSpPr>
          <p:cNvPr id="61" name="Přímá spojovací šipka 60"/>
          <p:cNvCxnSpPr/>
          <p:nvPr/>
        </p:nvCxnSpPr>
        <p:spPr>
          <a:xfrm flipV="1">
            <a:off x="1835696" y="2348880"/>
            <a:ext cx="108012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Elipsa 67"/>
          <p:cNvSpPr/>
          <p:nvPr/>
        </p:nvSpPr>
        <p:spPr>
          <a:xfrm>
            <a:off x="467544" y="1700808"/>
            <a:ext cx="2664296" cy="26642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259632" y="23488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32849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39752" y="30689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331640" y="220486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43608" y="314096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11760" y="321297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91680" y="126876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475656" y="148478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27584" y="386104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55576" y="4221088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699792" y="4581128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83768" y="47971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5576" y="764704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39552" y="98072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+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80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1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1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2" grpId="0"/>
      <p:bldP spid="24" grpId="0"/>
      <p:bldP spid="25" grpId="0"/>
      <p:bldP spid="27" grpId="0"/>
      <p:bldP spid="28" grpId="0"/>
      <p:bldP spid="30" grpId="0"/>
      <p:bldP spid="32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		        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TEST 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7544" y="1052736"/>
            <a:ext cx="8280920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dirty="0" smtClean="0">
                <a:latin typeface="Georgia" pitchFamily="18" charset="0"/>
              </a:rPr>
              <a:t>ÚLOHA 1: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dirty="0" smtClean="0">
                <a:latin typeface="Georgia" pitchFamily="18" charset="0"/>
              </a:rPr>
              <a:t>Narýsuj kružnici k  se </a:t>
            </a:r>
            <a:r>
              <a:rPr lang="cs-CZ" smtClean="0">
                <a:latin typeface="Georgia" pitchFamily="18" charset="0"/>
              </a:rPr>
              <a:t>středem S  </a:t>
            </a:r>
            <a:r>
              <a:rPr lang="cs-CZ" dirty="0" smtClean="0">
                <a:latin typeface="Georgia" pitchFamily="18" charset="0"/>
              </a:rPr>
              <a:t>a poloměrem r = 5 cm. </a:t>
            </a:r>
          </a:p>
          <a:p>
            <a:pPr marL="342900" indent="-3429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dirty="0" smtClean="0">
                <a:latin typeface="Georgia" pitchFamily="18" charset="0"/>
              </a:rPr>
              <a:t>Vypočítej její obvod.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457200" indent="-457200"/>
            <a:r>
              <a:rPr lang="cs-CZ" dirty="0" smtClean="0">
                <a:latin typeface="Georgia" pitchFamily="18" charset="0"/>
              </a:rPr>
              <a:t>ÚLOHA 2:</a:t>
            </a:r>
          </a:p>
          <a:p>
            <a:pPr marL="457200" indent="-457200"/>
            <a:endParaRPr lang="cs-CZ" dirty="0" smtClean="0">
              <a:latin typeface="Georgia" pitchFamily="18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dirty="0" smtClean="0">
                <a:latin typeface="Georgia" pitchFamily="18" charset="0"/>
              </a:rPr>
              <a:t>Narýsuj kružnici m  se středem S a poloměrem r = 6 cm. 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dirty="0" smtClean="0">
                <a:latin typeface="Georgia" pitchFamily="18" charset="0"/>
              </a:rPr>
              <a:t> Urči bod A, který nenáleží dané kružnici, změř jeho vzdálenost od středu S.</a:t>
            </a:r>
          </a:p>
          <a:p>
            <a:pPr marL="457200" indent="-457200"/>
            <a:endParaRPr lang="cs-CZ" dirty="0" smtClean="0">
              <a:latin typeface="Georgia" pitchFamily="18" charset="0"/>
            </a:endParaRPr>
          </a:p>
          <a:p>
            <a:pPr marL="457200" indent="-457200"/>
            <a:r>
              <a:rPr lang="cs-CZ" dirty="0" smtClean="0">
                <a:latin typeface="Georgia" pitchFamily="18" charset="0"/>
              </a:rPr>
              <a:t>ÚLOHA 2:</a:t>
            </a:r>
          </a:p>
          <a:p>
            <a:pPr marL="457200" indent="-457200"/>
            <a:endParaRPr lang="cs-CZ" dirty="0" smtClean="0">
              <a:latin typeface="Georgia" pitchFamily="18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dirty="0" smtClean="0">
                <a:latin typeface="Georgia" pitchFamily="18" charset="0"/>
              </a:rPr>
              <a:t>Narýsuj kružnici  n   se středem S  a poloměrem r = 65 mm. 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dirty="0" smtClean="0">
                <a:latin typeface="Georgia" pitchFamily="18" charset="0"/>
              </a:rPr>
              <a:t>Vypočítej obsah kruhu, který je ohraničený touto kružnicí. </a:t>
            </a:r>
          </a:p>
          <a:p>
            <a:pPr marL="457200" indent="-4572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342900" indent="-342900">
              <a:buFont typeface="+mj-lt"/>
              <a:buAutoNum type="alphaLcParenR"/>
            </a:pPr>
            <a:endParaRPr lang="cs-CZ" dirty="0" smtClean="0">
              <a:latin typeface="Georgia" pitchFamily="18" charset="0"/>
            </a:endParaRPr>
          </a:p>
          <a:p>
            <a:pPr marL="342900" indent="-342900"/>
            <a:endParaRPr lang="cs-CZ" dirty="0" smtClean="0">
              <a:latin typeface="Georgia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cs-CZ" dirty="0" smtClean="0">
              <a:latin typeface="Georgia" pitchFamily="18" charset="0"/>
            </a:endParaRPr>
          </a:p>
          <a:p>
            <a:endParaRPr lang="cs-CZ" sz="1600" dirty="0" smtClean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308</Words>
  <Application>Microsoft Office PowerPoint</Application>
  <PresentationFormat>Předvádění na obrazovce (4:3)</PresentationFormat>
  <Paragraphs>86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Kružnice, kruh</dc:title>
  <dc:subject>Geometrie</dc:subject>
  <dc:creator>Mgr. Eva Valentová</dc:creator>
  <cp:lastModifiedBy>PC</cp:lastModifiedBy>
  <cp:revision>79</cp:revision>
  <dcterms:created xsi:type="dcterms:W3CDTF">2012-03-15T04:36:06Z</dcterms:created>
  <dcterms:modified xsi:type="dcterms:W3CDTF">2013-09-13T08:23:41Z</dcterms:modified>
</cp:coreProperties>
</file>