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2" r:id="rId4"/>
    <p:sldId id="271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4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147742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VY_32_INOVACE_294_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Kvádr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Kvádr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Kvádr 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jehož stěny tvoří     		                       šest pravoúhlých čtyřúhelníků. Jeho 	                                      protilehlé stěny jsou rovnoběžné. </a:t>
            </a:r>
          </a:p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vádr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60032" y="1988840"/>
            <a:ext cx="37444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latin typeface="Georgia" pitchFamily="18" charset="0"/>
            </a:endParaRPr>
          </a:p>
          <a:p>
            <a:r>
              <a:rPr lang="cs-CZ" sz="2000" dirty="0" smtClean="0">
                <a:latin typeface="Georgia" pitchFamily="18" charset="0"/>
              </a:rPr>
              <a:t>     délka a </a:t>
            </a:r>
          </a:p>
          <a:p>
            <a:r>
              <a:rPr lang="cs-CZ" sz="2000" dirty="0" smtClean="0">
                <a:latin typeface="Georgia" pitchFamily="18" charset="0"/>
              </a:rPr>
              <a:t>     výška b</a:t>
            </a:r>
          </a:p>
          <a:p>
            <a:r>
              <a:rPr lang="cs-CZ" sz="2000" dirty="0" smtClean="0">
                <a:latin typeface="Georgia" pitchFamily="18" charset="0"/>
              </a:rPr>
              <a:t>     šířka c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76732" y="4859288"/>
            <a:ext cx="20569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Georgia" pitchFamily="18" charset="0"/>
              </a:rPr>
              <a:t>Objem kvádru</a:t>
            </a:r>
            <a:endParaRPr lang="cs-CZ" sz="2000" dirty="0" smtClean="0">
              <a:latin typeface="Georgia" pitchFamily="18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971600" y="2636912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71600" y="5013176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71600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699792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403648" y="2348880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403648" y="4725144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403648" y="2348880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3131840" y="2348880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971600" y="2348880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2699792" y="2348880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2699792" y="4725144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971600" y="4725144"/>
            <a:ext cx="432048" cy="28803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aoblený obdélník 17"/>
          <p:cNvSpPr/>
          <p:nvPr/>
        </p:nvSpPr>
        <p:spPr>
          <a:xfrm>
            <a:off x="5220072" y="5382508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Georgia" pitchFamily="18" charset="0"/>
              </a:rPr>
              <a:t>V= a . b . c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319972" y="3295727"/>
            <a:ext cx="21066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Georgia" pitchFamily="18" charset="0"/>
              </a:rPr>
              <a:t>Povrch</a:t>
            </a:r>
            <a:r>
              <a:rPr lang="cs-CZ" sz="1600" b="1" dirty="0" smtClean="0">
                <a:latin typeface="Georgia" pitchFamily="18" charset="0"/>
              </a:rPr>
              <a:t> </a:t>
            </a:r>
            <a:r>
              <a:rPr lang="cs-CZ" sz="2000" b="1" dirty="0" smtClean="0">
                <a:latin typeface="Georgia" pitchFamily="18" charset="0"/>
              </a:rPr>
              <a:t>kvádru</a:t>
            </a:r>
            <a:endParaRPr lang="cs-CZ" sz="2000" dirty="0" smtClean="0">
              <a:latin typeface="Georgia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57828" y="3830624"/>
            <a:ext cx="2736304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Georgia" pitchFamily="18" charset="0"/>
              </a:rPr>
              <a:t>S = 2 . (a.b+</a:t>
            </a:r>
            <a:r>
              <a:rPr lang="cs-CZ" b="1" dirty="0" err="1" smtClean="0">
                <a:latin typeface="Georgia" pitchFamily="18" charset="0"/>
              </a:rPr>
              <a:t>b.c</a:t>
            </a:r>
            <a:r>
              <a:rPr lang="cs-CZ" b="1" dirty="0" smtClean="0">
                <a:latin typeface="Georgia" pitchFamily="18" charset="0"/>
              </a:rPr>
              <a:t>+a.c)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50131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54316" y="482851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99792" y="34462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2000"/>
                            </p:stCondLst>
                            <p:childTnLst>
                              <p:par>
                                <p:cTn id="6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000"/>
                            </p:stCondLst>
                            <p:childTnLst>
                              <p:par>
                                <p:cTn id="6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1" nodeType="click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750"/>
                            </p:stCondLst>
                            <p:childTnLst>
                              <p:par>
                                <p:cTn id="84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1"/>
      <p:bldP spid="18" grpId="0" animBg="1"/>
      <p:bldP spid="20" grpId="0" animBg="1"/>
      <p:bldP spid="24" grpId="0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bdélník 51"/>
          <p:cNvSpPr/>
          <p:nvPr/>
        </p:nvSpPr>
        <p:spPr>
          <a:xfrm>
            <a:off x="5940152" y="764704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Zaoblený obdélník 125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vádr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59632" y="1052736"/>
            <a:ext cx="146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Síť  kvádru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547664" y="3501008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a.b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339752" y="3501008"/>
            <a:ext cx="360040" cy="12961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/>
              <a:t>b.c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699792" y="3501008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a.b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491880" y="3501008"/>
            <a:ext cx="360040" cy="12961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/>
              <a:t>b.c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699792" y="3212976"/>
            <a:ext cx="792088" cy="2880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a.c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699792" y="4797152"/>
            <a:ext cx="792088" cy="2880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a.c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39330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63688" y="479715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339752" y="479715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15816" y="285293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491880" y="306896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588224" y="198884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82" name="Přímá spojovací čára 81"/>
          <p:cNvCxnSpPr/>
          <p:nvPr/>
        </p:nvCxnSpPr>
        <p:spPr>
          <a:xfrm>
            <a:off x="5724128" y="908720"/>
            <a:ext cx="7920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5724128" y="2204864"/>
            <a:ext cx="7920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5724128" y="908720"/>
            <a:ext cx="0" cy="129614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5940152" y="764704"/>
            <a:ext cx="7920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5940152" y="2060848"/>
            <a:ext cx="79208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5940152" y="764704"/>
            <a:ext cx="0" cy="129614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flipV="1">
            <a:off x="5724128" y="764704"/>
            <a:ext cx="216024" cy="144016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5" name="Skupina 114"/>
          <p:cNvGrpSpPr/>
          <p:nvPr/>
        </p:nvGrpSpPr>
        <p:grpSpPr>
          <a:xfrm>
            <a:off x="6516216" y="764704"/>
            <a:ext cx="216024" cy="1440160"/>
            <a:chOff x="4644008" y="980728"/>
            <a:chExt cx="216024" cy="1440160"/>
          </a:xfrm>
        </p:grpSpPr>
        <p:cxnSp>
          <p:nvCxnSpPr>
            <p:cNvPr id="85" name="Přímá spojovací čára 84"/>
            <p:cNvCxnSpPr/>
            <p:nvPr/>
          </p:nvCxnSpPr>
          <p:spPr>
            <a:xfrm>
              <a:off x="4644008" y="1124744"/>
              <a:ext cx="0" cy="1296144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ovací čára 88"/>
            <p:cNvCxnSpPr/>
            <p:nvPr/>
          </p:nvCxnSpPr>
          <p:spPr>
            <a:xfrm>
              <a:off x="4860032" y="980728"/>
              <a:ext cx="0" cy="1296144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 flipV="1">
              <a:off x="4644008" y="980728"/>
              <a:ext cx="216024" cy="144016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ovací čára 91"/>
            <p:cNvCxnSpPr/>
            <p:nvPr/>
          </p:nvCxnSpPr>
          <p:spPr>
            <a:xfrm flipV="1">
              <a:off x="4644008" y="2276872"/>
              <a:ext cx="216024" cy="144016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3" name="Přímá spojovací čára 92"/>
          <p:cNvCxnSpPr/>
          <p:nvPr/>
        </p:nvCxnSpPr>
        <p:spPr>
          <a:xfrm flipV="1">
            <a:off x="5724128" y="2060848"/>
            <a:ext cx="216024" cy="1440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5940152" y="212356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5436096" y="12687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5724128" y="908720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olný tvar 118"/>
          <p:cNvSpPr/>
          <p:nvPr/>
        </p:nvSpPr>
        <p:spPr>
          <a:xfrm>
            <a:off x="6515229" y="769397"/>
            <a:ext cx="213064" cy="1438183"/>
          </a:xfrm>
          <a:custGeom>
            <a:avLst/>
            <a:gdLst>
              <a:gd name="connsiteX0" fmla="*/ 0 w 213064"/>
              <a:gd name="connsiteY0" fmla="*/ 133165 h 1438183"/>
              <a:gd name="connsiteX1" fmla="*/ 204187 w 213064"/>
              <a:gd name="connsiteY1" fmla="*/ 0 h 1438183"/>
              <a:gd name="connsiteX2" fmla="*/ 213064 w 213064"/>
              <a:gd name="connsiteY2" fmla="*/ 1296140 h 1438183"/>
              <a:gd name="connsiteX3" fmla="*/ 0 w 213064"/>
              <a:gd name="connsiteY3" fmla="*/ 1438183 h 1438183"/>
              <a:gd name="connsiteX4" fmla="*/ 0 w 213064"/>
              <a:gd name="connsiteY4" fmla="*/ 133165 h 1438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3064" h="1438183">
                <a:moveTo>
                  <a:pt x="0" y="133165"/>
                </a:moveTo>
                <a:lnTo>
                  <a:pt x="204187" y="0"/>
                </a:lnTo>
                <a:lnTo>
                  <a:pt x="213064" y="1296140"/>
                </a:lnTo>
                <a:lnTo>
                  <a:pt x="0" y="1438183"/>
                </a:lnTo>
                <a:lnTo>
                  <a:pt x="0" y="13316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olný tvar 119"/>
          <p:cNvSpPr/>
          <p:nvPr/>
        </p:nvSpPr>
        <p:spPr>
          <a:xfrm>
            <a:off x="5707361" y="742764"/>
            <a:ext cx="994299" cy="177554"/>
          </a:xfrm>
          <a:custGeom>
            <a:avLst/>
            <a:gdLst>
              <a:gd name="connsiteX0" fmla="*/ 221942 w 994299"/>
              <a:gd name="connsiteY0" fmla="*/ 0 h 177554"/>
              <a:gd name="connsiteX1" fmla="*/ 994299 w 994299"/>
              <a:gd name="connsiteY1" fmla="*/ 26633 h 177554"/>
              <a:gd name="connsiteX2" fmla="*/ 807868 w 994299"/>
              <a:gd name="connsiteY2" fmla="*/ 177554 h 177554"/>
              <a:gd name="connsiteX3" fmla="*/ 0 w 994299"/>
              <a:gd name="connsiteY3" fmla="*/ 168676 h 177554"/>
              <a:gd name="connsiteX4" fmla="*/ 221942 w 994299"/>
              <a:gd name="connsiteY4" fmla="*/ 0 h 1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4299" h="177554">
                <a:moveTo>
                  <a:pt x="221942" y="0"/>
                </a:moveTo>
                <a:lnTo>
                  <a:pt x="994299" y="26633"/>
                </a:lnTo>
                <a:lnTo>
                  <a:pt x="807868" y="177554"/>
                </a:lnTo>
                <a:lnTo>
                  <a:pt x="0" y="168676"/>
                </a:lnTo>
                <a:lnTo>
                  <a:pt x="22194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TextovéPole 120"/>
          <p:cNvSpPr txBox="1"/>
          <p:nvPr/>
        </p:nvSpPr>
        <p:spPr>
          <a:xfrm>
            <a:off x="611560" y="5805264"/>
            <a:ext cx="1586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Povrh kvádru =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2072315" y="5805264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 . (a . b) </a:t>
            </a:r>
          </a:p>
        </p:txBody>
      </p:sp>
      <p:sp>
        <p:nvSpPr>
          <p:cNvPr id="123" name="TextovéPole 122"/>
          <p:cNvSpPr txBox="1"/>
          <p:nvPr/>
        </p:nvSpPr>
        <p:spPr>
          <a:xfrm>
            <a:off x="2915816" y="5805264"/>
            <a:ext cx="1316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+ 2 . (b . c)   </a:t>
            </a:r>
          </a:p>
        </p:txBody>
      </p:sp>
      <p:sp>
        <p:nvSpPr>
          <p:cNvPr id="124" name="TextovéPole 123"/>
          <p:cNvSpPr txBox="1"/>
          <p:nvPr/>
        </p:nvSpPr>
        <p:spPr>
          <a:xfrm>
            <a:off x="3890085" y="5805264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+ 2 . (a . c) </a:t>
            </a:r>
          </a:p>
        </p:txBody>
      </p:sp>
      <p:sp>
        <p:nvSpPr>
          <p:cNvPr id="127" name="Obdélník 126"/>
          <p:cNvSpPr/>
          <p:nvPr/>
        </p:nvSpPr>
        <p:spPr>
          <a:xfrm>
            <a:off x="5220072" y="3429000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a.b</a:t>
            </a:r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6012160" y="3429000"/>
            <a:ext cx="360040" cy="12961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/>
              <a:t>b.c</a:t>
            </a:r>
            <a:endParaRPr lang="cs-CZ" dirty="0"/>
          </a:p>
        </p:txBody>
      </p:sp>
      <p:sp>
        <p:nvSpPr>
          <p:cNvPr id="129" name="Obdélník 128"/>
          <p:cNvSpPr/>
          <p:nvPr/>
        </p:nvSpPr>
        <p:spPr>
          <a:xfrm>
            <a:off x="6372200" y="3429000"/>
            <a:ext cx="792088" cy="129614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a.b</a:t>
            </a:r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7164288" y="3429000"/>
            <a:ext cx="360040" cy="12961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/>
              <a:t>b.c</a:t>
            </a:r>
            <a:endParaRPr lang="cs-CZ" dirty="0"/>
          </a:p>
        </p:txBody>
      </p:sp>
      <p:sp>
        <p:nvSpPr>
          <p:cNvPr id="131" name="Obdélník 130"/>
          <p:cNvSpPr/>
          <p:nvPr/>
        </p:nvSpPr>
        <p:spPr>
          <a:xfrm>
            <a:off x="6012160" y="4725144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a.c</a:t>
            </a:r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6012160" y="2636912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a.c</a:t>
            </a: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4860032" y="39330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5508104" y="472514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6372200" y="285293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7236296" y="306896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6084168" y="544522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8" name="Obdélník 137"/>
          <p:cNvSpPr/>
          <p:nvPr/>
        </p:nvSpPr>
        <p:spPr>
          <a:xfrm>
            <a:off x="467544" y="2420888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Varianta 1</a:t>
            </a:r>
            <a:endParaRPr lang="cs-CZ" dirty="0"/>
          </a:p>
        </p:txBody>
      </p:sp>
      <p:sp>
        <p:nvSpPr>
          <p:cNvPr id="139" name="Obdélník 138"/>
          <p:cNvSpPr/>
          <p:nvPr/>
        </p:nvSpPr>
        <p:spPr>
          <a:xfrm>
            <a:off x="7020272" y="2348880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Varianta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19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10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0" dur="10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10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10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10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0" presetID="26" presetClass="emph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10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000"/>
                            </p:stCondLst>
                            <p:childTnLst>
                              <p:par>
                                <p:cTn id="104" presetID="3" presetClass="exit" presetSubtype="1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5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" presetClass="exit" presetSubtype="1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8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3" presetClass="exit" presetSubtype="1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1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grpId="2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6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2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000"/>
                            </p:stCondLst>
                            <p:childTnLst>
                              <p:par>
                                <p:cTn id="136" presetID="3" presetClass="entr" presetSubtype="1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1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" presetClass="entr" presetSubtype="10" fill="hold" grpId="2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6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000"/>
                            </p:stCondLst>
                            <p:childTnLst>
                              <p:par>
                                <p:cTn id="148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3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5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0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6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9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3000"/>
                            </p:stCondLst>
                            <p:childTnLst>
                              <p:par>
                                <p:cTn id="176" presetID="3" presetClass="exit" presetSubtype="1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" presetClass="entr" presetSubtype="10" fill="hold" grpId="2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2" grpId="1" animBg="1"/>
      <p:bldP spid="52" grpId="2" animBg="1"/>
      <p:bldP spid="12" grpId="0"/>
      <p:bldP spid="20" grpId="0" animBg="1"/>
      <p:bldP spid="20" grpId="1" animBg="1"/>
      <p:bldP spid="21" grpId="0" animBg="1"/>
      <p:bldP spid="21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38" grpId="0"/>
      <p:bldP spid="39" grpId="0"/>
      <p:bldP spid="40" grpId="0"/>
      <p:bldP spid="41" grpId="0"/>
      <p:bldP spid="42" grpId="0"/>
      <p:bldP spid="112" grpId="0" animBg="1"/>
      <p:bldP spid="112" grpId="1" animBg="1"/>
      <p:bldP spid="112" grpId="2" animBg="1"/>
      <p:bldP spid="119" grpId="0" animBg="1"/>
      <p:bldP spid="119" grpId="1" animBg="1"/>
      <p:bldP spid="119" grpId="2" animBg="1"/>
      <p:bldP spid="120" grpId="0" animBg="1"/>
      <p:bldP spid="120" grpId="1" animBg="1"/>
      <p:bldP spid="120" grpId="2" animBg="1"/>
      <p:bldP spid="121" grpId="0"/>
      <p:bldP spid="122" grpId="0"/>
      <p:bldP spid="123" grpId="0"/>
      <p:bldP spid="124" grpId="0"/>
      <p:bldP spid="127" grpId="0" animBg="1"/>
      <p:bldP spid="128" grpId="1" animBg="1"/>
      <p:bldP spid="129" grpId="0" animBg="1"/>
      <p:bldP spid="130" grpId="0" animBg="1"/>
      <p:bldP spid="131" grpId="0" animBg="1"/>
      <p:bldP spid="132" grpId="0" animBg="1"/>
      <p:bldP spid="133" grpId="0"/>
      <p:bldP spid="134" grpId="0"/>
      <p:bldP spid="135" grpId="0"/>
      <p:bldP spid="136" grpId="0"/>
      <p:bldP spid="137" grpId="0"/>
      <p:bldP spid="138" grpId="0" animBg="1"/>
      <p:bldP spid="1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8864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endParaRPr lang="cs-CZ" sz="16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endParaRPr lang="cs-CZ" sz="16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Vypočítej povrh kvádru, 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kde a = 5 cm; b= 1 dm; c= 35 mm.</a:t>
            </a: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Narýsuj jeho síť.   </a:t>
            </a: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Vypočítej objem daného kvádru. </a:t>
            </a:r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Kvádr   </a:t>
            </a:r>
            <a:endParaRPr lang="cs-CZ" sz="3200" dirty="0">
              <a:latin typeface="Georgia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228184" y="1412776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228184" y="3789040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228184" y="1412776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956376" y="1412776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660232" y="1124744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501008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660232" y="1124744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388424" y="1124744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6228184" y="1124744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7956376" y="1124744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7956376" y="3501008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228184" y="3501008"/>
            <a:ext cx="432048" cy="28803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948264" y="378904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04287" y="360437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51040" y="22787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1174</TotalTime>
  <Words>169</Words>
  <Application>Microsoft Office PowerPoint</Application>
  <PresentationFormat>Předvádění na obrazovce (4:3)</PresentationFormat>
  <Paragraphs>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Kvádr</dc:title>
  <dc:subject>Geometrie</dc:subject>
  <dc:creator>Mgr. Eva Valentová</dc:creator>
  <cp:lastModifiedBy>maminka</cp:lastModifiedBy>
  <cp:revision>115</cp:revision>
  <dcterms:created xsi:type="dcterms:W3CDTF">2012-03-15T04:36:06Z</dcterms:created>
  <dcterms:modified xsi:type="dcterms:W3CDTF">2013-09-15T19:17:59Z</dcterms:modified>
</cp:coreProperties>
</file>