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9" r:id="rId4"/>
    <p:sldId id="271" r:id="rId5"/>
    <p:sldId id="267" r:id="rId6"/>
    <p:sldId id="27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10" autoAdjust="0"/>
    <p:restoredTop sz="94660"/>
  </p:normalViewPr>
  <p:slideViewPr>
    <p:cSldViewPr>
      <p:cViewPr>
        <p:scale>
          <a:sx n="68" d="100"/>
          <a:sy n="68" d="100"/>
        </p:scale>
        <p:origin x="-557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34DBD-E1B4-4C12-8D78-3DDE28239226}" type="datetimeFigureOut">
              <a:rPr lang="cs-CZ" smtClean="0"/>
              <a:pPr/>
              <a:t>13.9.2013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AC3594-41E2-4B12-B9E2-18D375049E9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437291"/>
              </p:ext>
            </p:extLst>
          </p:nvPr>
        </p:nvGraphicFramePr>
        <p:xfrm>
          <a:off x="1643063" y="3933056"/>
          <a:ext cx="60960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NÁZEV ŠKOLY: Speciální základní škola, Chlumec nad Cidlinou, Smetanova 123</a:t>
                      </a:r>
                      <a:endParaRPr lang="cs-CZ" dirty="0"/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Autor</a:t>
                      </a:r>
                      <a:r>
                        <a:rPr lang="cs-CZ" dirty="0" smtClean="0">
                          <a:latin typeface="+mj-lt"/>
                        </a:rPr>
                        <a:t>: </a:t>
                      </a:r>
                      <a:r>
                        <a:rPr lang="cs-CZ" dirty="0" smtClean="0">
                          <a:latin typeface="+mj-lt"/>
                        </a:rPr>
                        <a:t>Eva Valentová 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NÁZEV</a:t>
                      </a:r>
                      <a:r>
                        <a:rPr lang="cs-CZ" sz="1800" kern="120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: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Arial" charset="0"/>
                        </a:rPr>
                        <a:t>VY_32_INOVACE_295_</a:t>
                      </a:r>
                      <a:r>
                        <a:rPr lang="cs-CZ" sz="1800" kern="1200" baseline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kern="1200" baseline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Přímka, úsečka, polopřímka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+mj-lt"/>
                        </a:rPr>
                        <a:t>Téma: Geometrie</a:t>
                      </a:r>
                      <a:endParaRPr lang="cs-CZ" dirty="0">
                        <a:latin typeface="+mj-lt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latin typeface="+mj-lt"/>
                        </a:rPr>
                        <a:t>Číslo projektu: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  <a:latin typeface="+mj-lt"/>
                        </a:rPr>
                        <a:t>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CZ.1.07/1.4.00/21.2598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404664"/>
            <a:ext cx="6096000" cy="14938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</p:pic>
      <p:sp>
        <p:nvSpPr>
          <p:cNvPr id="6" name="Obdélník 5"/>
          <p:cNvSpPr/>
          <p:nvPr/>
        </p:nvSpPr>
        <p:spPr>
          <a:xfrm>
            <a:off x="1619672" y="1988840"/>
            <a:ext cx="6120680" cy="187220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 anchorCtr="0"/>
          <a:lstStyle/>
          <a:p>
            <a:pPr algn="ctr"/>
            <a:endParaRPr lang="cs-CZ" sz="3800" dirty="0">
              <a:latin typeface="Georgia" pitchFamily="18" charset="0"/>
            </a:endParaRPr>
          </a:p>
          <a:p>
            <a:pPr algn="ctr"/>
            <a:r>
              <a:rPr lang="cs-CZ" sz="3800" dirty="0" smtClean="0">
                <a:latin typeface="Georgia" pitchFamily="18" charset="0"/>
              </a:rPr>
              <a:t>Přímka, úsečka, polopřímka – pracovní listy</a:t>
            </a:r>
            <a:endParaRPr lang="cs-CZ" sz="3800" dirty="0"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3894" y="2333779"/>
            <a:ext cx="79928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/>
              <a:t>Určeno žákům základní školy praktické.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408226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404664"/>
            <a:ext cx="8856984" cy="5832648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Přímka je označena písmenem:</a:t>
            </a:r>
          </a:p>
          <a:p>
            <a:pPr marL="514350" indent="-514350">
              <a:buAutoNum type="arabicPeriod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Úsečka je označena písmeny: </a:t>
            </a:r>
          </a:p>
          <a:p>
            <a:pPr marL="514350" indent="-514350">
              <a:buAutoNum type="arabicPeriod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Polopřímka je označena písmeny: </a:t>
            </a:r>
          </a:p>
          <a:p>
            <a:pPr marL="514350" indent="-514350">
              <a:buAutoNum type="arabicPeriod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Různoběžky jsou na obrázku:</a:t>
            </a:r>
          </a:p>
        </p:txBody>
      </p:sp>
      <p:sp>
        <p:nvSpPr>
          <p:cNvPr id="28" name="Obdélník 27"/>
          <p:cNvSpPr/>
          <p:nvPr/>
        </p:nvSpPr>
        <p:spPr>
          <a:xfrm>
            <a:off x="6948264" y="1052736"/>
            <a:ext cx="720080" cy="2880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/>
          <p:cNvSpPr/>
          <p:nvPr/>
        </p:nvSpPr>
        <p:spPr>
          <a:xfrm>
            <a:off x="6948264" y="1340768"/>
            <a:ext cx="720080" cy="2880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6948264" y="1628800"/>
            <a:ext cx="720080" cy="2880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6948264" y="1916832"/>
            <a:ext cx="720080" cy="2880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Zaoblený obdélník 31"/>
          <p:cNvSpPr/>
          <p:nvPr/>
        </p:nvSpPr>
        <p:spPr>
          <a:xfrm>
            <a:off x="1547664" y="44624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Georgia" pitchFamily="18" charset="0"/>
              </a:rPr>
              <a:t>Pracovní list  - planimetrie  </a:t>
            </a:r>
            <a:endParaRPr lang="cs-CZ" sz="3200" dirty="0">
              <a:latin typeface="Georgia" pitchFamily="18" charset="0"/>
            </a:endParaRPr>
          </a:p>
        </p:txBody>
      </p:sp>
      <p:cxnSp>
        <p:nvCxnSpPr>
          <p:cNvPr id="38" name="Přímá spojovací čára 37"/>
          <p:cNvCxnSpPr/>
          <p:nvPr/>
        </p:nvCxnSpPr>
        <p:spPr>
          <a:xfrm flipV="1">
            <a:off x="2267744" y="4149080"/>
            <a:ext cx="6408712" cy="15841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2411760" y="5589240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p</a:t>
            </a:r>
            <a:endParaRPr lang="cs-CZ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cxnSp>
        <p:nvCxnSpPr>
          <p:cNvPr id="41" name="Přímá spojovací čára 40"/>
          <p:cNvCxnSpPr/>
          <p:nvPr/>
        </p:nvCxnSpPr>
        <p:spPr>
          <a:xfrm>
            <a:off x="827584" y="3573016"/>
            <a:ext cx="0" cy="20162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/>
          <p:nvPr/>
        </p:nvCxnSpPr>
        <p:spPr>
          <a:xfrm>
            <a:off x="755576" y="3573016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ovací čára 46"/>
          <p:cNvCxnSpPr/>
          <p:nvPr/>
        </p:nvCxnSpPr>
        <p:spPr>
          <a:xfrm>
            <a:off x="755576" y="5589240"/>
            <a:ext cx="1440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ovéPole 49"/>
          <p:cNvSpPr txBox="1"/>
          <p:nvPr/>
        </p:nvSpPr>
        <p:spPr>
          <a:xfrm>
            <a:off x="395536" y="3429000"/>
            <a:ext cx="340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A</a:t>
            </a:r>
            <a:endParaRPr lang="cs-CZ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395536" y="5301208"/>
            <a:ext cx="335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B</a:t>
            </a:r>
            <a:endParaRPr lang="cs-CZ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53" name="Obdélník 52"/>
          <p:cNvSpPr/>
          <p:nvPr/>
        </p:nvSpPr>
        <p:spPr>
          <a:xfrm>
            <a:off x="1979712" y="2636912"/>
            <a:ext cx="2880320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Přímá spojovací čára 54"/>
          <p:cNvCxnSpPr/>
          <p:nvPr/>
        </p:nvCxnSpPr>
        <p:spPr>
          <a:xfrm>
            <a:off x="1475656" y="4653136"/>
            <a:ext cx="712879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1259632" y="4797152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M</a:t>
            </a:r>
            <a:endParaRPr lang="cs-CZ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cxnSp>
        <p:nvCxnSpPr>
          <p:cNvPr id="58" name="Přímá spojovací čára 57"/>
          <p:cNvCxnSpPr/>
          <p:nvPr/>
        </p:nvCxnSpPr>
        <p:spPr>
          <a:xfrm>
            <a:off x="1475656" y="4581128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ovací čára 58"/>
          <p:cNvCxnSpPr/>
          <p:nvPr/>
        </p:nvCxnSpPr>
        <p:spPr>
          <a:xfrm>
            <a:off x="6876256" y="4797152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ovéPole 59"/>
          <p:cNvSpPr txBox="1"/>
          <p:nvPr/>
        </p:nvSpPr>
        <p:spPr>
          <a:xfrm>
            <a:off x="6660232" y="4869160"/>
            <a:ext cx="344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K</a:t>
            </a:r>
            <a:endParaRPr lang="cs-CZ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61" name="Obdélník 60"/>
          <p:cNvSpPr/>
          <p:nvPr/>
        </p:nvSpPr>
        <p:spPr>
          <a:xfrm>
            <a:off x="5220072" y="2636912"/>
            <a:ext cx="2880320" cy="12961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2" name="TextovéPole 61"/>
          <p:cNvSpPr txBox="1"/>
          <p:nvPr/>
        </p:nvSpPr>
        <p:spPr>
          <a:xfrm>
            <a:off x="1619672" y="2564904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a)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4860032" y="256490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tx2">
                    <a:lumMod val="75000"/>
                  </a:schemeClr>
                </a:solidFill>
              </a:rPr>
              <a:t>b)</a:t>
            </a:r>
            <a:endParaRPr lang="cs-CZ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65" name="Přímá spojovací čára 64"/>
          <p:cNvCxnSpPr/>
          <p:nvPr/>
        </p:nvCxnSpPr>
        <p:spPr>
          <a:xfrm>
            <a:off x="2051720" y="3068960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/>
          <p:nvPr/>
        </p:nvCxnSpPr>
        <p:spPr>
          <a:xfrm>
            <a:off x="2051720" y="3501008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ovéPole 67"/>
          <p:cNvSpPr txBox="1"/>
          <p:nvPr/>
        </p:nvSpPr>
        <p:spPr>
          <a:xfrm>
            <a:off x="1979712" y="2996952"/>
            <a:ext cx="2160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s</a:t>
            </a:r>
            <a:endParaRPr lang="cs-CZ" sz="1200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69" name="TextovéPole 68"/>
          <p:cNvSpPr txBox="1"/>
          <p:nvPr/>
        </p:nvSpPr>
        <p:spPr>
          <a:xfrm>
            <a:off x="2051720" y="3501008"/>
            <a:ext cx="2160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t</a:t>
            </a:r>
            <a:endParaRPr lang="cs-CZ" sz="1200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cxnSp>
        <p:nvCxnSpPr>
          <p:cNvPr id="70" name="Přímá spojovací čára 69"/>
          <p:cNvCxnSpPr/>
          <p:nvPr/>
        </p:nvCxnSpPr>
        <p:spPr>
          <a:xfrm>
            <a:off x="5292080" y="3573016"/>
            <a:ext cx="273630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/>
          <p:nvPr/>
        </p:nvCxnSpPr>
        <p:spPr>
          <a:xfrm>
            <a:off x="5292080" y="2636912"/>
            <a:ext cx="1202432" cy="12024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ovéPole 73"/>
          <p:cNvSpPr txBox="1"/>
          <p:nvPr/>
        </p:nvSpPr>
        <p:spPr>
          <a:xfrm>
            <a:off x="5508104" y="2708920"/>
            <a:ext cx="2160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s</a:t>
            </a:r>
            <a:endParaRPr lang="cs-CZ" sz="1200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75" name="TextovéPole 74"/>
          <p:cNvSpPr txBox="1"/>
          <p:nvPr/>
        </p:nvSpPr>
        <p:spPr>
          <a:xfrm>
            <a:off x="5292080" y="3501008"/>
            <a:ext cx="2160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t</a:t>
            </a:r>
            <a:endParaRPr lang="cs-CZ" sz="1200" dirty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547664" y="44624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Georgia" pitchFamily="18" charset="0"/>
              </a:rPr>
              <a:t>Pracovní list  - planimetrie  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79512" y="1412776"/>
            <a:ext cx="8712968" cy="19442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179512" y="3789040"/>
            <a:ext cx="8712968" cy="2232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31540" y="931188"/>
            <a:ext cx="82089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  <a:latin typeface="Georgia" pitchFamily="18" charset="0"/>
              </a:rPr>
              <a:t>1. Vyznač body A, B, C, D</a:t>
            </a:r>
            <a:endParaRPr lang="cs-CZ" sz="2000" dirty="0">
              <a:solidFill>
                <a:schemeClr val="tx2"/>
              </a:solidFill>
              <a:latin typeface="Georgia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2" y="3367659"/>
            <a:ext cx="8316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2"/>
                </a:solidFill>
                <a:latin typeface="Georgia" pitchFamily="18" charset="0"/>
              </a:rPr>
              <a:t>2</a:t>
            </a:r>
            <a:r>
              <a:rPr lang="cs-CZ" sz="2000" dirty="0">
                <a:solidFill>
                  <a:schemeClr val="tx2"/>
                </a:solidFill>
                <a:latin typeface="Georgia" pitchFamily="18" charset="0"/>
              </a:rPr>
              <a:t>. Narýsuj přímky p  a  t, úsečky CD a TU a polopřímky KL a MN.</a:t>
            </a:r>
          </a:p>
        </p:txBody>
      </p:sp>
    </p:spTree>
    <p:extLst>
      <p:ext uri="{BB962C8B-B14F-4D97-AF65-F5344CB8AC3E}">
        <p14:creationId xmlns:p14="http://schemas.microsoft.com/office/powerpoint/2010/main" val="251679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404664"/>
            <a:ext cx="8856984" cy="6264696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Narýsuj úsečku  AB = 8 cm a k ní rovnoběžnou přímku p.</a:t>
            </a: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Narýsuj dvě různoběžné přímky o  a m. </a:t>
            </a: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/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</p:txBody>
      </p:sp>
      <p:sp>
        <p:nvSpPr>
          <p:cNvPr id="32" name="Zaoblený obdélník 31"/>
          <p:cNvSpPr/>
          <p:nvPr/>
        </p:nvSpPr>
        <p:spPr>
          <a:xfrm>
            <a:off x="1547664" y="44624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Georgia" pitchFamily="18" charset="0"/>
              </a:rPr>
              <a:t>Pracovní list  - planimetrie  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179512" y="1412776"/>
            <a:ext cx="8712968" cy="19442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délník 34"/>
          <p:cNvSpPr/>
          <p:nvPr/>
        </p:nvSpPr>
        <p:spPr>
          <a:xfrm>
            <a:off x="179512" y="3789040"/>
            <a:ext cx="8712968" cy="2232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07504" y="404664"/>
            <a:ext cx="8856984" cy="6264696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Narýsuj úsečku RS = 10 cm, vyznač na ní bod K a bod </a:t>
            </a:r>
            <a:r>
              <a:rPr lang="cs-CZ" sz="2000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L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. Vyznač body M a N, které na úsečce RS neleží.</a:t>
            </a: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pPr marL="514350" indent="-514350">
              <a:buAutoNum type="arabicPeriod"/>
            </a:pPr>
            <a:endParaRPr lang="cs-CZ" sz="2000" dirty="0" smtClean="0">
              <a:solidFill>
                <a:schemeClr val="tx2">
                  <a:lumMod val="75000"/>
                </a:schemeClr>
              </a:solidFill>
              <a:latin typeface="Georgia" pitchFamily="18" charset="0"/>
            </a:endParaRPr>
          </a:p>
          <a:p>
            <a:r>
              <a:rPr lang="cs-CZ" sz="2000" dirty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 </a:t>
            </a:r>
            <a:r>
              <a:rPr lang="cs-CZ" sz="2000" dirty="0" smtClean="0">
                <a:solidFill>
                  <a:schemeClr val="tx2">
                    <a:lumMod val="75000"/>
                  </a:schemeClr>
                </a:solidFill>
                <a:latin typeface="Georgia" pitchFamily="18" charset="0"/>
              </a:rPr>
              <a:t>2.     Narýsuj přímky m a n, které jsou kolmé.</a:t>
            </a:r>
          </a:p>
        </p:txBody>
      </p:sp>
      <p:sp>
        <p:nvSpPr>
          <p:cNvPr id="3" name="Zaoblený obdélník 2"/>
          <p:cNvSpPr/>
          <p:nvPr/>
        </p:nvSpPr>
        <p:spPr>
          <a:xfrm>
            <a:off x="1547664" y="44624"/>
            <a:ext cx="5544616" cy="64807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atin typeface="Georgia" pitchFamily="18" charset="0"/>
              </a:rPr>
              <a:t>Pracovní list  - planimetrie  </a:t>
            </a:r>
            <a:endParaRPr lang="cs-CZ" sz="3200" dirty="0">
              <a:latin typeface="Georgia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79512" y="1772816"/>
            <a:ext cx="8712968" cy="151216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79512" y="3861048"/>
            <a:ext cx="8712968" cy="21602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8" name="Přímá spojnice 17"/>
          <p:cNvCxnSpPr/>
          <p:nvPr/>
        </p:nvCxnSpPr>
        <p:spPr>
          <a:xfrm>
            <a:off x="3995936" y="1196752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3978672" y="1066292"/>
            <a:ext cx="0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0859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187</Words>
  <Application>Microsoft Office PowerPoint</Application>
  <PresentationFormat>Předvádění na obrazovce (4:3)</PresentationFormat>
  <Paragraphs>57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Přímka, úsečka, polopřímka</dc:title>
  <dc:subject>Geometrie</dc:subject>
  <dc:creator>Mgr. Eva Valentová</dc:creator>
  <cp:lastModifiedBy>PC</cp:lastModifiedBy>
  <cp:revision>68</cp:revision>
  <dcterms:created xsi:type="dcterms:W3CDTF">2012-03-15T04:36:06Z</dcterms:created>
  <dcterms:modified xsi:type="dcterms:W3CDTF">2013-09-13T08:31:30Z</dcterms:modified>
</cp:coreProperties>
</file>