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1" r:id="rId4"/>
    <p:sldId id="263" r:id="rId5"/>
    <p:sldId id="265" r:id="rId6"/>
    <p:sldId id="264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0" autoAdjust="0"/>
    <p:restoredTop sz="94660"/>
  </p:normalViewPr>
  <p:slideViewPr>
    <p:cSldViewPr>
      <p:cViewPr>
        <p:scale>
          <a:sx n="77" d="100"/>
          <a:sy n="77" d="100"/>
        </p:scale>
        <p:origin x="-1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668006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VY_32_INOVACE_297_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Rovinné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 útvary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r>
              <a:rPr lang="cs-CZ" sz="4800" dirty="0">
                <a:latin typeface="Georgia" pitchFamily="18" charset="0"/>
              </a:rPr>
              <a:t>R</a:t>
            </a:r>
            <a:r>
              <a:rPr lang="cs-CZ" sz="4800" dirty="0" smtClean="0">
                <a:latin typeface="Georgia" pitchFamily="18" charset="0"/>
              </a:rPr>
              <a:t>ovinné útvary </a:t>
            </a:r>
            <a:endParaRPr lang="cs-CZ" sz="4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3894" y="2333779"/>
            <a:ext cx="79928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žákům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0822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332656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Trojúhelník -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útvar, mnohoúhelník se třemi vrcholy a třemi stranami. </a:t>
            </a: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Trojúhelník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517884" y="2564904"/>
            <a:ext cx="4248472" cy="2592288"/>
          </a:xfrm>
          <a:prstGeom prst="triangle">
            <a:avLst>
              <a:gd name="adj" fmla="val 60919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29852" y="501317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30252" y="341970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66156" y="212356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66356" y="501317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70012" y="3491716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78124" y="507589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1" name="Přímá spojovací čára 20"/>
          <p:cNvCxnSpPr/>
          <p:nvPr/>
        </p:nvCxnSpPr>
        <p:spPr>
          <a:xfrm flipV="1">
            <a:off x="547568" y="3501008"/>
            <a:ext cx="3138668" cy="162482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Oblouk 23"/>
          <p:cNvSpPr/>
          <p:nvPr/>
        </p:nvSpPr>
        <p:spPr>
          <a:xfrm rot="9472572">
            <a:off x="3461005" y="3349989"/>
            <a:ext cx="504056" cy="432048"/>
          </a:xfrm>
          <a:prstGeom prst="arc">
            <a:avLst>
              <a:gd name="adj1" fmla="val 15620804"/>
              <a:gd name="adj2" fmla="val 748325"/>
            </a:avLst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542220" y="341970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58188" y="1780074"/>
            <a:ext cx="45961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trojúhelník s vrcholy A, B, C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</a:t>
            </a: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strany a, b, c, </a:t>
            </a: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(značí se malými 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písmeny protilehlých vrcholů)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výška </a:t>
            </a:r>
            <a:r>
              <a:rPr lang="cs-CZ" sz="1600" dirty="0" err="1" smtClean="0">
                <a:latin typeface="Georgia" pitchFamily="18" charset="0"/>
              </a:rPr>
              <a:t>v</a:t>
            </a:r>
            <a:r>
              <a:rPr lang="cs-CZ" sz="1600" baseline="-25000" dirty="0" err="1" smtClean="0">
                <a:latin typeface="Georgia" pitchFamily="18" charset="0"/>
              </a:rPr>
              <a:t>a</a:t>
            </a:r>
            <a:r>
              <a:rPr lang="cs-CZ" sz="1600" dirty="0" smtClean="0">
                <a:latin typeface="Georgia" pitchFamily="18" charset="0"/>
              </a:rPr>
              <a:t>   (kolmice spuštěná z vrcholu A 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>
                <a:latin typeface="Georgia" pitchFamily="18" charset="0"/>
              </a:rPr>
              <a:t>k</a:t>
            </a:r>
            <a:r>
              <a:rPr lang="cs-CZ" sz="1600" dirty="0" smtClean="0">
                <a:latin typeface="Georgia" pitchFamily="18" charset="0"/>
              </a:rPr>
              <a:t> protější straně a)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součet vnitřních úhlů trojúhelníku je vždy 180°</a:t>
            </a:r>
            <a:endParaRPr lang="cs-CZ" sz="1600" dirty="0">
              <a:latin typeface="Georgia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66156" y="3789040"/>
            <a:ext cx="359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067792" y="3872081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15" grpId="0"/>
      <p:bldP spid="16" grpId="0"/>
      <p:bldP spid="17" grpId="0"/>
      <p:bldP spid="18" grpId="0"/>
      <p:bldP spid="19" grpId="0"/>
      <p:bldP spid="24" grpId="0" animBg="1"/>
      <p:bldP spid="25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360000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Obdélník -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útvar, mnohoúhelník  se čtyřmi vrcholy, čtyřmi stranami, přičemž protilehlé strany jsou stejné, sousední strany jsou různě dlouhé,  všechny vnitřní úhly jsou pravé (90</a:t>
            </a:r>
            <a:r>
              <a:rPr lang="cs-CZ" sz="2000" baseline="30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o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).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Čtyřúhelník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355976" y="2996952"/>
            <a:ext cx="434285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obdélník s vrcholy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strany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 vnitřní úhly jsou pravé (90</a:t>
            </a:r>
            <a:r>
              <a:rPr lang="cs-CZ" sz="1600" dirty="0" smtClean="0">
                <a:latin typeface="Georgia" pitchFamily="18" charset="0"/>
              </a:rPr>
              <a:t>°)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 </a:t>
            </a:r>
            <a:r>
              <a:rPr lang="cs-CZ" sz="1600" dirty="0">
                <a:latin typeface="Georgia" pitchFamily="18" charset="0"/>
              </a:rPr>
              <a:t>sousední strany jsou </a:t>
            </a:r>
            <a:r>
              <a:rPr lang="cs-CZ" sz="1600" dirty="0" smtClean="0">
                <a:latin typeface="Georgia" pitchFamily="18" charset="0"/>
              </a:rPr>
              <a:t>kolmé a různě dlouhé </a:t>
            </a:r>
            <a:endParaRPr lang="cs-CZ" sz="1600" dirty="0"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protilehlé strany jsou rovnoběžné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27584" y="2564904"/>
            <a:ext cx="1512168" cy="24482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67544" y="501317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39552" y="213285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411760" y="213285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411760" y="501317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411760" y="35730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403648" y="213285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39552" y="35730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03648" y="50851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2000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54868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Kosočtverec -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útvar, mnohoúhelník  se čtyřmi vrcholy, čtyřmi stejně dlouhými stranami, které nesvírají pravý úhel.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Čtyřúhelník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99992" y="2924944"/>
            <a:ext cx="392447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vrcholy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strany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 všechny strany jsou stejně dlouhé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 výška </a:t>
            </a:r>
            <a:r>
              <a:rPr lang="cs-CZ" sz="1600" dirty="0" err="1" smtClean="0">
                <a:latin typeface="Georgia" pitchFamily="18" charset="0"/>
              </a:rPr>
              <a:t>v</a:t>
            </a:r>
            <a:r>
              <a:rPr lang="cs-CZ" sz="1600" baseline="-25000" dirty="0" err="1" smtClean="0">
                <a:latin typeface="Georgia" pitchFamily="18" charset="0"/>
              </a:rPr>
              <a:t>a</a:t>
            </a:r>
            <a:r>
              <a:rPr lang="cs-CZ" sz="1600" dirty="0" smtClean="0">
                <a:latin typeface="Georgia" pitchFamily="18" charset="0"/>
              </a:rPr>
              <a:t> (kolmice z vrcholu k protilehlé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 straně)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dva protilehlé úhly jsou ostré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dva protilehlé úhly jsou tupé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67544" y="522920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115616" y="220486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95936" y="226758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275856" y="515719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787741" y="35730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489350" y="2198801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83568" y="34290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761215" y="522058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Kosoúhelník 19"/>
          <p:cNvSpPr/>
          <p:nvPr/>
        </p:nvSpPr>
        <p:spPr>
          <a:xfrm>
            <a:off x="611560" y="2492896"/>
            <a:ext cx="3456384" cy="2736304"/>
          </a:xfrm>
          <a:prstGeom prst="parallelogram">
            <a:avLst>
              <a:gd name="adj" fmla="val 26778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/>
          <p:nvPr/>
        </p:nvCxnSpPr>
        <p:spPr>
          <a:xfrm flipH="1">
            <a:off x="1187624" y="2492896"/>
            <a:ext cx="144016" cy="27363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Oblouk 22"/>
          <p:cNvSpPr/>
          <p:nvPr/>
        </p:nvSpPr>
        <p:spPr>
          <a:xfrm rot="164340">
            <a:off x="981636" y="4929371"/>
            <a:ext cx="504056" cy="432048"/>
          </a:xfrm>
          <a:prstGeom prst="arc">
            <a:avLst>
              <a:gd name="adj1" fmla="val 15620804"/>
              <a:gd name="adj2" fmla="val 748325"/>
            </a:avLst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187624" y="4869160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75656" y="3789040"/>
            <a:ext cx="359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2000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2000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20" grpId="0" animBg="1"/>
      <p:bldP spid="23" grpId="0" animBg="1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360000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Kosodélník -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útvar, mnohoúhelník  se čtyřmi vrcholy, čtyřmi stranami, 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které nesvírají pravý úhel.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Čtyřúhelník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11960" y="2852936"/>
            <a:ext cx="387477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vrcholy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strany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protilehlé strany jsou stejně dlouhé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sousední strany jsou různě dlouhé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výška </a:t>
            </a:r>
            <a:r>
              <a:rPr lang="cs-CZ" sz="1600" dirty="0" err="1" smtClean="0">
                <a:latin typeface="Georgia" pitchFamily="18" charset="0"/>
              </a:rPr>
              <a:t>v</a:t>
            </a:r>
            <a:r>
              <a:rPr lang="cs-CZ" sz="1600" baseline="-25000" dirty="0" err="1" smtClean="0">
                <a:latin typeface="Georgia" pitchFamily="18" charset="0"/>
              </a:rPr>
              <a:t>a</a:t>
            </a:r>
            <a:r>
              <a:rPr lang="cs-CZ" sz="1600" dirty="0" smtClean="0">
                <a:latin typeface="Georgia" pitchFamily="18" charset="0"/>
              </a:rPr>
              <a:t> (kolmice z vrcholu </a:t>
            </a:r>
            <a:r>
              <a:rPr lang="cs-CZ" sz="1600" dirty="0">
                <a:latin typeface="Georgia" pitchFamily="18" charset="0"/>
              </a:rPr>
              <a:t>k</a:t>
            </a:r>
            <a:r>
              <a:rPr lang="cs-CZ" sz="1600" dirty="0" smtClean="0">
                <a:latin typeface="Georgia" pitchFamily="18" charset="0"/>
              </a:rPr>
              <a:t> protilehlé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 straně)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dva </a:t>
            </a:r>
            <a:r>
              <a:rPr lang="cs-CZ" sz="1600" dirty="0">
                <a:latin typeface="Georgia" pitchFamily="18" charset="0"/>
              </a:rPr>
              <a:t>protilehlé úhly jsou ostré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 dva protilehlé úhly jsou tupé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Georgia" pitchFamily="18" charset="0"/>
            </a:endParaRPr>
          </a:p>
          <a:p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67544" y="501317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60290" y="2267580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607718" y="233958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051720" y="501317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411760" y="35730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697262" y="219557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39552" y="35730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259632" y="501317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Kosoúhelník 17"/>
          <p:cNvSpPr/>
          <p:nvPr/>
        </p:nvSpPr>
        <p:spPr>
          <a:xfrm>
            <a:off x="611560" y="2564904"/>
            <a:ext cx="2016224" cy="2520280"/>
          </a:xfrm>
          <a:prstGeom prst="parallelogram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 flipH="1">
            <a:off x="1043608" y="2564904"/>
            <a:ext cx="72008" cy="25202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043608" y="3789040"/>
            <a:ext cx="359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dirty="0"/>
          </a:p>
        </p:txBody>
      </p:sp>
      <p:sp>
        <p:nvSpPr>
          <p:cNvPr id="20" name="Oblouk 19"/>
          <p:cNvSpPr/>
          <p:nvPr/>
        </p:nvSpPr>
        <p:spPr>
          <a:xfrm rot="164340">
            <a:off x="837620" y="4808949"/>
            <a:ext cx="504056" cy="432048"/>
          </a:xfrm>
          <a:prstGeom prst="arc">
            <a:avLst>
              <a:gd name="adj1" fmla="val 15620804"/>
              <a:gd name="adj2" fmla="val 748325"/>
            </a:avLst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043608" y="4725144"/>
            <a:ext cx="24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2000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2000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2000"/>
                                        <p:tgtEl>
                                          <p:spTgt spid="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18" grpId="0" animBg="1"/>
      <p:bldP spid="22" grpId="0"/>
      <p:bldP spid="20" grpId="0" animBg="1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54868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360000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Kruh   -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 omezený kružnicí.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Kruh 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56" name="Elipsa 55"/>
          <p:cNvSpPr/>
          <p:nvPr/>
        </p:nvSpPr>
        <p:spPr>
          <a:xfrm>
            <a:off x="899592" y="2060848"/>
            <a:ext cx="2016224" cy="201622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3923928" y="1916832"/>
            <a:ext cx="44454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kruh je množinou všech bodů, ohraničených 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kružnicí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střed S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 poloměr  r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průměr  d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1763688" y="28529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cxnSp>
        <p:nvCxnSpPr>
          <p:cNvPr id="60" name="Přímá spojovací šipka 59"/>
          <p:cNvCxnSpPr>
            <a:endCxn id="56" idx="7"/>
          </p:cNvCxnSpPr>
          <p:nvPr/>
        </p:nvCxnSpPr>
        <p:spPr>
          <a:xfrm flipV="1">
            <a:off x="1907704" y="2356117"/>
            <a:ext cx="712843" cy="7128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2267744" y="2492896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187624" y="2348880"/>
            <a:ext cx="1425686" cy="142568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403648" y="277163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57663" y="3068960"/>
            <a:ext cx="150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100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 tmFilter="0, 0; .2, .5; .8, .5; 1, 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1000" autoRev="1" fill="hold"/>
                                        <p:tgtEl>
                                          <p:spTgt spid="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61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79512" y="54868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latin typeface="Georgia" pitchFamily="18" charset="0"/>
              </a:rPr>
              <a:t>Test  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196752"/>
            <a:ext cx="63367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Georgia" pitchFamily="18" charset="0"/>
              </a:rPr>
              <a:t>Obdélník je pod písmenem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Georgia" pitchFamily="18" charset="0"/>
              </a:rPr>
              <a:t>Trojúhelník je pod písmenem</a:t>
            </a:r>
          </a:p>
          <a:p>
            <a:pPr marL="457200" indent="-457200"/>
            <a:r>
              <a:rPr lang="cs-CZ" dirty="0" smtClean="0">
                <a:latin typeface="Georgia" pitchFamily="18" charset="0"/>
              </a:rPr>
              <a:t>3.	Kruh je pod písmenem </a:t>
            </a:r>
          </a:p>
          <a:p>
            <a:pPr marL="457200" indent="-457200">
              <a:buAutoNum type="arabicPeriod" startAt="4"/>
            </a:pPr>
            <a:r>
              <a:rPr lang="cs-CZ" dirty="0" smtClean="0">
                <a:latin typeface="Georgia" pitchFamily="18" charset="0"/>
              </a:rPr>
              <a:t>Kosodélník je pod písmenem</a:t>
            </a:r>
          </a:p>
          <a:p>
            <a:pPr marL="457200" indent="-457200">
              <a:buAutoNum type="arabicPeriod" startAt="4"/>
            </a:pPr>
            <a:r>
              <a:rPr lang="cs-CZ" dirty="0" smtClean="0">
                <a:latin typeface="Georgia" pitchFamily="18" charset="0"/>
              </a:rPr>
              <a:t>Čtverec je pod písmenem</a:t>
            </a:r>
          </a:p>
          <a:p>
            <a:pPr marL="457200" indent="-457200">
              <a:buAutoNum type="arabicPeriod" startAt="4"/>
            </a:pPr>
            <a:r>
              <a:rPr lang="cs-CZ" dirty="0" smtClean="0">
                <a:latin typeface="Georgia" pitchFamily="18" charset="0"/>
              </a:rPr>
              <a:t>Kosočtverec je pod písmenem</a:t>
            </a:r>
            <a:endParaRPr lang="cs-CZ" dirty="0">
              <a:latin typeface="Georgia" pitchFamily="18" charset="0"/>
            </a:endParaRPr>
          </a:p>
          <a:p>
            <a:endParaRPr lang="cs-CZ" dirty="0">
              <a:latin typeface="Georgia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8064" y="1196752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79512" y="3501008"/>
            <a:ext cx="8784976" cy="324036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611560" y="4077072"/>
            <a:ext cx="93610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635896" y="3933056"/>
            <a:ext cx="2304256" cy="11521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Kosoúhelník 22"/>
          <p:cNvSpPr/>
          <p:nvPr/>
        </p:nvSpPr>
        <p:spPr>
          <a:xfrm>
            <a:off x="7164288" y="5157192"/>
            <a:ext cx="1368152" cy="1008112"/>
          </a:xfrm>
          <a:prstGeom prst="parallelogram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>
            <a:off x="1763688" y="3861048"/>
            <a:ext cx="1656184" cy="2736304"/>
          </a:xfrm>
          <a:prstGeom prst="parallelogram">
            <a:avLst>
              <a:gd name="adj" fmla="val 41446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48064" y="1484784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148064" y="1772816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48064" y="2060848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148064" y="2348880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148064" y="2636912"/>
            <a:ext cx="864096" cy="2160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644008" y="5445224"/>
            <a:ext cx="1143744" cy="11521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ravoúhlý trojúhelník 36"/>
          <p:cNvSpPr/>
          <p:nvPr/>
        </p:nvSpPr>
        <p:spPr>
          <a:xfrm>
            <a:off x="6516216" y="3861048"/>
            <a:ext cx="2160240" cy="1080120"/>
          </a:xfrm>
          <a:prstGeom prst="rtTriangl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5536" y="378904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051720" y="371703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635896" y="3573016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156176" y="3789040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e)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283968" y="544522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948264" y="5229200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f)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866</TotalTime>
  <Words>347</Words>
  <Application>Microsoft Office PowerPoint</Application>
  <PresentationFormat>Předvádění na obrazovce (4:3)</PresentationFormat>
  <Paragraphs>115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Rovinné útvary</dc:title>
  <dc:subject>Geometrie</dc:subject>
  <dc:creator>Mgr. Eva Valentová</dc:creator>
  <cp:lastModifiedBy>maminka</cp:lastModifiedBy>
  <cp:revision>65</cp:revision>
  <dcterms:created xsi:type="dcterms:W3CDTF">2012-03-15T04:36:06Z</dcterms:created>
  <dcterms:modified xsi:type="dcterms:W3CDTF">2013-09-15T19:20:02Z</dcterms:modified>
</cp:coreProperties>
</file>