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6" r:id="rId3"/>
    <p:sldId id="267" r:id="rId4"/>
    <p:sldId id="268" r:id="rId5"/>
    <p:sldId id="269" r:id="rId6"/>
    <p:sldId id="270" r:id="rId7"/>
    <p:sldId id="271" r:id="rId8"/>
    <p:sldId id="272" r:id="rId9"/>
    <p:sldId id="273" r:id="rId10"/>
    <p:sldId id="274" r:id="rId11"/>
    <p:sldId id="27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810" autoAdjust="0"/>
    <p:restoredTop sz="94660"/>
  </p:normalViewPr>
  <p:slideViewPr>
    <p:cSldViewPr>
      <p:cViewPr>
        <p:scale>
          <a:sx n="64" d="100"/>
          <a:sy n="64" d="100"/>
        </p:scale>
        <p:origin x="-492" y="-2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34DBD-E1B4-4C12-8D78-3DDE28239226}" type="datetimeFigureOut">
              <a:rPr lang="cs-CZ" smtClean="0"/>
              <a:pPr/>
              <a:t>15.9.2013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C3594-41E2-4B12-B9E2-18D375049E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34DBD-E1B4-4C12-8D78-3DDE28239226}" type="datetimeFigureOut">
              <a:rPr lang="cs-CZ" smtClean="0"/>
              <a:pPr/>
              <a:t>15.9.2013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C3594-41E2-4B12-B9E2-18D375049E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34DBD-E1B4-4C12-8D78-3DDE28239226}" type="datetimeFigureOut">
              <a:rPr lang="cs-CZ" smtClean="0"/>
              <a:pPr/>
              <a:t>15.9.2013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C3594-41E2-4B12-B9E2-18D375049E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34DBD-E1B4-4C12-8D78-3DDE28239226}" type="datetimeFigureOut">
              <a:rPr lang="cs-CZ" smtClean="0"/>
              <a:pPr/>
              <a:t>15.9.2013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C3594-41E2-4B12-B9E2-18D375049E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34DBD-E1B4-4C12-8D78-3DDE28239226}" type="datetimeFigureOut">
              <a:rPr lang="cs-CZ" smtClean="0"/>
              <a:pPr/>
              <a:t>15.9.2013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C3594-41E2-4B12-B9E2-18D375049E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34DBD-E1B4-4C12-8D78-3DDE28239226}" type="datetimeFigureOut">
              <a:rPr lang="cs-CZ" smtClean="0"/>
              <a:pPr/>
              <a:t>15.9.2013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C3594-41E2-4B12-B9E2-18D375049E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34DBD-E1B4-4C12-8D78-3DDE28239226}" type="datetimeFigureOut">
              <a:rPr lang="cs-CZ" smtClean="0"/>
              <a:pPr/>
              <a:t>15.9.2013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C3594-41E2-4B12-B9E2-18D375049E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34DBD-E1B4-4C12-8D78-3DDE28239226}" type="datetimeFigureOut">
              <a:rPr lang="cs-CZ" smtClean="0"/>
              <a:pPr/>
              <a:t>15.9.2013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C3594-41E2-4B12-B9E2-18D375049E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34DBD-E1B4-4C12-8D78-3DDE28239226}" type="datetimeFigureOut">
              <a:rPr lang="cs-CZ" smtClean="0"/>
              <a:pPr/>
              <a:t>15.9.2013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C3594-41E2-4B12-B9E2-18D375049E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34DBD-E1B4-4C12-8D78-3DDE28239226}" type="datetimeFigureOut">
              <a:rPr lang="cs-CZ" smtClean="0"/>
              <a:pPr/>
              <a:t>15.9.2013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C3594-41E2-4B12-B9E2-18D375049E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34DBD-E1B4-4C12-8D78-3DDE28239226}" type="datetimeFigureOut">
              <a:rPr lang="cs-CZ" smtClean="0"/>
              <a:pPr/>
              <a:t>15.9.2013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C3594-41E2-4B12-B9E2-18D375049E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8C34DBD-E1B4-4C12-8D78-3DDE28239226}" type="datetimeFigureOut">
              <a:rPr lang="cs-CZ" smtClean="0"/>
              <a:pPr/>
              <a:t>15.9.2013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AC3594-41E2-4B12-B9E2-18D375049E9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74199201"/>
              </p:ext>
            </p:extLst>
          </p:nvPr>
        </p:nvGraphicFramePr>
        <p:xfrm>
          <a:off x="1643063" y="3933056"/>
          <a:ext cx="6096000" cy="2123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096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NÁZEV ŠKOLY: Speciální základní škola, Chlumec nad Cidlinou, Smetanova 123</a:t>
                      </a:r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+mj-lt"/>
                        </a:rPr>
                        <a:t>Autor: Eva Valentová </a:t>
                      </a:r>
                      <a:endParaRPr lang="cs-CZ" dirty="0">
                        <a:latin typeface="+mj-lt"/>
                      </a:endParaRPr>
                    </a:p>
                  </a:txBody>
                  <a:tcPr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j-lt"/>
                          <a:ea typeface="+mn-ea"/>
                          <a:cs typeface="+mn-cs"/>
                        </a:rPr>
                        <a:t>NÁZEV: 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j-lt"/>
                          <a:cs typeface="Arial" charset="0"/>
                        </a:rPr>
                        <a:t>VY_32_INOVACE_301_Tělesa</a:t>
                      </a:r>
                      <a:endParaRPr lang="cs-CZ" dirty="0">
                        <a:latin typeface="+mj-lt"/>
                      </a:endParaRPr>
                    </a:p>
                  </a:txBody>
                  <a:tcPr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+mj-lt"/>
                        </a:rPr>
                        <a:t>Téma: Geometrie</a:t>
                      </a:r>
                      <a:endParaRPr lang="cs-CZ" dirty="0">
                        <a:latin typeface="+mj-lt"/>
                      </a:endParaRPr>
                    </a:p>
                  </a:txBody>
                  <a:tcPr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>
                          <a:latin typeface="+mj-lt"/>
                        </a:rPr>
                        <a:t>Číslo projektu: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CZ.1.07/1.4.00/21.2598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+mj-lt"/>
                        <a:cs typeface="Arial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404664"/>
            <a:ext cx="6096000" cy="1493837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pic>
      <p:sp>
        <p:nvSpPr>
          <p:cNvPr id="6" name="Obdélník 5"/>
          <p:cNvSpPr/>
          <p:nvPr/>
        </p:nvSpPr>
        <p:spPr>
          <a:xfrm>
            <a:off x="1619672" y="1988840"/>
            <a:ext cx="6120680" cy="187220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t" anchorCtr="0"/>
          <a:lstStyle/>
          <a:p>
            <a:pPr algn="ctr"/>
            <a:endParaRPr lang="cs-CZ" sz="4800" dirty="0" smtClean="0">
              <a:latin typeface="Georgia" pitchFamily="18" charset="0"/>
            </a:endParaRPr>
          </a:p>
          <a:p>
            <a:pPr algn="ctr"/>
            <a:r>
              <a:rPr lang="cs-CZ" sz="4800" dirty="0" smtClean="0">
                <a:latin typeface="Georgia" pitchFamily="18" charset="0"/>
              </a:rPr>
              <a:t>Tělesa</a:t>
            </a:r>
            <a:endParaRPr lang="cs-CZ" sz="4800" dirty="0">
              <a:latin typeface="Georgia" pitchFamily="18" charset="0"/>
            </a:endParaRPr>
          </a:p>
          <a:p>
            <a:pPr algn="ctr"/>
            <a:endParaRPr lang="cs-CZ" sz="4800" dirty="0" smtClean="0">
              <a:latin typeface="Georgia" pitchFamily="18" charset="0"/>
            </a:endParaRPr>
          </a:p>
          <a:p>
            <a:pPr algn="ctr"/>
            <a:endParaRPr lang="cs-CZ" sz="4800" dirty="0" smtClean="0">
              <a:latin typeface="Georgia" pitchFamily="18" charset="0"/>
            </a:endParaRPr>
          </a:p>
          <a:p>
            <a:pPr algn="ctr"/>
            <a:endParaRPr lang="cs-CZ" sz="4800" dirty="0">
              <a:latin typeface="Georgia" pitchFamily="18" charset="0"/>
            </a:endParaRPr>
          </a:p>
          <a:p>
            <a:pPr algn="ctr"/>
            <a:endParaRPr lang="cs-CZ" sz="4800" dirty="0" smtClean="0">
              <a:latin typeface="Georgia" pitchFamily="18" charset="0"/>
            </a:endParaRPr>
          </a:p>
          <a:p>
            <a:pPr algn="ctr"/>
            <a:endParaRPr lang="cs-CZ" sz="4800" dirty="0">
              <a:latin typeface="Georgia" pitchFamily="18" charset="0"/>
            </a:endParaRPr>
          </a:p>
          <a:p>
            <a:pPr algn="ctr"/>
            <a:endParaRPr lang="cs-CZ" sz="4800" dirty="0" smtClean="0">
              <a:latin typeface="Georgia" pitchFamily="18" charset="0"/>
            </a:endParaRPr>
          </a:p>
          <a:p>
            <a:pPr algn="ctr"/>
            <a:endParaRPr lang="cs-CZ" sz="4800" dirty="0">
              <a:latin typeface="Georgia" pitchFamily="18" charset="0"/>
            </a:endParaRPr>
          </a:p>
          <a:p>
            <a:pPr algn="ctr"/>
            <a:endParaRPr lang="cs-CZ" sz="4800" dirty="0" smtClean="0">
              <a:latin typeface="Georgia" pitchFamily="18" charset="0"/>
            </a:endParaRPr>
          </a:p>
          <a:p>
            <a:pPr algn="ctr"/>
            <a:endParaRPr lang="cs-CZ" sz="4800" dirty="0">
              <a:latin typeface="Georgia" pitchFamily="18" charset="0"/>
            </a:endParaRPr>
          </a:p>
          <a:p>
            <a:pPr algn="ctr"/>
            <a:endParaRPr lang="cs-CZ" sz="4800" dirty="0" smtClean="0">
              <a:latin typeface="Georgia" pitchFamily="18" charset="0"/>
            </a:endParaRPr>
          </a:p>
          <a:p>
            <a:pPr algn="ctr"/>
            <a:endParaRPr lang="cs-CZ" sz="4800" dirty="0">
              <a:latin typeface="Georgia" pitchFamily="18" charset="0"/>
            </a:endParaRPr>
          </a:p>
          <a:p>
            <a:pPr algn="ctr"/>
            <a:endParaRPr lang="cs-CZ" sz="4800" dirty="0">
              <a:latin typeface="Georgia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23894" y="2333779"/>
            <a:ext cx="7992888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/>
              <a:t>Určeno žákům základní školy praktické.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14082264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251520" y="548680"/>
            <a:ext cx="8784976" cy="6120680"/>
          </a:xfrm>
          <a:prstGeom prst="roundRect">
            <a:avLst/>
          </a:prstGeom>
          <a:solidFill>
            <a:schemeClr val="bg1">
              <a:lumMod val="75000"/>
            </a:schemeClr>
          </a:solidFill>
          <a:ln w="3175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t" anchorCtr="0"/>
          <a:lstStyle/>
          <a:p>
            <a:pPr marL="817200" lvl="1" indent="457200"/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  <a:latin typeface="Georgia" pitchFamily="18" charset="0"/>
              </a:rPr>
              <a:t>Krychle –   </a:t>
            </a:r>
            <a:r>
              <a:rPr lang="cs-CZ" sz="2000" dirty="0" smtClean="0">
                <a:solidFill>
                  <a:schemeClr val="tx2">
                    <a:lumMod val="50000"/>
                  </a:schemeClr>
                </a:solidFill>
                <a:latin typeface="Georgia" pitchFamily="18" charset="0"/>
              </a:rPr>
              <a:t>je trojrozměrné těleso, jehož stěny jsou 			         rovnoběžné a tvoří je čtverce.</a:t>
            </a:r>
          </a:p>
          <a:p>
            <a:pPr marL="817200" lvl="1" indent="457200"/>
            <a:endParaRPr lang="cs-CZ" sz="2400" dirty="0" smtClean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  <a:p>
            <a:pPr marL="817200" lvl="1" indent="457200"/>
            <a:endParaRPr lang="cs-CZ" sz="2800" dirty="0" smtClean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  <a:p>
            <a:endParaRPr lang="cs-CZ" sz="3200" dirty="0" smtClean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  <a:p>
            <a:endParaRPr lang="cs-CZ" sz="3200" dirty="0" smtClean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  <a:p>
            <a:endParaRPr lang="cs-CZ" sz="3200" dirty="0" smtClean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  <a:p>
            <a:endParaRPr lang="cs-CZ" sz="4000" dirty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1547664" y="44624"/>
            <a:ext cx="5544616" cy="648072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latin typeface="Georgia" pitchFamily="18" charset="0"/>
              </a:rPr>
              <a:t>K</a:t>
            </a:r>
            <a:r>
              <a:rPr lang="cs-CZ" sz="3200" dirty="0" smtClean="0">
                <a:latin typeface="Georgia" pitchFamily="18" charset="0"/>
              </a:rPr>
              <a:t>rychle  </a:t>
            </a:r>
            <a:endParaRPr lang="cs-CZ" sz="3200" dirty="0">
              <a:latin typeface="Georgia" pitchFamily="18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4644008" y="2606924"/>
            <a:ext cx="2703060" cy="16927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>
                <a:latin typeface="Georgia" pitchFamily="18" charset="0"/>
              </a:rPr>
              <a:t> </a:t>
            </a:r>
            <a:r>
              <a:rPr lang="cs-CZ" sz="1600" dirty="0" smtClean="0">
                <a:latin typeface="Georgia" pitchFamily="18" charset="0"/>
              </a:rPr>
              <a:t>      </a:t>
            </a:r>
            <a:r>
              <a:rPr lang="cs-CZ" sz="2400" dirty="0" smtClean="0">
                <a:latin typeface="Georgia" pitchFamily="18" charset="0"/>
              </a:rPr>
              <a:t>délka a </a:t>
            </a:r>
          </a:p>
          <a:p>
            <a:r>
              <a:rPr lang="cs-CZ" sz="2400" dirty="0" smtClean="0">
                <a:latin typeface="Georgia" pitchFamily="18" charset="0"/>
              </a:rPr>
              <a:t>     výška b</a:t>
            </a:r>
          </a:p>
          <a:p>
            <a:r>
              <a:rPr lang="cs-CZ" sz="2400" dirty="0" smtClean="0">
                <a:latin typeface="Georgia" pitchFamily="18" charset="0"/>
              </a:rPr>
              <a:t>     šířka  c</a:t>
            </a:r>
          </a:p>
          <a:p>
            <a:r>
              <a:rPr lang="cs-CZ" sz="1600" dirty="0" smtClean="0">
                <a:latin typeface="Georgia" pitchFamily="18" charset="0"/>
              </a:rPr>
              <a:t>     </a:t>
            </a:r>
          </a:p>
          <a:p>
            <a:pPr>
              <a:buFont typeface="Wingdings" pitchFamily="2" charset="2"/>
              <a:buChar char="Ø"/>
            </a:pPr>
            <a:endParaRPr lang="cs-CZ" sz="1600" dirty="0" smtClean="0">
              <a:latin typeface="Georgia" pitchFamily="18" charset="0"/>
            </a:endParaRPr>
          </a:p>
        </p:txBody>
      </p:sp>
      <p:cxnSp>
        <p:nvCxnSpPr>
          <p:cNvPr id="21" name="Přímá spojovací čára 20"/>
          <p:cNvCxnSpPr/>
          <p:nvPr/>
        </p:nvCxnSpPr>
        <p:spPr>
          <a:xfrm>
            <a:off x="971600" y="2636912"/>
            <a:ext cx="2592288" cy="0"/>
          </a:xfrm>
          <a:prstGeom prst="line">
            <a:avLst/>
          </a:prstGeom>
          <a:ln w="158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/>
          <p:nvPr/>
        </p:nvCxnSpPr>
        <p:spPr>
          <a:xfrm>
            <a:off x="971600" y="5013176"/>
            <a:ext cx="2592288" cy="0"/>
          </a:xfrm>
          <a:prstGeom prst="line">
            <a:avLst/>
          </a:prstGeom>
          <a:ln w="158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>
            <a:off x="971600" y="2636912"/>
            <a:ext cx="0" cy="2376264"/>
          </a:xfrm>
          <a:prstGeom prst="line">
            <a:avLst/>
          </a:prstGeom>
          <a:ln w="158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/>
          <p:nvPr/>
        </p:nvCxnSpPr>
        <p:spPr>
          <a:xfrm>
            <a:off x="3563888" y="2636912"/>
            <a:ext cx="0" cy="2376264"/>
          </a:xfrm>
          <a:prstGeom prst="line">
            <a:avLst/>
          </a:prstGeom>
          <a:ln w="158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ovací čára 60"/>
          <p:cNvCxnSpPr/>
          <p:nvPr/>
        </p:nvCxnSpPr>
        <p:spPr>
          <a:xfrm>
            <a:off x="1691680" y="1916832"/>
            <a:ext cx="2592288" cy="0"/>
          </a:xfrm>
          <a:prstGeom prst="line">
            <a:avLst/>
          </a:prstGeom>
          <a:ln w="158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ovací čára 61"/>
          <p:cNvCxnSpPr/>
          <p:nvPr/>
        </p:nvCxnSpPr>
        <p:spPr>
          <a:xfrm>
            <a:off x="1691680" y="4293096"/>
            <a:ext cx="2592288" cy="0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ovací čára 62"/>
          <p:cNvCxnSpPr/>
          <p:nvPr/>
        </p:nvCxnSpPr>
        <p:spPr>
          <a:xfrm>
            <a:off x="1691680" y="1916832"/>
            <a:ext cx="0" cy="2376264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Přímá spojovací čára 63"/>
          <p:cNvCxnSpPr/>
          <p:nvPr/>
        </p:nvCxnSpPr>
        <p:spPr>
          <a:xfrm>
            <a:off x="4283968" y="1916832"/>
            <a:ext cx="0" cy="2376264"/>
          </a:xfrm>
          <a:prstGeom prst="line">
            <a:avLst/>
          </a:prstGeom>
          <a:ln w="158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Přímá spojovací čára 65"/>
          <p:cNvCxnSpPr/>
          <p:nvPr/>
        </p:nvCxnSpPr>
        <p:spPr>
          <a:xfrm flipV="1">
            <a:off x="971600" y="1916832"/>
            <a:ext cx="720080" cy="720080"/>
          </a:xfrm>
          <a:prstGeom prst="line">
            <a:avLst/>
          </a:prstGeom>
          <a:ln w="158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Přímá spojovací čára 67"/>
          <p:cNvCxnSpPr/>
          <p:nvPr/>
        </p:nvCxnSpPr>
        <p:spPr>
          <a:xfrm flipV="1">
            <a:off x="3563888" y="1916832"/>
            <a:ext cx="720080" cy="720080"/>
          </a:xfrm>
          <a:prstGeom prst="line">
            <a:avLst/>
          </a:prstGeom>
          <a:ln w="158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Přímá spojovací čára 68"/>
          <p:cNvCxnSpPr/>
          <p:nvPr/>
        </p:nvCxnSpPr>
        <p:spPr>
          <a:xfrm flipV="1">
            <a:off x="3563888" y="4293096"/>
            <a:ext cx="720080" cy="720080"/>
          </a:xfrm>
          <a:prstGeom prst="line">
            <a:avLst/>
          </a:prstGeom>
          <a:ln w="158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Přímá spojovací čára 69"/>
          <p:cNvCxnSpPr/>
          <p:nvPr/>
        </p:nvCxnSpPr>
        <p:spPr>
          <a:xfrm flipV="1">
            <a:off x="971600" y="4293096"/>
            <a:ext cx="720080" cy="720080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ovéPole 23"/>
          <p:cNvSpPr txBox="1"/>
          <p:nvPr/>
        </p:nvSpPr>
        <p:spPr>
          <a:xfrm>
            <a:off x="2267744" y="5085184"/>
            <a:ext cx="2952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3995936" y="4509120"/>
            <a:ext cx="2824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3613990" y="3339770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35" name="Šipka doprava 34"/>
          <p:cNvSpPr/>
          <p:nvPr/>
        </p:nvSpPr>
        <p:spPr>
          <a:xfrm>
            <a:off x="6300192" y="2972484"/>
            <a:ext cx="1152128" cy="576064"/>
          </a:xfrm>
          <a:prstGeom prst="rightArrow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TextovéPole 35"/>
          <p:cNvSpPr txBox="1"/>
          <p:nvPr/>
        </p:nvSpPr>
        <p:spPr>
          <a:xfrm>
            <a:off x="7452320" y="3029683"/>
            <a:ext cx="104708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Georgia" pitchFamily="18" charset="0"/>
              </a:rPr>
              <a:t>a=b=c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3" presetClass="entr" presetSubtype="1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4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2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6" dur="20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20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2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5" dur="20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8" dur="20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1" dur="20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4" dur="20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9" dur="2000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7" dur="2000"/>
                                        <p:tgtEl>
                                          <p:spTgt spid="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60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5" dur="2000"/>
                                        <p:tgtEl>
                                          <p:spTgt spid="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8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2000"/>
                            </p:stCondLst>
                            <p:childTnLst>
                              <p:par>
                                <p:cTn id="70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2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4000"/>
                            </p:stCondLst>
                            <p:childTnLst>
                              <p:par>
                                <p:cTn id="74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6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/>
      <p:bldP spid="29" grpId="0"/>
      <p:bldP spid="31" grpId="0"/>
      <p:bldP spid="35" grpId="0" animBg="1"/>
      <p:bldP spid="3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179512" y="404664"/>
            <a:ext cx="8784976" cy="6120680"/>
          </a:xfrm>
          <a:prstGeom prst="roundRect">
            <a:avLst/>
          </a:prstGeom>
          <a:solidFill>
            <a:schemeClr val="bg1">
              <a:lumMod val="75000"/>
            </a:schemeClr>
          </a:solidFill>
          <a:ln w="3175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t" anchorCtr="0"/>
          <a:lstStyle/>
          <a:p>
            <a:pPr marL="817200" lvl="1" indent="457200"/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  <a:latin typeface="Georgia" pitchFamily="18" charset="0"/>
              </a:rPr>
              <a:t>Kvádr    –   </a:t>
            </a:r>
            <a:r>
              <a:rPr lang="cs-CZ" sz="2000" dirty="0" smtClean="0">
                <a:solidFill>
                  <a:schemeClr val="tx2">
                    <a:lumMod val="50000"/>
                  </a:schemeClr>
                </a:solidFill>
                <a:latin typeface="Georgia" pitchFamily="18" charset="0"/>
              </a:rPr>
              <a:t>je trojrozměrné těleso, jehož stěny tvoří     		                       šest pravoúhlých čtyřúhelníků. Protilehlé  	                                      stěny jsou shodné a rovnoběžné. </a:t>
            </a:r>
          </a:p>
          <a:p>
            <a:pPr marL="817200" lvl="1" indent="457200"/>
            <a:endParaRPr lang="cs-CZ" sz="2400" dirty="0" smtClean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  <a:p>
            <a:pPr marL="817200" lvl="1" indent="457200"/>
            <a:endParaRPr lang="cs-CZ" sz="2800" dirty="0" smtClean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  <a:p>
            <a:endParaRPr lang="cs-CZ" sz="3200" dirty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  <a:p>
            <a:endParaRPr lang="cs-CZ" sz="3200" dirty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  <a:p>
            <a:endParaRPr lang="cs-CZ" sz="3200" dirty="0" smtClean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  <a:p>
            <a:endParaRPr lang="cs-CZ" sz="4000" dirty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1547664" y="44624"/>
            <a:ext cx="5544616" cy="648072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latin typeface="Georgia" pitchFamily="18" charset="0"/>
              </a:rPr>
              <a:t>K</a:t>
            </a:r>
            <a:r>
              <a:rPr lang="cs-CZ" sz="3200" dirty="0" smtClean="0">
                <a:latin typeface="Georgia" pitchFamily="18" charset="0"/>
              </a:rPr>
              <a:t>vádr  </a:t>
            </a:r>
            <a:endParaRPr lang="cs-CZ" sz="3200" dirty="0">
              <a:latin typeface="Georgia" pitchFamily="18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4499992" y="2996952"/>
            <a:ext cx="374441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Georgia" pitchFamily="18" charset="0"/>
              </a:rPr>
              <a:t> </a:t>
            </a:r>
          </a:p>
          <a:p>
            <a:r>
              <a:rPr lang="cs-CZ" sz="2400" dirty="0" smtClean="0">
                <a:latin typeface="Georgia" pitchFamily="18" charset="0"/>
              </a:rPr>
              <a:t>     délka a </a:t>
            </a:r>
          </a:p>
          <a:p>
            <a:r>
              <a:rPr lang="cs-CZ" sz="2400" dirty="0" smtClean="0">
                <a:latin typeface="Georgia" pitchFamily="18" charset="0"/>
              </a:rPr>
              <a:t>     výška b</a:t>
            </a:r>
          </a:p>
          <a:p>
            <a:r>
              <a:rPr lang="cs-CZ" sz="2400" dirty="0" smtClean="0">
                <a:latin typeface="Georgia" pitchFamily="18" charset="0"/>
              </a:rPr>
              <a:t>     šířka  c</a:t>
            </a:r>
          </a:p>
          <a:p>
            <a:pPr>
              <a:buFont typeface="Wingdings" pitchFamily="2" charset="2"/>
              <a:buChar char="Ø"/>
            </a:pPr>
            <a:endParaRPr lang="cs-CZ" sz="2400" dirty="0" smtClean="0">
              <a:latin typeface="Georgia" pitchFamily="18" charset="0"/>
            </a:endParaRPr>
          </a:p>
        </p:txBody>
      </p:sp>
      <p:cxnSp>
        <p:nvCxnSpPr>
          <p:cNvPr id="21" name="Přímá spojovací čára 20"/>
          <p:cNvCxnSpPr/>
          <p:nvPr/>
        </p:nvCxnSpPr>
        <p:spPr>
          <a:xfrm>
            <a:off x="971600" y="2636912"/>
            <a:ext cx="1728192" cy="0"/>
          </a:xfrm>
          <a:prstGeom prst="line">
            <a:avLst/>
          </a:prstGeom>
          <a:ln w="158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/>
          <p:nvPr/>
        </p:nvCxnSpPr>
        <p:spPr>
          <a:xfrm>
            <a:off x="971600" y="5013176"/>
            <a:ext cx="1728192" cy="0"/>
          </a:xfrm>
          <a:prstGeom prst="line">
            <a:avLst/>
          </a:prstGeom>
          <a:ln w="158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>
            <a:off x="971600" y="2636912"/>
            <a:ext cx="0" cy="2376264"/>
          </a:xfrm>
          <a:prstGeom prst="line">
            <a:avLst/>
          </a:prstGeom>
          <a:ln w="158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/>
          <p:nvPr/>
        </p:nvCxnSpPr>
        <p:spPr>
          <a:xfrm>
            <a:off x="2699792" y="2636912"/>
            <a:ext cx="0" cy="2376264"/>
          </a:xfrm>
          <a:prstGeom prst="line">
            <a:avLst/>
          </a:prstGeom>
          <a:ln w="158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ovací čára 60"/>
          <p:cNvCxnSpPr/>
          <p:nvPr/>
        </p:nvCxnSpPr>
        <p:spPr>
          <a:xfrm>
            <a:off x="1403648" y="2348880"/>
            <a:ext cx="1728192" cy="0"/>
          </a:xfrm>
          <a:prstGeom prst="line">
            <a:avLst/>
          </a:prstGeom>
          <a:ln w="158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ovací čára 61"/>
          <p:cNvCxnSpPr/>
          <p:nvPr/>
        </p:nvCxnSpPr>
        <p:spPr>
          <a:xfrm>
            <a:off x="1403648" y="4725144"/>
            <a:ext cx="1728192" cy="0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ovací čára 62"/>
          <p:cNvCxnSpPr/>
          <p:nvPr/>
        </p:nvCxnSpPr>
        <p:spPr>
          <a:xfrm>
            <a:off x="1403648" y="2348880"/>
            <a:ext cx="0" cy="2376264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Přímá spojovací čára 63"/>
          <p:cNvCxnSpPr/>
          <p:nvPr/>
        </p:nvCxnSpPr>
        <p:spPr>
          <a:xfrm>
            <a:off x="3131840" y="2348880"/>
            <a:ext cx="0" cy="2376264"/>
          </a:xfrm>
          <a:prstGeom prst="line">
            <a:avLst/>
          </a:prstGeom>
          <a:ln w="158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Přímá spojovací čára 65"/>
          <p:cNvCxnSpPr/>
          <p:nvPr/>
        </p:nvCxnSpPr>
        <p:spPr>
          <a:xfrm flipV="1">
            <a:off x="971600" y="2348880"/>
            <a:ext cx="432048" cy="288032"/>
          </a:xfrm>
          <a:prstGeom prst="line">
            <a:avLst/>
          </a:prstGeom>
          <a:ln w="158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Přímá spojovací čára 67"/>
          <p:cNvCxnSpPr/>
          <p:nvPr/>
        </p:nvCxnSpPr>
        <p:spPr>
          <a:xfrm flipV="1">
            <a:off x="2699792" y="2348880"/>
            <a:ext cx="432048" cy="288032"/>
          </a:xfrm>
          <a:prstGeom prst="line">
            <a:avLst/>
          </a:prstGeom>
          <a:ln w="158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Přímá spojovací čára 68"/>
          <p:cNvCxnSpPr/>
          <p:nvPr/>
        </p:nvCxnSpPr>
        <p:spPr>
          <a:xfrm flipV="1">
            <a:off x="2699792" y="4725144"/>
            <a:ext cx="432048" cy="288032"/>
          </a:xfrm>
          <a:prstGeom prst="line">
            <a:avLst/>
          </a:prstGeom>
          <a:ln w="158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Přímá spojovací čára 69"/>
          <p:cNvCxnSpPr/>
          <p:nvPr/>
        </p:nvCxnSpPr>
        <p:spPr>
          <a:xfrm flipV="1">
            <a:off x="971600" y="4725144"/>
            <a:ext cx="432048" cy="288032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ovéPole 23"/>
          <p:cNvSpPr txBox="1"/>
          <p:nvPr/>
        </p:nvSpPr>
        <p:spPr>
          <a:xfrm>
            <a:off x="1691680" y="5013176"/>
            <a:ext cx="2952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2921398" y="4751278"/>
            <a:ext cx="2824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2699792" y="3395410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4000"/>
                            </p:stCondLst>
                            <p:childTnLst>
                              <p:par>
                                <p:cTn id="9" presetID="3" presetClass="entr" presetSubtype="1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4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2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6" dur="20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20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2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5" dur="20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8" dur="20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1" dur="20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4" dur="20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9" dur="2000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4" dur="2000"/>
                                        <p:tgtEl>
                                          <p:spTgt spid="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7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2" dur="2000"/>
                                        <p:tgtEl>
                                          <p:spTgt spid="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65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0" dur="2000"/>
                                        <p:tgtEl>
                                          <p:spTgt spid="2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3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/>
      <p:bldP spid="29" grpId="0"/>
      <p:bldP spid="3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179512" y="548680"/>
            <a:ext cx="8784976" cy="6120680"/>
          </a:xfrm>
          <a:prstGeom prst="roundRect">
            <a:avLst/>
          </a:prstGeom>
          <a:solidFill>
            <a:schemeClr val="bg1">
              <a:lumMod val="75000"/>
            </a:schemeClr>
          </a:solidFill>
          <a:ln w="3175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t" anchorCtr="0"/>
          <a:lstStyle/>
          <a:p>
            <a:pPr marL="817200" lvl="1" indent="457200"/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  <a:latin typeface="Georgia" pitchFamily="18" charset="0"/>
              </a:rPr>
              <a:t> Válec    –   </a:t>
            </a:r>
            <a:r>
              <a:rPr lang="cs-CZ" sz="2000" dirty="0" smtClean="0">
                <a:solidFill>
                  <a:schemeClr val="tx2">
                    <a:lumMod val="50000"/>
                  </a:schemeClr>
                </a:solidFill>
                <a:latin typeface="Georgia" pitchFamily="18" charset="0"/>
              </a:rPr>
              <a:t>je trojrozměrné těleso jehož stěny tvoří     			        dvě rovnoběžné podstavy ve tvaru kruhu  			        a plášť</a:t>
            </a:r>
          </a:p>
          <a:p>
            <a:pPr marL="817200" lvl="1" indent="457200"/>
            <a:endParaRPr lang="cs-CZ" sz="2400" dirty="0" smtClean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  <a:p>
            <a:pPr marL="817200" lvl="1" indent="457200"/>
            <a:endParaRPr lang="cs-CZ" sz="2800" dirty="0" smtClean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  <a:p>
            <a:endParaRPr lang="cs-CZ" sz="3200" dirty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  <a:p>
            <a:endParaRPr lang="cs-CZ" sz="3200" dirty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  <a:p>
            <a:endParaRPr lang="cs-CZ" sz="3200" dirty="0" smtClean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  <a:p>
            <a:endParaRPr lang="cs-CZ" sz="4000" dirty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1547664" y="44624"/>
            <a:ext cx="5544616" cy="648072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latin typeface="Georgia" pitchFamily="18" charset="0"/>
              </a:rPr>
              <a:t>V</a:t>
            </a:r>
            <a:r>
              <a:rPr lang="cs-CZ" sz="3200" dirty="0" smtClean="0">
                <a:latin typeface="Georgia" pitchFamily="18" charset="0"/>
              </a:rPr>
              <a:t>álec  </a:t>
            </a:r>
            <a:endParaRPr lang="cs-CZ" sz="3200" dirty="0">
              <a:latin typeface="Georgia" pitchFamily="18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3995936" y="2708920"/>
            <a:ext cx="46085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latin typeface="Georgia" pitchFamily="18" charset="0"/>
              </a:rPr>
              <a:t> </a:t>
            </a:r>
          </a:p>
          <a:p>
            <a:pPr lvl="1">
              <a:buFont typeface="Arial" pitchFamily="34" charset="0"/>
              <a:buChar char="•"/>
            </a:pPr>
            <a:r>
              <a:rPr lang="cs-CZ" sz="1600" dirty="0" smtClean="0">
                <a:latin typeface="Georgia" pitchFamily="18" charset="0"/>
              </a:rPr>
              <a:t> dvě rovnoběžné podstavy s poloměrem r</a:t>
            </a:r>
          </a:p>
          <a:p>
            <a:pPr lvl="1">
              <a:buFont typeface="Arial" pitchFamily="34" charset="0"/>
              <a:buChar char="•"/>
            </a:pPr>
            <a:r>
              <a:rPr lang="cs-CZ" sz="1600" dirty="0" smtClean="0">
                <a:latin typeface="Georgia" pitchFamily="18" charset="0"/>
              </a:rPr>
              <a:t> výška v  </a:t>
            </a:r>
          </a:p>
        </p:txBody>
      </p:sp>
      <p:sp>
        <p:nvSpPr>
          <p:cNvPr id="25" name="Elipsa 24"/>
          <p:cNvSpPr/>
          <p:nvPr/>
        </p:nvSpPr>
        <p:spPr>
          <a:xfrm>
            <a:off x="827584" y="1916832"/>
            <a:ext cx="1584176" cy="108012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Elipsa 26"/>
          <p:cNvSpPr/>
          <p:nvPr/>
        </p:nvSpPr>
        <p:spPr>
          <a:xfrm>
            <a:off x="827584" y="3429000"/>
            <a:ext cx="1584176" cy="108012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3" name="Přímá spojovací čára 32"/>
          <p:cNvCxnSpPr>
            <a:stCxn id="25" idx="6"/>
          </p:cNvCxnSpPr>
          <p:nvPr/>
        </p:nvCxnSpPr>
        <p:spPr>
          <a:xfrm>
            <a:off x="2411760" y="2456892"/>
            <a:ext cx="0" cy="1548172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ovací čára 35"/>
          <p:cNvCxnSpPr/>
          <p:nvPr/>
        </p:nvCxnSpPr>
        <p:spPr>
          <a:xfrm>
            <a:off x="1547664" y="2420888"/>
            <a:ext cx="14401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ovací čára 39"/>
          <p:cNvCxnSpPr/>
          <p:nvPr/>
        </p:nvCxnSpPr>
        <p:spPr>
          <a:xfrm>
            <a:off x="1619672" y="2348880"/>
            <a:ext cx="0" cy="1440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ovací čára 42"/>
          <p:cNvCxnSpPr/>
          <p:nvPr/>
        </p:nvCxnSpPr>
        <p:spPr>
          <a:xfrm>
            <a:off x="1547664" y="3933056"/>
            <a:ext cx="14401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ovací čára 43"/>
          <p:cNvCxnSpPr/>
          <p:nvPr/>
        </p:nvCxnSpPr>
        <p:spPr>
          <a:xfrm>
            <a:off x="1619672" y="3861048"/>
            <a:ext cx="0" cy="1440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ovací šipka 45"/>
          <p:cNvCxnSpPr/>
          <p:nvPr/>
        </p:nvCxnSpPr>
        <p:spPr>
          <a:xfrm>
            <a:off x="1619672" y="2420888"/>
            <a:ext cx="0" cy="1512168"/>
          </a:xfrm>
          <a:prstGeom prst="straightConnector1">
            <a:avLst/>
          </a:prstGeom>
          <a:ln w="19050"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ovací šipka 48"/>
          <p:cNvCxnSpPr/>
          <p:nvPr/>
        </p:nvCxnSpPr>
        <p:spPr>
          <a:xfrm>
            <a:off x="1619672" y="3933056"/>
            <a:ext cx="792088" cy="0"/>
          </a:xfrm>
          <a:prstGeom prst="straightConnector1">
            <a:avLst/>
          </a:prstGeom>
          <a:ln w="19050"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ovací čára 57"/>
          <p:cNvCxnSpPr/>
          <p:nvPr/>
        </p:nvCxnSpPr>
        <p:spPr>
          <a:xfrm>
            <a:off x="827584" y="2420888"/>
            <a:ext cx="0" cy="1548172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9" name="TextovéPole 58"/>
          <p:cNvSpPr txBox="1"/>
          <p:nvPr/>
        </p:nvSpPr>
        <p:spPr>
          <a:xfrm>
            <a:off x="1331640" y="3068960"/>
            <a:ext cx="27122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V</a:t>
            </a:r>
            <a:endParaRPr lang="cs-CZ" sz="12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1907704" y="3645024"/>
            <a:ext cx="23756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r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2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2000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1" dur="2000"/>
                                        <p:tgtEl>
                                          <p:spTgt spid="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2000"/>
                            </p:stCondLst>
                            <p:childTnLst>
                              <p:par>
                                <p:cTn id="43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4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5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6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8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9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3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6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1" dur="2000"/>
                                        <p:tgtEl>
                                          <p:spTgt spid="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4" dur="2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7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 animBg="1"/>
      <p:bldP spid="27" grpId="0" animBg="1"/>
      <p:bldP spid="59" grpId="0"/>
      <p:bldP spid="2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179512" y="476672"/>
            <a:ext cx="8784976" cy="6120680"/>
          </a:xfrm>
          <a:prstGeom prst="roundRect">
            <a:avLst/>
          </a:prstGeom>
          <a:solidFill>
            <a:schemeClr val="bg1">
              <a:lumMod val="75000"/>
            </a:schemeClr>
          </a:solidFill>
          <a:ln w="3175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t" anchorCtr="0"/>
          <a:lstStyle/>
          <a:p>
            <a:pPr marL="817200" lvl="1" indent="457200"/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  <a:latin typeface="Georgia" pitchFamily="18" charset="0"/>
              </a:rPr>
              <a:t>Kužel     –   </a:t>
            </a:r>
            <a:r>
              <a:rPr lang="cs-CZ" sz="2000" dirty="0" smtClean="0">
                <a:solidFill>
                  <a:schemeClr val="tx2">
                    <a:lumMod val="50000"/>
                  </a:schemeClr>
                </a:solidFill>
                <a:latin typeface="Georgia" pitchFamily="18" charset="0"/>
              </a:rPr>
              <a:t>je trojrozměrné těleso, jehož základnu                	                                      tvoří kruh a jeho každý bod je spojen s 	                                      vrcholem V, ležícím mimo plochu 	                		                       základny.</a:t>
            </a:r>
            <a:endParaRPr lang="cs-CZ" sz="2400" dirty="0" smtClean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  <a:p>
            <a:pPr marL="817200" lvl="1" indent="457200"/>
            <a:endParaRPr lang="cs-CZ" sz="2800" dirty="0" smtClean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  <a:p>
            <a:endParaRPr lang="cs-CZ" sz="3200" dirty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  <a:p>
            <a:endParaRPr lang="cs-CZ" sz="3200" dirty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  <a:p>
            <a:endParaRPr lang="cs-CZ" sz="3200" dirty="0" smtClean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  <a:p>
            <a:endParaRPr lang="cs-CZ" sz="4000" dirty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1547664" y="44624"/>
            <a:ext cx="5544616" cy="648072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latin typeface="Georgia" pitchFamily="18" charset="0"/>
              </a:rPr>
              <a:t>K</a:t>
            </a:r>
            <a:r>
              <a:rPr lang="cs-CZ" sz="3200" dirty="0" smtClean="0">
                <a:latin typeface="Georgia" pitchFamily="18" charset="0"/>
              </a:rPr>
              <a:t>užel  </a:t>
            </a:r>
            <a:endParaRPr lang="cs-CZ" sz="3200" dirty="0">
              <a:latin typeface="Georgia" pitchFamily="18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3995936" y="2348881"/>
            <a:ext cx="4680520" cy="16619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 dirty="0" smtClean="0">
              <a:latin typeface="Georgia" pitchFamily="18" charset="0"/>
            </a:endParaRPr>
          </a:p>
          <a:p>
            <a:pPr lvl="1">
              <a:buFont typeface="Wingdings" pitchFamily="2" charset="2"/>
              <a:buChar char="§"/>
            </a:pPr>
            <a:r>
              <a:rPr lang="cs-CZ" sz="2400" dirty="0" smtClean="0">
                <a:latin typeface="Georgia" pitchFamily="18" charset="0"/>
              </a:rPr>
              <a:t> </a:t>
            </a:r>
            <a:r>
              <a:rPr lang="cs-CZ" dirty="0" smtClean="0">
                <a:latin typeface="Georgia" pitchFamily="18" charset="0"/>
              </a:rPr>
              <a:t>základna se středem S a poloměrem r</a:t>
            </a:r>
          </a:p>
          <a:p>
            <a:pPr lvl="1">
              <a:buFont typeface="Wingdings" pitchFamily="2" charset="2"/>
              <a:buChar char="§"/>
            </a:pPr>
            <a:r>
              <a:rPr lang="cs-CZ" dirty="0" smtClean="0">
                <a:latin typeface="Georgia" pitchFamily="18" charset="0"/>
              </a:rPr>
              <a:t> vrchol V, mimo rovinu základny </a:t>
            </a:r>
          </a:p>
          <a:p>
            <a:pPr lvl="1">
              <a:buFont typeface="Wingdings" pitchFamily="2" charset="2"/>
              <a:buChar char="§"/>
            </a:pPr>
            <a:r>
              <a:rPr lang="cs-CZ" dirty="0" smtClean="0">
                <a:latin typeface="Georgia" pitchFamily="18" charset="0"/>
              </a:rPr>
              <a:t> spojením bodů kružnice s vrcholem V vznikne kužel </a:t>
            </a:r>
          </a:p>
        </p:txBody>
      </p:sp>
      <p:sp>
        <p:nvSpPr>
          <p:cNvPr id="36" name="Elipsa 35"/>
          <p:cNvSpPr/>
          <p:nvPr/>
        </p:nvSpPr>
        <p:spPr>
          <a:xfrm>
            <a:off x="539552" y="3789040"/>
            <a:ext cx="2880320" cy="1296144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TextovéPole 36"/>
          <p:cNvSpPr txBox="1"/>
          <p:nvPr/>
        </p:nvSpPr>
        <p:spPr>
          <a:xfrm>
            <a:off x="1823646" y="4221088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+</a:t>
            </a:r>
            <a:endParaRPr lang="cs-CZ" dirty="0"/>
          </a:p>
        </p:txBody>
      </p:sp>
      <p:cxnSp>
        <p:nvCxnSpPr>
          <p:cNvPr id="39" name="Přímá spojovací šipka 38"/>
          <p:cNvCxnSpPr>
            <a:endCxn id="36" idx="6"/>
          </p:cNvCxnSpPr>
          <p:nvPr/>
        </p:nvCxnSpPr>
        <p:spPr>
          <a:xfrm>
            <a:off x="1979712" y="4437112"/>
            <a:ext cx="144016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TextovéPole 39"/>
          <p:cNvSpPr txBox="1"/>
          <p:nvPr/>
        </p:nvSpPr>
        <p:spPr>
          <a:xfrm>
            <a:off x="1691680" y="4221088"/>
            <a:ext cx="2904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</a:t>
            </a:r>
            <a:endParaRPr lang="cs-CZ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2411760" y="4149080"/>
            <a:ext cx="2648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</a:t>
            </a:r>
            <a:endParaRPr lang="cs-CZ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1835696" y="1916832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+</a:t>
            </a:r>
            <a:endParaRPr lang="cs-CZ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1979712" y="1700808"/>
            <a:ext cx="3161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</a:t>
            </a:r>
            <a:endParaRPr lang="cs-CZ" dirty="0"/>
          </a:p>
        </p:txBody>
      </p:sp>
      <p:cxnSp>
        <p:nvCxnSpPr>
          <p:cNvPr id="45" name="Přímá spojovací čára 44"/>
          <p:cNvCxnSpPr/>
          <p:nvPr/>
        </p:nvCxnSpPr>
        <p:spPr>
          <a:xfrm flipV="1">
            <a:off x="683568" y="2060848"/>
            <a:ext cx="1296144" cy="20882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ovací čára 45"/>
          <p:cNvCxnSpPr>
            <a:stCxn id="36" idx="0"/>
          </p:cNvCxnSpPr>
          <p:nvPr/>
        </p:nvCxnSpPr>
        <p:spPr>
          <a:xfrm flipV="1">
            <a:off x="1979712" y="2060848"/>
            <a:ext cx="0" cy="1728192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ovací čára 49"/>
          <p:cNvCxnSpPr/>
          <p:nvPr/>
        </p:nvCxnSpPr>
        <p:spPr>
          <a:xfrm flipH="1" flipV="1">
            <a:off x="1979712" y="2060848"/>
            <a:ext cx="1224136" cy="20162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ovací čára 51"/>
          <p:cNvCxnSpPr/>
          <p:nvPr/>
        </p:nvCxnSpPr>
        <p:spPr>
          <a:xfrm flipV="1">
            <a:off x="611560" y="2060848"/>
            <a:ext cx="1368152" cy="25922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ovací čára 53"/>
          <p:cNvCxnSpPr/>
          <p:nvPr/>
        </p:nvCxnSpPr>
        <p:spPr>
          <a:xfrm flipV="1">
            <a:off x="1475656" y="2060848"/>
            <a:ext cx="504056" cy="302433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ovací čára 55"/>
          <p:cNvCxnSpPr/>
          <p:nvPr/>
        </p:nvCxnSpPr>
        <p:spPr>
          <a:xfrm flipH="1" flipV="1">
            <a:off x="1979712" y="2060848"/>
            <a:ext cx="144016" cy="302433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ovací čára 57"/>
          <p:cNvCxnSpPr>
            <a:stCxn id="36" idx="5"/>
          </p:cNvCxnSpPr>
          <p:nvPr/>
        </p:nvCxnSpPr>
        <p:spPr>
          <a:xfrm flipH="1" flipV="1">
            <a:off x="1979712" y="2060848"/>
            <a:ext cx="1018347" cy="28345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ovací čára 59"/>
          <p:cNvCxnSpPr>
            <a:stCxn id="36" idx="6"/>
          </p:cNvCxnSpPr>
          <p:nvPr/>
        </p:nvCxnSpPr>
        <p:spPr>
          <a:xfrm flipH="1" flipV="1">
            <a:off x="1979712" y="2060848"/>
            <a:ext cx="1440160" cy="237626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ovací čára 61"/>
          <p:cNvCxnSpPr>
            <a:stCxn id="36" idx="3"/>
          </p:cNvCxnSpPr>
          <p:nvPr/>
        </p:nvCxnSpPr>
        <p:spPr>
          <a:xfrm flipV="1">
            <a:off x="961365" y="2060848"/>
            <a:ext cx="1018347" cy="28345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2000"/>
                                        <p:tgtEl>
                                          <p:spTgt spid="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7000"/>
                            </p:stCondLst>
                            <p:childTnLst>
                              <p:par>
                                <p:cTn id="14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9000"/>
                            </p:stCondLst>
                            <p:childTnLst>
                              <p:par>
                                <p:cTn id="27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4" dur="2000"/>
                                        <p:tgtEl>
                                          <p:spTgt spid="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2000"/>
                            </p:stCondLst>
                            <p:childTnLst>
                              <p:par>
                                <p:cTn id="36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8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1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6" dur="2000"/>
                                        <p:tgtEl>
                                          <p:spTgt spid="2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9" dur="2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5" dur="2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8" dur="2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1" dur="2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4" dur="2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7" dur="2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0" dur="20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3" dur="2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" grpId="0" animBg="1"/>
      <p:bldP spid="37" grpId="0"/>
      <p:bldP spid="40" grpId="0"/>
      <p:bldP spid="41" grpId="0"/>
      <p:bldP spid="42" grpId="0"/>
      <p:bldP spid="4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251520" y="548680"/>
            <a:ext cx="8784976" cy="6120680"/>
          </a:xfrm>
          <a:prstGeom prst="roundRect">
            <a:avLst/>
          </a:prstGeom>
          <a:solidFill>
            <a:schemeClr val="bg1">
              <a:lumMod val="75000"/>
            </a:schemeClr>
          </a:solidFill>
          <a:ln w="3175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t" anchorCtr="0"/>
          <a:lstStyle/>
          <a:p>
            <a:pPr marL="817200" lvl="1" indent="457200"/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  <a:latin typeface="Georgia" pitchFamily="18" charset="0"/>
              </a:rPr>
              <a:t>Jehlan   –   </a:t>
            </a:r>
            <a:r>
              <a:rPr lang="cs-CZ" sz="2000" dirty="0" smtClean="0">
                <a:solidFill>
                  <a:schemeClr val="tx2">
                    <a:lumMod val="50000"/>
                  </a:schemeClr>
                </a:solidFill>
                <a:latin typeface="Georgia" pitchFamily="18" charset="0"/>
              </a:rPr>
              <a:t>je trojrozměrné těleso, jehož základnu                	                                      tvoří mnohoúhelník a vrcholy základny 	                                      jsou spojeny s jedním bodem mimo 	                          	                                      základnu. </a:t>
            </a:r>
            <a:endParaRPr lang="cs-CZ" sz="2400" dirty="0" smtClean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  <a:p>
            <a:pPr marL="817200" lvl="1" indent="457200"/>
            <a:endParaRPr lang="cs-CZ" sz="2800" dirty="0" smtClean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  <a:p>
            <a:endParaRPr lang="cs-CZ" sz="3200" dirty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  <a:p>
            <a:endParaRPr lang="cs-CZ" sz="3200" dirty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  <a:p>
            <a:endParaRPr lang="cs-CZ" sz="3200" dirty="0" smtClean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  <a:p>
            <a:endParaRPr lang="cs-CZ" sz="4000" dirty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1547664" y="44624"/>
            <a:ext cx="5544616" cy="648072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latin typeface="Georgia" pitchFamily="18" charset="0"/>
              </a:rPr>
              <a:t>jehlan  </a:t>
            </a:r>
            <a:endParaRPr lang="cs-CZ" sz="3200" dirty="0">
              <a:latin typeface="Georgia" pitchFamily="18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3707904" y="2405206"/>
            <a:ext cx="5256584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1600" dirty="0" smtClean="0">
              <a:latin typeface="Georgia" pitchFamily="18" charset="0"/>
            </a:endParaRPr>
          </a:p>
          <a:p>
            <a:pPr lvl="1">
              <a:buFont typeface="Wingdings" pitchFamily="2" charset="2"/>
              <a:buChar char="§"/>
            </a:pPr>
            <a:r>
              <a:rPr lang="cs-CZ" sz="1600" dirty="0" smtClean="0">
                <a:latin typeface="Georgia" pitchFamily="18" charset="0"/>
              </a:rPr>
              <a:t> základna s vrcholy  A, B, C, D;</a:t>
            </a:r>
          </a:p>
          <a:p>
            <a:pPr lvl="1">
              <a:buFont typeface="Wingdings" pitchFamily="2" charset="2"/>
              <a:buChar char="§"/>
            </a:pPr>
            <a:r>
              <a:rPr lang="cs-CZ" sz="1600" dirty="0" smtClean="0">
                <a:latin typeface="Georgia" pitchFamily="18" charset="0"/>
              </a:rPr>
              <a:t> vrchol V mimo rovinu základny </a:t>
            </a:r>
          </a:p>
          <a:p>
            <a:pPr lvl="1">
              <a:buFont typeface="Wingdings" pitchFamily="2" charset="2"/>
              <a:buChar char="§"/>
            </a:pPr>
            <a:r>
              <a:rPr lang="cs-CZ" sz="1600" dirty="0" smtClean="0">
                <a:latin typeface="Georgia" pitchFamily="18" charset="0"/>
              </a:rPr>
              <a:t> spojením vrcholů základny s vrcholem V vznikne</a:t>
            </a:r>
            <a:br>
              <a:rPr lang="cs-CZ" sz="1600" dirty="0" smtClean="0">
                <a:latin typeface="Georgia" pitchFamily="18" charset="0"/>
              </a:rPr>
            </a:br>
            <a:r>
              <a:rPr lang="cs-CZ" sz="1600" dirty="0" smtClean="0">
                <a:latin typeface="Georgia" pitchFamily="18" charset="0"/>
              </a:rPr>
              <a:t>   jehlan </a:t>
            </a:r>
          </a:p>
          <a:p>
            <a:pPr lvl="1">
              <a:buFont typeface="Wingdings" pitchFamily="2" charset="2"/>
              <a:buChar char="§"/>
            </a:pPr>
            <a:r>
              <a:rPr lang="cs-CZ" sz="1600" dirty="0" smtClean="0">
                <a:latin typeface="Georgia" pitchFamily="18" charset="0"/>
              </a:rPr>
              <a:t>  základna jehlanu může mít tvar všech </a:t>
            </a:r>
            <a:br>
              <a:rPr lang="cs-CZ" sz="1600" dirty="0" smtClean="0">
                <a:latin typeface="Georgia" pitchFamily="18" charset="0"/>
              </a:rPr>
            </a:br>
            <a:r>
              <a:rPr lang="cs-CZ" sz="1600" dirty="0" smtClean="0">
                <a:latin typeface="Georgia" pitchFamily="18" charset="0"/>
              </a:rPr>
              <a:t>   mnohoúhelníků   </a:t>
            </a:r>
          </a:p>
        </p:txBody>
      </p:sp>
      <p:cxnSp>
        <p:nvCxnSpPr>
          <p:cNvPr id="75" name="Přímá spojovací čára 74"/>
          <p:cNvCxnSpPr/>
          <p:nvPr/>
        </p:nvCxnSpPr>
        <p:spPr>
          <a:xfrm>
            <a:off x="899592" y="4787860"/>
            <a:ext cx="1080120" cy="4413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7" name="Přímá spojovací čára 76"/>
          <p:cNvCxnSpPr/>
          <p:nvPr/>
        </p:nvCxnSpPr>
        <p:spPr>
          <a:xfrm flipH="1">
            <a:off x="1979712" y="4355812"/>
            <a:ext cx="864096" cy="8733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Přímá spojovací čára 79"/>
          <p:cNvCxnSpPr/>
          <p:nvPr/>
        </p:nvCxnSpPr>
        <p:spPr>
          <a:xfrm>
            <a:off x="1691680" y="4077072"/>
            <a:ext cx="1152128" cy="278740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2" name="Přímá spojovací čára 81"/>
          <p:cNvCxnSpPr/>
          <p:nvPr/>
        </p:nvCxnSpPr>
        <p:spPr>
          <a:xfrm flipV="1">
            <a:off x="899592" y="4077072"/>
            <a:ext cx="720080" cy="710788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4" name="TextovéPole 83"/>
          <p:cNvSpPr txBox="1"/>
          <p:nvPr/>
        </p:nvSpPr>
        <p:spPr>
          <a:xfrm>
            <a:off x="1835696" y="5229200"/>
            <a:ext cx="3177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85" name="TextovéPole 84"/>
          <p:cNvSpPr txBox="1"/>
          <p:nvPr/>
        </p:nvSpPr>
        <p:spPr>
          <a:xfrm>
            <a:off x="539552" y="4571836"/>
            <a:ext cx="3177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86" name="TextovéPole 85"/>
          <p:cNvSpPr txBox="1"/>
          <p:nvPr/>
        </p:nvSpPr>
        <p:spPr>
          <a:xfrm>
            <a:off x="1259632" y="3717032"/>
            <a:ext cx="3177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87" name="TextovéPole 86"/>
          <p:cNvSpPr txBox="1"/>
          <p:nvPr/>
        </p:nvSpPr>
        <p:spPr>
          <a:xfrm>
            <a:off x="2843808" y="4139788"/>
            <a:ext cx="3177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88" name="TextovéPole 87"/>
          <p:cNvSpPr txBox="1"/>
          <p:nvPr/>
        </p:nvSpPr>
        <p:spPr>
          <a:xfrm>
            <a:off x="1403648" y="2060848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+</a:t>
            </a:r>
            <a:endParaRPr lang="cs-CZ" dirty="0"/>
          </a:p>
        </p:txBody>
      </p:sp>
      <p:sp>
        <p:nvSpPr>
          <p:cNvPr id="89" name="TextovéPole 88"/>
          <p:cNvSpPr txBox="1"/>
          <p:nvPr/>
        </p:nvSpPr>
        <p:spPr>
          <a:xfrm>
            <a:off x="1403648" y="1772816"/>
            <a:ext cx="3161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</a:t>
            </a:r>
            <a:endParaRPr lang="cs-CZ" dirty="0"/>
          </a:p>
        </p:txBody>
      </p:sp>
      <p:cxnSp>
        <p:nvCxnSpPr>
          <p:cNvPr id="92" name="Přímá spojovací čára 91"/>
          <p:cNvCxnSpPr/>
          <p:nvPr/>
        </p:nvCxnSpPr>
        <p:spPr>
          <a:xfrm flipV="1">
            <a:off x="899592" y="2276872"/>
            <a:ext cx="648072" cy="252028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5" name="Přímá spojovací čára 94"/>
          <p:cNvCxnSpPr/>
          <p:nvPr/>
        </p:nvCxnSpPr>
        <p:spPr>
          <a:xfrm flipH="1" flipV="1">
            <a:off x="1547664" y="2276872"/>
            <a:ext cx="432048" cy="295232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1" name="Přímá spojovací čára 100"/>
          <p:cNvCxnSpPr/>
          <p:nvPr/>
        </p:nvCxnSpPr>
        <p:spPr>
          <a:xfrm flipH="1" flipV="1">
            <a:off x="1547664" y="2276872"/>
            <a:ext cx="1296144" cy="20882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8" name="Přímá spojovací čára 107"/>
          <p:cNvCxnSpPr/>
          <p:nvPr/>
        </p:nvCxnSpPr>
        <p:spPr>
          <a:xfrm flipH="1" flipV="1">
            <a:off x="1547664" y="2276872"/>
            <a:ext cx="144016" cy="1800200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4" name="Rovnoramenný trojúhelník 133"/>
          <p:cNvSpPr/>
          <p:nvPr/>
        </p:nvSpPr>
        <p:spPr>
          <a:xfrm>
            <a:off x="2987824" y="5661248"/>
            <a:ext cx="2088232" cy="792088"/>
          </a:xfrm>
          <a:prstGeom prst="triangle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36" name="Přímá spojovací čára 135"/>
          <p:cNvCxnSpPr>
            <a:stCxn id="134" idx="2"/>
          </p:cNvCxnSpPr>
          <p:nvPr/>
        </p:nvCxnSpPr>
        <p:spPr>
          <a:xfrm flipV="1">
            <a:off x="2987824" y="4581128"/>
            <a:ext cx="1080120" cy="18722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8" name="Přímá spojovací čára 137"/>
          <p:cNvCxnSpPr>
            <a:stCxn id="134" idx="4"/>
          </p:cNvCxnSpPr>
          <p:nvPr/>
        </p:nvCxnSpPr>
        <p:spPr>
          <a:xfrm flipH="1" flipV="1">
            <a:off x="4067944" y="4581128"/>
            <a:ext cx="1008112" cy="18722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0" name="Přímá spojovací čára 139"/>
          <p:cNvCxnSpPr>
            <a:stCxn id="134" idx="0"/>
          </p:cNvCxnSpPr>
          <p:nvPr/>
        </p:nvCxnSpPr>
        <p:spPr>
          <a:xfrm flipV="1">
            <a:off x="4031940" y="4653136"/>
            <a:ext cx="36004" cy="1008112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1" name="Pravidelný pětiúhelník 140"/>
          <p:cNvSpPr/>
          <p:nvPr/>
        </p:nvSpPr>
        <p:spPr>
          <a:xfrm>
            <a:off x="5148064" y="5445224"/>
            <a:ext cx="1512168" cy="1008112"/>
          </a:xfrm>
          <a:prstGeom prst="pentagon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43" name="Přímá spojovací čára 142"/>
          <p:cNvCxnSpPr>
            <a:stCxn id="141" idx="1"/>
          </p:cNvCxnSpPr>
          <p:nvPr/>
        </p:nvCxnSpPr>
        <p:spPr>
          <a:xfrm flipV="1">
            <a:off x="5148066" y="4293096"/>
            <a:ext cx="792086" cy="153719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5" name="Přímá spojovací čára 144"/>
          <p:cNvCxnSpPr>
            <a:stCxn id="141" idx="2"/>
          </p:cNvCxnSpPr>
          <p:nvPr/>
        </p:nvCxnSpPr>
        <p:spPr>
          <a:xfrm flipV="1">
            <a:off x="5436862" y="4293096"/>
            <a:ext cx="503290" cy="216023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7" name="Přímá spojovací čára 146"/>
          <p:cNvCxnSpPr>
            <a:stCxn id="141" idx="4"/>
          </p:cNvCxnSpPr>
          <p:nvPr/>
        </p:nvCxnSpPr>
        <p:spPr>
          <a:xfrm flipH="1" flipV="1">
            <a:off x="5940152" y="4293096"/>
            <a:ext cx="431282" cy="216023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9" name="Přímá spojovací čára 148"/>
          <p:cNvCxnSpPr>
            <a:stCxn id="141" idx="5"/>
          </p:cNvCxnSpPr>
          <p:nvPr/>
        </p:nvCxnSpPr>
        <p:spPr>
          <a:xfrm flipH="1" flipV="1">
            <a:off x="5940152" y="4293096"/>
            <a:ext cx="720078" cy="153719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1" name="Přímá spojovací čára 150"/>
          <p:cNvCxnSpPr>
            <a:stCxn id="141" idx="0"/>
          </p:cNvCxnSpPr>
          <p:nvPr/>
        </p:nvCxnSpPr>
        <p:spPr>
          <a:xfrm flipV="1">
            <a:off x="5904148" y="4365104"/>
            <a:ext cx="36004" cy="1080120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2" name="Šestiúhelník 151"/>
          <p:cNvSpPr/>
          <p:nvPr/>
        </p:nvSpPr>
        <p:spPr>
          <a:xfrm>
            <a:off x="6876256" y="5517232"/>
            <a:ext cx="1296144" cy="1008112"/>
          </a:xfrm>
          <a:prstGeom prst="hexagon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54" name="Přímá spojovací čára 153"/>
          <p:cNvCxnSpPr>
            <a:stCxn id="152" idx="3"/>
          </p:cNvCxnSpPr>
          <p:nvPr/>
        </p:nvCxnSpPr>
        <p:spPr>
          <a:xfrm flipH="1" flipV="1">
            <a:off x="6804248" y="4581128"/>
            <a:ext cx="72008" cy="14401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6" name="Přímá spojovací čára 155"/>
          <p:cNvCxnSpPr>
            <a:stCxn id="152" idx="4"/>
          </p:cNvCxnSpPr>
          <p:nvPr/>
        </p:nvCxnSpPr>
        <p:spPr>
          <a:xfrm flipH="1" flipV="1">
            <a:off x="6804248" y="4581128"/>
            <a:ext cx="324036" cy="936104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8" name="Přímá spojovací čára 157"/>
          <p:cNvCxnSpPr>
            <a:endCxn id="152" idx="5"/>
          </p:cNvCxnSpPr>
          <p:nvPr/>
        </p:nvCxnSpPr>
        <p:spPr>
          <a:xfrm>
            <a:off x="6804248" y="4581128"/>
            <a:ext cx="1116124" cy="9361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1" name="Přímá spojovací čára 160"/>
          <p:cNvCxnSpPr>
            <a:stCxn id="152" idx="2"/>
          </p:cNvCxnSpPr>
          <p:nvPr/>
        </p:nvCxnSpPr>
        <p:spPr>
          <a:xfrm flipH="1" flipV="1">
            <a:off x="6804248" y="4581128"/>
            <a:ext cx="324036" cy="19442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3" name="Přímá spojovací čára 162"/>
          <p:cNvCxnSpPr>
            <a:stCxn id="152" idx="1"/>
          </p:cNvCxnSpPr>
          <p:nvPr/>
        </p:nvCxnSpPr>
        <p:spPr>
          <a:xfrm flipH="1" flipV="1">
            <a:off x="6804248" y="4581128"/>
            <a:ext cx="1116124" cy="19442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5" name="Přímá spojovací čára 164"/>
          <p:cNvCxnSpPr>
            <a:stCxn id="152" idx="0"/>
          </p:cNvCxnSpPr>
          <p:nvPr/>
        </p:nvCxnSpPr>
        <p:spPr>
          <a:xfrm flipH="1" flipV="1">
            <a:off x="6804248" y="4581128"/>
            <a:ext cx="1368152" cy="14401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2000"/>
                                        <p:tgtEl>
                                          <p:spTgt spid="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20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20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20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20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4000"/>
                            </p:stCondLst>
                            <p:childTnLst>
                              <p:par>
                                <p:cTn id="27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20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20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5" dur="20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8" dur="20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3" dur="2000"/>
                                        <p:tgtEl>
                                          <p:spTgt spid="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2000"/>
                            </p:stCondLst>
                            <p:childTnLst>
                              <p:par>
                                <p:cTn id="45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20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0" dur="20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5" dur="2000"/>
                                        <p:tgtEl>
                                          <p:spTgt spid="2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2000"/>
                            </p:stCondLst>
                            <p:childTnLst>
                              <p:par>
                                <p:cTn id="57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9" dur="2000"/>
                                        <p:tgtEl>
                                          <p:spTgt spid="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4000"/>
                            </p:stCondLst>
                            <p:childTnLst>
                              <p:par>
                                <p:cTn id="61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3" dur="20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6000"/>
                            </p:stCondLst>
                            <p:childTnLst>
                              <p:par>
                                <p:cTn id="65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7" dur="20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8000"/>
                            </p:stCondLst>
                            <p:childTnLst>
                              <p:par>
                                <p:cTn id="69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1" dur="2000"/>
                                        <p:tgtEl>
                                          <p:spTgt spid="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6" dur="2000"/>
                                        <p:tgtEl>
                                          <p:spTgt spid="2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>
                            <p:stCondLst>
                              <p:cond delay="2000"/>
                            </p:stCondLst>
                            <p:childTnLst>
                              <p:par>
                                <p:cTn id="78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0" dur="2000"/>
                                        <p:tgtEl>
                                          <p:spTgt spid="1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3" dur="2000"/>
                                        <p:tgtEl>
                                          <p:spTgt spid="1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6" dur="2000"/>
                                        <p:tgtEl>
                                          <p:spTgt spid="1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9" dur="2000"/>
                                        <p:tgtEl>
                                          <p:spTgt spid="1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0" fill="hold">
                            <p:stCondLst>
                              <p:cond delay="4000"/>
                            </p:stCondLst>
                            <p:childTnLst>
                              <p:par>
                                <p:cTn id="91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3" dur="2000"/>
                                        <p:tgtEl>
                                          <p:spTgt spid="1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6" dur="2000"/>
                                        <p:tgtEl>
                                          <p:spTgt spid="1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9" dur="2000"/>
                                        <p:tgtEl>
                                          <p:spTgt spid="1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0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2" dur="2000"/>
                                        <p:tgtEl>
                                          <p:spTgt spid="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5" dur="2000"/>
                                        <p:tgtEl>
                                          <p:spTgt spid="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8" dur="2000"/>
                                        <p:tgtEl>
                                          <p:spTgt spid="1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9" fill="hold">
                            <p:stCondLst>
                              <p:cond delay="6000"/>
                            </p:stCondLst>
                            <p:childTnLst>
                              <p:par>
                                <p:cTn id="110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2" dur="2000"/>
                                        <p:tgtEl>
                                          <p:spTgt spid="1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5" dur="2000"/>
                                        <p:tgtEl>
                                          <p:spTgt spid="1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8" dur="2000"/>
                                        <p:tgtEl>
                                          <p:spTgt spid="1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1" dur="2000"/>
                                        <p:tgtEl>
                                          <p:spTgt spid="1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2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4" dur="2000"/>
                                        <p:tgtEl>
                                          <p:spTgt spid="1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7" dur="2000"/>
                                        <p:tgtEl>
                                          <p:spTgt spid="1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0" dur="2000"/>
                                        <p:tgtEl>
                                          <p:spTgt spid="1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4" grpId="0"/>
      <p:bldP spid="85" grpId="0"/>
      <p:bldP spid="86" grpId="0"/>
      <p:bldP spid="87" grpId="0"/>
      <p:bldP spid="88" grpId="0"/>
      <p:bldP spid="89" grpId="0"/>
      <p:bldP spid="134" grpId="0" animBg="1"/>
      <p:bldP spid="141" grpId="0" animBg="1"/>
      <p:bldP spid="15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179512" y="332656"/>
            <a:ext cx="8784976" cy="6120680"/>
          </a:xfrm>
          <a:prstGeom prst="roundRect">
            <a:avLst/>
          </a:prstGeom>
          <a:solidFill>
            <a:schemeClr val="bg1">
              <a:lumMod val="75000"/>
            </a:schemeClr>
          </a:solidFill>
          <a:ln w="3175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t" anchorCtr="0"/>
          <a:lstStyle/>
          <a:p>
            <a:pPr marL="815975" lvl="1" indent="-455613"/>
            <a:endParaRPr lang="cs-CZ" sz="2800" b="1" dirty="0" smtClean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  <a:p>
            <a:pPr marL="815975" lvl="1" indent="-455613"/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  <a:latin typeface="Georgia" pitchFamily="18" charset="0"/>
              </a:rPr>
              <a:t>Komolý kužel     – </a:t>
            </a:r>
            <a:r>
              <a:rPr lang="cs-CZ" sz="2000" dirty="0" smtClean="0">
                <a:solidFill>
                  <a:schemeClr val="tx2">
                    <a:lumMod val="50000"/>
                  </a:schemeClr>
                </a:solidFill>
                <a:latin typeface="Georgia" pitchFamily="18" charset="0"/>
              </a:rPr>
              <a:t>je prostorové těleso. Část kužele 	je				protnutá mezi základnou a vrcholem 				rovinou rovnoběžnou se základnou.   </a:t>
            </a:r>
            <a:endParaRPr lang="cs-CZ" sz="2400" dirty="0" smtClean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  <a:p>
            <a:pPr marL="817200" lvl="1" indent="457200"/>
            <a:endParaRPr lang="cs-CZ" sz="2800" dirty="0" smtClean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  <a:p>
            <a:endParaRPr lang="cs-CZ" sz="3200" dirty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  <a:p>
            <a:endParaRPr lang="cs-CZ" sz="3200" dirty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  <a:p>
            <a:endParaRPr lang="cs-CZ" sz="3200" dirty="0" smtClean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  <a:p>
            <a:endParaRPr lang="cs-CZ" sz="4000" dirty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1547664" y="44624"/>
            <a:ext cx="5544616" cy="648072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latin typeface="Georgia" pitchFamily="18" charset="0"/>
              </a:rPr>
              <a:t>Komolý kužel  </a:t>
            </a:r>
            <a:endParaRPr lang="cs-CZ" sz="3200" dirty="0">
              <a:latin typeface="Georgia" pitchFamily="18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3995936" y="2348881"/>
            <a:ext cx="468052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§"/>
            </a:pPr>
            <a:r>
              <a:rPr lang="cs-CZ" sz="1600" dirty="0" smtClean="0">
                <a:latin typeface="Georgia" pitchFamily="18" charset="0"/>
              </a:rPr>
              <a:t>  základna se středem S</a:t>
            </a:r>
            <a:r>
              <a:rPr lang="cs-CZ" sz="1600" baseline="-25000" dirty="0" smtClean="0">
                <a:latin typeface="Georgia" pitchFamily="18" charset="0"/>
              </a:rPr>
              <a:t>1</a:t>
            </a:r>
            <a:r>
              <a:rPr lang="cs-CZ" sz="1600" dirty="0" smtClean="0">
                <a:latin typeface="Georgia" pitchFamily="18" charset="0"/>
              </a:rPr>
              <a:t> a poloměrem r</a:t>
            </a:r>
            <a:r>
              <a:rPr lang="cs-CZ" sz="1600" baseline="-25000" dirty="0" smtClean="0">
                <a:latin typeface="Georgia" pitchFamily="18" charset="0"/>
              </a:rPr>
              <a:t>1</a:t>
            </a:r>
            <a:endParaRPr lang="cs-CZ" sz="1600" dirty="0">
              <a:latin typeface="Georgia" pitchFamily="18" charset="0"/>
            </a:endParaRPr>
          </a:p>
          <a:p>
            <a:pPr marL="285750" indent="-285750">
              <a:buFont typeface="Wingdings" pitchFamily="2" charset="2"/>
              <a:buChar char="§"/>
            </a:pPr>
            <a:r>
              <a:rPr lang="cs-CZ" sz="1600" dirty="0" smtClean="0">
                <a:latin typeface="Georgia" pitchFamily="18" charset="0"/>
              </a:rPr>
              <a:t>  základna se středem S</a:t>
            </a:r>
            <a:r>
              <a:rPr lang="cs-CZ" sz="1600" baseline="-25000" dirty="0" smtClean="0">
                <a:latin typeface="Georgia" pitchFamily="18" charset="0"/>
              </a:rPr>
              <a:t>2</a:t>
            </a:r>
            <a:r>
              <a:rPr lang="cs-CZ" sz="1600" dirty="0" smtClean="0">
                <a:latin typeface="Georgia" pitchFamily="18" charset="0"/>
              </a:rPr>
              <a:t> a poloměrem r</a:t>
            </a:r>
            <a:r>
              <a:rPr lang="cs-CZ" sz="1600" baseline="-25000" dirty="0" smtClean="0">
                <a:latin typeface="Georgia" pitchFamily="18" charset="0"/>
              </a:rPr>
              <a:t>2, </a:t>
            </a:r>
          </a:p>
          <a:p>
            <a:pPr marL="742950" lvl="1" indent="-285750">
              <a:buFont typeface="Wingdings" pitchFamily="2" charset="2"/>
              <a:buChar char="§"/>
            </a:pPr>
            <a:endParaRPr lang="cs-CZ" sz="1600" dirty="0" smtClean="0">
              <a:latin typeface="Georgia" pitchFamily="18" charset="0"/>
            </a:endParaRPr>
          </a:p>
          <a:p>
            <a:pPr marL="285750" indent="-285750">
              <a:buFont typeface="Wingdings" pitchFamily="2" charset="2"/>
              <a:buChar char="§"/>
            </a:pPr>
            <a:r>
              <a:rPr lang="cs-CZ" sz="1600" dirty="0">
                <a:latin typeface="Georgia" pitchFamily="18" charset="0"/>
              </a:rPr>
              <a:t> </a:t>
            </a:r>
            <a:r>
              <a:rPr lang="cs-CZ" sz="1600" dirty="0" smtClean="0">
                <a:latin typeface="Georgia" pitchFamily="18" charset="0"/>
              </a:rPr>
              <a:t>  spojením bodů kružnice 1 a bodů kružnice 2 </a:t>
            </a:r>
            <a:br>
              <a:rPr lang="cs-CZ" sz="1600" dirty="0" smtClean="0">
                <a:latin typeface="Georgia" pitchFamily="18" charset="0"/>
              </a:rPr>
            </a:br>
            <a:r>
              <a:rPr lang="cs-CZ" sz="1600" dirty="0" smtClean="0">
                <a:latin typeface="Georgia" pitchFamily="18" charset="0"/>
              </a:rPr>
              <a:t>   vznikne kužel </a:t>
            </a:r>
          </a:p>
        </p:txBody>
      </p:sp>
      <p:sp>
        <p:nvSpPr>
          <p:cNvPr id="21" name="Elipsa 20"/>
          <p:cNvSpPr/>
          <p:nvPr/>
        </p:nvSpPr>
        <p:spPr>
          <a:xfrm>
            <a:off x="1403648" y="2204864"/>
            <a:ext cx="1080120" cy="504056"/>
          </a:xfrm>
          <a:prstGeom prst="ellipse">
            <a:avLst/>
          </a:prstGeom>
          <a:noFill/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Elipsa 35"/>
          <p:cNvSpPr/>
          <p:nvPr/>
        </p:nvSpPr>
        <p:spPr>
          <a:xfrm>
            <a:off x="539552" y="3789040"/>
            <a:ext cx="2880320" cy="1296144"/>
          </a:xfrm>
          <a:prstGeom prst="ellipse">
            <a:avLst/>
          </a:prstGeom>
          <a:noFill/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7" name="Přímá spojovací čára 56"/>
          <p:cNvCxnSpPr>
            <a:endCxn id="36" idx="4"/>
          </p:cNvCxnSpPr>
          <p:nvPr/>
        </p:nvCxnSpPr>
        <p:spPr>
          <a:xfrm>
            <a:off x="1979712" y="2708920"/>
            <a:ext cx="0" cy="237626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ovací čára 46"/>
          <p:cNvCxnSpPr/>
          <p:nvPr/>
        </p:nvCxnSpPr>
        <p:spPr>
          <a:xfrm>
            <a:off x="2195736" y="2708920"/>
            <a:ext cx="504056" cy="230425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ovací čára 43"/>
          <p:cNvCxnSpPr/>
          <p:nvPr/>
        </p:nvCxnSpPr>
        <p:spPr>
          <a:xfrm>
            <a:off x="2339752" y="2636912"/>
            <a:ext cx="864096" cy="21602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čára 26"/>
          <p:cNvCxnSpPr>
            <a:stCxn id="21" idx="6"/>
            <a:endCxn id="36" idx="6"/>
          </p:cNvCxnSpPr>
          <p:nvPr/>
        </p:nvCxnSpPr>
        <p:spPr>
          <a:xfrm>
            <a:off x="2483768" y="2456892"/>
            <a:ext cx="936104" cy="19802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ovací čára 34"/>
          <p:cNvCxnSpPr/>
          <p:nvPr/>
        </p:nvCxnSpPr>
        <p:spPr>
          <a:xfrm flipH="1">
            <a:off x="1403648" y="2708920"/>
            <a:ext cx="374204" cy="237626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čára 31"/>
          <p:cNvCxnSpPr>
            <a:stCxn id="21" idx="3"/>
            <a:endCxn id="36" idx="3"/>
          </p:cNvCxnSpPr>
          <p:nvPr/>
        </p:nvCxnSpPr>
        <p:spPr>
          <a:xfrm flipH="1">
            <a:off x="961365" y="2635103"/>
            <a:ext cx="600463" cy="226026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ovací čára 37"/>
          <p:cNvCxnSpPr/>
          <p:nvPr/>
        </p:nvCxnSpPr>
        <p:spPr>
          <a:xfrm flipH="1">
            <a:off x="611560" y="2564904"/>
            <a:ext cx="828092" cy="20882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>
            <a:endCxn id="36" idx="2"/>
          </p:cNvCxnSpPr>
          <p:nvPr/>
        </p:nvCxnSpPr>
        <p:spPr>
          <a:xfrm flipH="1">
            <a:off x="539552" y="2420888"/>
            <a:ext cx="864096" cy="20162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1835696" y="4221088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+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cxnSp>
        <p:nvCxnSpPr>
          <p:cNvPr id="17" name="Přímá spojovací šipka 16"/>
          <p:cNvCxnSpPr>
            <a:endCxn id="36" idx="6"/>
          </p:cNvCxnSpPr>
          <p:nvPr/>
        </p:nvCxnSpPr>
        <p:spPr>
          <a:xfrm>
            <a:off x="1979712" y="4437112"/>
            <a:ext cx="144016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1979712" y="2132856"/>
            <a:ext cx="3433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r</a:t>
            </a:r>
            <a:r>
              <a:rPr lang="cs-CZ" baseline="-25000" dirty="0" smtClean="0">
                <a:solidFill>
                  <a:schemeClr val="tx2">
                    <a:lumMod val="75000"/>
                  </a:schemeClr>
                </a:solidFill>
              </a:rPr>
              <a:t>2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691680" y="4077072"/>
            <a:ext cx="3690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S</a:t>
            </a:r>
            <a:r>
              <a:rPr lang="cs-CZ" baseline="-25000" dirty="0" smtClean="0">
                <a:solidFill>
                  <a:schemeClr val="tx2">
                    <a:lumMod val="75000"/>
                  </a:schemeClr>
                </a:solidFill>
              </a:rPr>
              <a:t>1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1547664" y="2195572"/>
            <a:ext cx="3690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S</a:t>
            </a:r>
            <a:r>
              <a:rPr lang="cs-CZ" baseline="-25000" dirty="0" smtClean="0">
                <a:solidFill>
                  <a:schemeClr val="tx2">
                    <a:lumMod val="75000"/>
                  </a:schemeClr>
                </a:solidFill>
              </a:rPr>
              <a:t>2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1763688" y="2276872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+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cxnSp>
        <p:nvCxnSpPr>
          <p:cNvPr id="25" name="Přímá spojovací šipka 24"/>
          <p:cNvCxnSpPr>
            <a:endCxn id="21" idx="6"/>
          </p:cNvCxnSpPr>
          <p:nvPr/>
        </p:nvCxnSpPr>
        <p:spPr>
          <a:xfrm flipV="1">
            <a:off x="1907704" y="2456892"/>
            <a:ext cx="576064" cy="3600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TextovéPole 28"/>
          <p:cNvSpPr txBox="1"/>
          <p:nvPr/>
        </p:nvSpPr>
        <p:spPr>
          <a:xfrm>
            <a:off x="2555776" y="4077072"/>
            <a:ext cx="3433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r</a:t>
            </a:r>
            <a:r>
              <a:rPr lang="cs-CZ" baseline="-25000" dirty="0" smtClean="0">
                <a:solidFill>
                  <a:schemeClr val="tx2">
                    <a:lumMod val="75000"/>
                  </a:schemeClr>
                </a:solidFill>
              </a:rPr>
              <a:t>1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2000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7000"/>
                            </p:stCondLst>
                            <p:childTnLst>
                              <p:par>
                                <p:cTn id="14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2000"/>
                                        <p:tgtEl>
                                          <p:spTgt spid="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000"/>
                            </p:stCondLst>
                            <p:childTnLst>
                              <p:par>
                                <p:cTn id="35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0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3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6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9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4" dur="2000"/>
                                        <p:tgtEl>
                                          <p:spTgt spid="2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7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0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3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6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9" dur="2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2" dur="2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5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8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 animBg="1"/>
      <p:bldP spid="36" grpId="0" animBg="1"/>
      <p:bldP spid="15" grpId="0"/>
      <p:bldP spid="19" grpId="0"/>
      <p:bldP spid="20" grpId="0"/>
      <p:bldP spid="22" grpId="0"/>
      <p:bldP spid="24" grpId="0"/>
      <p:bldP spid="2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179512" y="548680"/>
            <a:ext cx="8784976" cy="6120680"/>
          </a:xfrm>
          <a:prstGeom prst="roundRect">
            <a:avLst/>
          </a:prstGeom>
          <a:solidFill>
            <a:schemeClr val="bg1">
              <a:lumMod val="75000"/>
            </a:schemeClr>
          </a:solidFill>
          <a:ln w="3175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t" anchorCtr="0"/>
          <a:lstStyle/>
          <a:p>
            <a:pPr marL="174625" lvl="1" indent="-87313"/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  <a:latin typeface="Georgia" pitchFamily="18" charset="0"/>
              </a:rPr>
              <a:t>Komolý jehlan   – </a:t>
            </a:r>
            <a:r>
              <a:rPr lang="cs-CZ" sz="2000" dirty="0" smtClean="0">
                <a:solidFill>
                  <a:schemeClr val="tx2">
                    <a:lumMod val="50000"/>
                  </a:schemeClr>
                </a:solidFill>
                <a:latin typeface="Georgia" pitchFamily="18" charset="0"/>
              </a:rPr>
              <a:t>je prostorové těleso. Část jehlanu je 		</a:t>
            </a:r>
            <a:r>
              <a:rPr lang="cs-CZ" sz="2000" dirty="0">
                <a:solidFill>
                  <a:schemeClr val="tx2">
                    <a:lumMod val="50000"/>
                  </a:schemeClr>
                </a:solidFill>
                <a:latin typeface="Georgia" pitchFamily="18" charset="0"/>
              </a:rPr>
              <a:t> </a:t>
            </a:r>
            <a:r>
              <a:rPr lang="cs-CZ" sz="2000" dirty="0" smtClean="0">
                <a:solidFill>
                  <a:schemeClr val="tx2">
                    <a:lumMod val="50000"/>
                  </a:schemeClr>
                </a:solidFill>
                <a:latin typeface="Georgia" pitchFamily="18" charset="0"/>
              </a:rPr>
              <a:t>                        protnutá mezi základnou a vrcholem 			          rovinou rovnoběžnou se základnou.</a:t>
            </a:r>
          </a:p>
          <a:p>
            <a:pPr marL="815975" lvl="1" indent="-96838"/>
            <a:r>
              <a:rPr lang="cs-CZ" sz="2000" dirty="0" smtClean="0">
                <a:solidFill>
                  <a:schemeClr val="tx2">
                    <a:lumMod val="50000"/>
                  </a:schemeClr>
                </a:solidFill>
                <a:latin typeface="Georgia" pitchFamily="18" charset="0"/>
              </a:rPr>
              <a:t>	</a:t>
            </a:r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  <a:latin typeface="Georgia" pitchFamily="18" charset="0"/>
              </a:rPr>
              <a:t>   </a:t>
            </a:r>
            <a:endParaRPr lang="cs-CZ" sz="2400" dirty="0" smtClean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  <a:p>
            <a:pPr marL="817200" lvl="1" indent="457200"/>
            <a:endParaRPr lang="cs-CZ" sz="2800" dirty="0" smtClean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  <a:p>
            <a:endParaRPr lang="cs-CZ" sz="3200" dirty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  <a:p>
            <a:endParaRPr lang="cs-CZ" sz="3200" dirty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  <a:p>
            <a:endParaRPr lang="cs-CZ" sz="3200" dirty="0" smtClean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  <a:p>
            <a:endParaRPr lang="cs-CZ" sz="4000" dirty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1547664" y="44624"/>
            <a:ext cx="5544616" cy="648072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latin typeface="Georgia" pitchFamily="18" charset="0"/>
              </a:rPr>
              <a:t>Komolý jehlan  </a:t>
            </a:r>
            <a:endParaRPr lang="cs-CZ" sz="3200" dirty="0">
              <a:latin typeface="Georgia" pitchFamily="18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3851920" y="2348880"/>
            <a:ext cx="489654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endParaRPr lang="cs-CZ" sz="1600" dirty="0" smtClean="0">
              <a:latin typeface="Georgia" pitchFamily="18" charset="0"/>
            </a:endParaRPr>
          </a:p>
          <a:p>
            <a:pPr lvl="1">
              <a:buFont typeface="Wingdings" pitchFamily="2" charset="2"/>
              <a:buChar char="§"/>
            </a:pPr>
            <a:r>
              <a:rPr lang="cs-CZ" sz="1600" dirty="0" smtClean="0">
                <a:latin typeface="Georgia" pitchFamily="18" charset="0"/>
              </a:rPr>
              <a:t> základna s vrcholy  A, B, C, D</a:t>
            </a:r>
          </a:p>
          <a:p>
            <a:pPr lvl="1">
              <a:buFont typeface="Wingdings" pitchFamily="2" charset="2"/>
              <a:buChar char="§"/>
            </a:pPr>
            <a:r>
              <a:rPr lang="cs-CZ" sz="1600" dirty="0" smtClean="0">
                <a:latin typeface="Georgia" pitchFamily="18" charset="0"/>
              </a:rPr>
              <a:t> základna s vrcholy  E ,F ,G, H</a:t>
            </a:r>
          </a:p>
          <a:p>
            <a:pPr lvl="1">
              <a:buFont typeface="Wingdings" pitchFamily="2" charset="2"/>
              <a:buChar char="§"/>
            </a:pPr>
            <a:r>
              <a:rPr lang="cs-CZ" sz="1600" dirty="0" smtClean="0">
                <a:latin typeface="Georgia" pitchFamily="18" charset="0"/>
              </a:rPr>
              <a:t> spojením vrcholů základen vznikne komolý</a:t>
            </a:r>
            <a:br>
              <a:rPr lang="cs-CZ" sz="1600" dirty="0" smtClean="0">
                <a:latin typeface="Georgia" pitchFamily="18" charset="0"/>
              </a:rPr>
            </a:br>
            <a:r>
              <a:rPr lang="cs-CZ" sz="1600" dirty="0" smtClean="0">
                <a:latin typeface="Georgia" pitchFamily="18" charset="0"/>
              </a:rPr>
              <a:t>   jehlan </a:t>
            </a:r>
          </a:p>
        </p:txBody>
      </p:sp>
      <p:cxnSp>
        <p:nvCxnSpPr>
          <p:cNvPr id="69" name="Přímá spojovací čára 68"/>
          <p:cNvCxnSpPr>
            <a:endCxn id="27" idx="0"/>
          </p:cNvCxnSpPr>
          <p:nvPr/>
        </p:nvCxnSpPr>
        <p:spPr>
          <a:xfrm flipH="1">
            <a:off x="649155" y="3429000"/>
            <a:ext cx="466461" cy="113445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Přímá spojovací čára 71"/>
          <p:cNvCxnSpPr/>
          <p:nvPr/>
        </p:nvCxnSpPr>
        <p:spPr>
          <a:xfrm>
            <a:off x="1691680" y="3717032"/>
            <a:ext cx="144016" cy="15841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4" name="Přímá spojovací čára 73"/>
          <p:cNvCxnSpPr/>
          <p:nvPr/>
        </p:nvCxnSpPr>
        <p:spPr>
          <a:xfrm>
            <a:off x="2123728" y="3356992"/>
            <a:ext cx="432048" cy="14401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9" name="Přímá spojovací čára 78"/>
          <p:cNvCxnSpPr>
            <a:endCxn id="27" idx="1"/>
          </p:cNvCxnSpPr>
          <p:nvPr/>
        </p:nvCxnSpPr>
        <p:spPr>
          <a:xfrm flipH="1">
            <a:off x="1281452" y="3068960"/>
            <a:ext cx="266212" cy="1008112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2555776" y="4653136"/>
            <a:ext cx="309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B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691680" y="5301208"/>
            <a:ext cx="3177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A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971600" y="3779748"/>
            <a:ext cx="3080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C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23528" y="4509120"/>
            <a:ext cx="3273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D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763688" y="3645024"/>
            <a:ext cx="2968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E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755576" y="3140968"/>
            <a:ext cx="3177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A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2123728" y="3068960"/>
            <a:ext cx="2904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F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1403648" y="2708920"/>
            <a:ext cx="3305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G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27" name="Volný tvar 26"/>
          <p:cNvSpPr/>
          <p:nvPr/>
        </p:nvSpPr>
        <p:spPr>
          <a:xfrm>
            <a:off x="649155" y="4077072"/>
            <a:ext cx="1906621" cy="1215957"/>
          </a:xfrm>
          <a:custGeom>
            <a:avLst/>
            <a:gdLst>
              <a:gd name="connsiteX0" fmla="*/ 0 w 1906621"/>
              <a:gd name="connsiteY0" fmla="*/ 486383 h 1215957"/>
              <a:gd name="connsiteX1" fmla="*/ 632297 w 1906621"/>
              <a:gd name="connsiteY1" fmla="*/ 0 h 1215957"/>
              <a:gd name="connsiteX2" fmla="*/ 1906621 w 1906621"/>
              <a:gd name="connsiteY2" fmla="*/ 719847 h 1215957"/>
              <a:gd name="connsiteX3" fmla="*/ 1196502 w 1906621"/>
              <a:gd name="connsiteY3" fmla="*/ 1215957 h 1215957"/>
              <a:gd name="connsiteX4" fmla="*/ 0 w 1906621"/>
              <a:gd name="connsiteY4" fmla="*/ 486383 h 12159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06621" h="1215957">
                <a:moveTo>
                  <a:pt x="0" y="486383"/>
                </a:moveTo>
                <a:lnTo>
                  <a:pt x="632297" y="0"/>
                </a:lnTo>
                <a:lnTo>
                  <a:pt x="1906621" y="719847"/>
                </a:lnTo>
                <a:lnTo>
                  <a:pt x="1196502" y="1215957"/>
                </a:lnTo>
                <a:lnTo>
                  <a:pt x="0" y="486383"/>
                </a:lnTo>
                <a:close/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Volný tvar 27"/>
          <p:cNvSpPr/>
          <p:nvPr/>
        </p:nvSpPr>
        <p:spPr>
          <a:xfrm>
            <a:off x="1108364" y="3079723"/>
            <a:ext cx="1036320" cy="637309"/>
          </a:xfrm>
          <a:custGeom>
            <a:avLst/>
            <a:gdLst>
              <a:gd name="connsiteX0" fmla="*/ 0 w 1036320"/>
              <a:gd name="connsiteY0" fmla="*/ 349135 h 637309"/>
              <a:gd name="connsiteX1" fmla="*/ 437803 w 1036320"/>
              <a:gd name="connsiteY1" fmla="*/ 0 h 637309"/>
              <a:gd name="connsiteX2" fmla="*/ 1036320 w 1036320"/>
              <a:gd name="connsiteY2" fmla="*/ 288175 h 637309"/>
              <a:gd name="connsiteX3" fmla="*/ 576349 w 1036320"/>
              <a:gd name="connsiteY3" fmla="*/ 637309 h 637309"/>
              <a:gd name="connsiteX4" fmla="*/ 0 w 1036320"/>
              <a:gd name="connsiteY4" fmla="*/ 349135 h 6373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36320" h="637309">
                <a:moveTo>
                  <a:pt x="0" y="349135"/>
                </a:moveTo>
                <a:lnTo>
                  <a:pt x="437803" y="0"/>
                </a:lnTo>
                <a:lnTo>
                  <a:pt x="1036320" y="288175"/>
                </a:lnTo>
                <a:lnTo>
                  <a:pt x="576349" y="637309"/>
                </a:lnTo>
                <a:lnTo>
                  <a:pt x="0" y="349135"/>
                </a:lnTo>
                <a:close/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2000"/>
                                        <p:tgtEl>
                                          <p:spTgt spid="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7000"/>
                            </p:stCondLst>
                            <p:childTnLst>
                              <p:par>
                                <p:cTn id="14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2000"/>
                                        <p:tgtEl>
                                          <p:spTgt spid="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000"/>
                            </p:stCondLst>
                            <p:childTnLst>
                              <p:par>
                                <p:cTn id="35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0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3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6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9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4" dur="2000"/>
                                        <p:tgtEl>
                                          <p:spTgt spid="2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7" dur="20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0" dur="2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3" dur="20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6" dur="20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18" grpId="0"/>
      <p:bldP spid="19" grpId="0"/>
      <p:bldP spid="20" grpId="0"/>
      <p:bldP spid="21" grpId="0"/>
      <p:bldP spid="22" grpId="0"/>
      <p:bldP spid="23" grpId="0"/>
      <p:bldP spid="25" grpId="0"/>
      <p:bldP spid="27" grpId="0" animBg="1"/>
      <p:bldP spid="28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179512" y="404664"/>
            <a:ext cx="8784976" cy="6120680"/>
          </a:xfrm>
          <a:prstGeom prst="roundRect">
            <a:avLst/>
          </a:prstGeom>
          <a:solidFill>
            <a:schemeClr val="bg1">
              <a:lumMod val="75000"/>
            </a:schemeClr>
          </a:solidFill>
          <a:ln w="3175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t" anchorCtr="0"/>
          <a:lstStyle/>
          <a:p>
            <a:pPr marL="817200" lvl="1" indent="457200"/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  <a:latin typeface="Georgia" pitchFamily="18" charset="0"/>
              </a:rPr>
              <a:t>Koule – </a:t>
            </a:r>
            <a:r>
              <a:rPr lang="cs-CZ" sz="2000" dirty="0" smtClean="0">
                <a:solidFill>
                  <a:schemeClr val="tx2">
                    <a:lumMod val="50000"/>
                  </a:schemeClr>
                </a:solidFill>
                <a:latin typeface="Georgia" pitchFamily="18" charset="0"/>
              </a:rPr>
              <a:t>je prostorové těleso tvořené množinou všech 			bodů jejichž vzdálenost je rovna 	zadanému 		</a:t>
            </a:r>
            <a:r>
              <a:rPr lang="cs-CZ" sz="2000" dirty="0">
                <a:solidFill>
                  <a:schemeClr val="tx2">
                    <a:lumMod val="50000"/>
                  </a:schemeClr>
                </a:solidFill>
                <a:latin typeface="Georgia" pitchFamily="18" charset="0"/>
              </a:rPr>
              <a:t> </a:t>
            </a:r>
            <a:r>
              <a:rPr lang="cs-CZ" sz="2000" dirty="0" smtClean="0">
                <a:solidFill>
                  <a:schemeClr val="tx2">
                    <a:lumMod val="50000"/>
                  </a:schemeClr>
                </a:solidFill>
                <a:latin typeface="Georgia" pitchFamily="18" charset="0"/>
              </a:rPr>
              <a:t>              poloměru. </a:t>
            </a:r>
            <a:endParaRPr lang="cs-CZ" sz="2400" dirty="0" smtClean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  <a:p>
            <a:pPr marL="817200" lvl="1" indent="457200"/>
            <a:endParaRPr lang="cs-CZ" sz="2800" dirty="0" smtClean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  <a:p>
            <a:endParaRPr lang="cs-CZ" sz="3200" dirty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  <a:p>
            <a:endParaRPr lang="cs-CZ" sz="3200" dirty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  <a:p>
            <a:endParaRPr lang="cs-CZ" sz="3200" dirty="0" smtClean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  <a:p>
            <a:endParaRPr lang="cs-CZ" sz="4000" dirty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1547664" y="44624"/>
            <a:ext cx="5544616" cy="648072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latin typeface="Georgia" pitchFamily="18" charset="0"/>
              </a:rPr>
              <a:t>Koule </a:t>
            </a:r>
            <a:endParaRPr lang="cs-CZ" sz="3200" dirty="0">
              <a:latin typeface="Georgia" pitchFamily="18" charset="0"/>
            </a:endParaRPr>
          </a:p>
        </p:txBody>
      </p:sp>
      <p:pic>
        <p:nvPicPr>
          <p:cNvPr id="6" name="Obrázek 5" descr="220px-Sphere_wireframe_15deg_10r.svg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95536" y="2060848"/>
            <a:ext cx="3279998" cy="327999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3" presetClass="entr" presetSubtype="10" fill="hold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2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/>
          <p:cNvSpPr/>
          <p:nvPr/>
        </p:nvSpPr>
        <p:spPr>
          <a:xfrm>
            <a:off x="179512" y="548680"/>
            <a:ext cx="8784976" cy="6120680"/>
          </a:xfrm>
          <a:prstGeom prst="roundRect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t" anchorCtr="0"/>
          <a:lstStyle/>
          <a:p>
            <a:pPr marL="817200" lvl="1" indent="457200"/>
            <a:endParaRPr lang="cs-CZ" sz="2800" dirty="0" smtClean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  <a:p>
            <a:endParaRPr lang="cs-CZ" sz="3200" dirty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  <a:p>
            <a:endParaRPr lang="cs-CZ" sz="3200" dirty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  <a:p>
            <a:endParaRPr lang="cs-CZ" sz="3200" dirty="0" smtClean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  <a:p>
            <a:endParaRPr lang="cs-CZ" sz="4000" dirty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1547664" y="44624"/>
            <a:ext cx="5544616" cy="648072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latin typeface="Georgia" pitchFamily="18" charset="0"/>
              </a:rPr>
              <a:t>Test 1   </a:t>
            </a:r>
            <a:endParaRPr lang="cs-CZ" sz="3200" dirty="0">
              <a:latin typeface="Georgia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39552" y="1196752"/>
            <a:ext cx="633670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dirty="0" smtClean="0">
                <a:latin typeface="Georgia" pitchFamily="18" charset="0"/>
              </a:rPr>
              <a:t>Kvádr je pod písmenem 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>
                <a:latin typeface="Georgia" pitchFamily="18" charset="0"/>
              </a:rPr>
              <a:t>Komolý kužel je pod písmenem</a:t>
            </a:r>
          </a:p>
          <a:p>
            <a:pPr marL="457200" indent="-457200"/>
            <a:r>
              <a:rPr lang="cs-CZ" dirty="0" smtClean="0">
                <a:latin typeface="Georgia" pitchFamily="18" charset="0"/>
              </a:rPr>
              <a:t>3.	Komolý jehlan je pod písmenem </a:t>
            </a:r>
          </a:p>
          <a:p>
            <a:pPr marL="457200" indent="-457200">
              <a:buAutoNum type="arabicPeriod" startAt="4"/>
            </a:pPr>
            <a:r>
              <a:rPr lang="cs-CZ" smtClean="0">
                <a:latin typeface="Georgia" pitchFamily="18" charset="0"/>
              </a:rPr>
              <a:t>Jehlan </a:t>
            </a:r>
            <a:r>
              <a:rPr lang="cs-CZ" dirty="0" smtClean="0">
                <a:latin typeface="Georgia" pitchFamily="18" charset="0"/>
              </a:rPr>
              <a:t>je pod písmenem</a:t>
            </a:r>
          </a:p>
          <a:p>
            <a:pPr marL="457200" indent="-457200">
              <a:buAutoNum type="arabicPeriod" startAt="4"/>
            </a:pPr>
            <a:r>
              <a:rPr lang="cs-CZ" dirty="0" smtClean="0">
                <a:latin typeface="Georgia" pitchFamily="18" charset="0"/>
              </a:rPr>
              <a:t>Kužel je pod písmenem</a:t>
            </a:r>
          </a:p>
          <a:p>
            <a:pPr marL="457200" indent="-457200">
              <a:buAutoNum type="arabicPeriod" startAt="4"/>
            </a:pPr>
            <a:r>
              <a:rPr lang="cs-CZ" dirty="0" smtClean="0">
                <a:latin typeface="Georgia" pitchFamily="18" charset="0"/>
              </a:rPr>
              <a:t>Koule  je pod písmenem</a:t>
            </a:r>
          </a:p>
          <a:p>
            <a:pPr marL="457200" indent="-457200">
              <a:buAutoNum type="arabicPeriod" startAt="4"/>
            </a:pPr>
            <a:r>
              <a:rPr lang="cs-CZ" dirty="0" smtClean="0">
                <a:latin typeface="Georgia" pitchFamily="18" charset="0"/>
              </a:rPr>
              <a:t>Válec je pod písmenem</a:t>
            </a:r>
            <a:endParaRPr lang="cs-CZ" dirty="0">
              <a:latin typeface="Georgia" pitchFamily="18" charset="0"/>
            </a:endParaRPr>
          </a:p>
          <a:p>
            <a:endParaRPr lang="cs-CZ" dirty="0">
              <a:latin typeface="Georgia" pitchFamily="18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148064" y="1196752"/>
            <a:ext cx="864096" cy="216024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179512" y="3429000"/>
            <a:ext cx="8784976" cy="324036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1" name="Obdélník 30"/>
          <p:cNvSpPr/>
          <p:nvPr/>
        </p:nvSpPr>
        <p:spPr>
          <a:xfrm>
            <a:off x="5148064" y="1484784"/>
            <a:ext cx="864096" cy="216024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5148064" y="1772816"/>
            <a:ext cx="864096" cy="216024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5148064" y="2060848"/>
            <a:ext cx="864096" cy="216024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5148064" y="2348880"/>
            <a:ext cx="864096" cy="216024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5148064" y="2636912"/>
            <a:ext cx="864096" cy="216024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TextovéPole 37"/>
          <p:cNvSpPr txBox="1"/>
          <p:nvPr/>
        </p:nvSpPr>
        <p:spPr>
          <a:xfrm>
            <a:off x="395536" y="3789040"/>
            <a:ext cx="3658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a)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1547664" y="3861048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b)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1619672" y="5301208"/>
            <a:ext cx="3529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c)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3923928" y="5157192"/>
            <a:ext cx="3706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e)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3563888" y="3861048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d)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7164288" y="3717032"/>
            <a:ext cx="364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g)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5148064" y="2924944"/>
            <a:ext cx="864096" cy="216024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Vývojový diagram: magnetický disk 25"/>
          <p:cNvSpPr/>
          <p:nvPr/>
        </p:nvSpPr>
        <p:spPr>
          <a:xfrm>
            <a:off x="467544" y="4149080"/>
            <a:ext cx="936104" cy="2232248"/>
          </a:xfrm>
          <a:prstGeom prst="flowChartMagneticDisk">
            <a:avLst/>
          </a:prstGeom>
          <a:noFill/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Krychle 26"/>
          <p:cNvSpPr/>
          <p:nvPr/>
        </p:nvSpPr>
        <p:spPr>
          <a:xfrm>
            <a:off x="7596336" y="3717032"/>
            <a:ext cx="720080" cy="1296144"/>
          </a:xfrm>
          <a:prstGeom prst="cube">
            <a:avLst/>
          </a:prstGeom>
          <a:noFill/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36" name="Skupina 135"/>
          <p:cNvGrpSpPr/>
          <p:nvPr/>
        </p:nvGrpSpPr>
        <p:grpSpPr>
          <a:xfrm>
            <a:off x="1907704" y="5373216"/>
            <a:ext cx="1296144" cy="936104"/>
            <a:chOff x="3923928" y="3717032"/>
            <a:chExt cx="1296144" cy="936104"/>
          </a:xfrm>
        </p:grpSpPr>
        <p:sp>
          <p:nvSpPr>
            <p:cNvPr id="28" name="Elipsa 27"/>
            <p:cNvSpPr/>
            <p:nvPr/>
          </p:nvSpPr>
          <p:spPr>
            <a:xfrm>
              <a:off x="4312771" y="3717032"/>
              <a:ext cx="486054" cy="163818"/>
            </a:xfrm>
            <a:prstGeom prst="ellipse">
              <a:avLst/>
            </a:prstGeom>
            <a:noFill/>
            <a:ln w="38100"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" name="Elipsa 28"/>
            <p:cNvSpPr/>
            <p:nvPr/>
          </p:nvSpPr>
          <p:spPr>
            <a:xfrm>
              <a:off x="3923928" y="4231889"/>
              <a:ext cx="1296144" cy="421247"/>
            </a:xfrm>
            <a:prstGeom prst="ellipse">
              <a:avLst/>
            </a:prstGeom>
            <a:noFill/>
            <a:ln w="38100"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30" name="Přímá spojovací čára 29"/>
            <p:cNvCxnSpPr>
              <a:endCxn id="29" idx="4"/>
            </p:cNvCxnSpPr>
            <p:nvPr/>
          </p:nvCxnSpPr>
          <p:spPr>
            <a:xfrm>
              <a:off x="4572000" y="3880850"/>
              <a:ext cx="0" cy="772286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Přímá spojovací čára 43"/>
            <p:cNvCxnSpPr/>
            <p:nvPr/>
          </p:nvCxnSpPr>
          <p:spPr>
            <a:xfrm>
              <a:off x="4669211" y="3880850"/>
              <a:ext cx="226825" cy="748883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Přímá spojovací čára 44"/>
            <p:cNvCxnSpPr/>
            <p:nvPr/>
          </p:nvCxnSpPr>
          <p:spPr>
            <a:xfrm>
              <a:off x="4734018" y="3857448"/>
              <a:ext cx="388843" cy="702078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Přímá spojovací čára 45"/>
            <p:cNvCxnSpPr>
              <a:stCxn id="28" idx="6"/>
              <a:endCxn id="29" idx="6"/>
            </p:cNvCxnSpPr>
            <p:nvPr/>
          </p:nvCxnSpPr>
          <p:spPr>
            <a:xfrm>
              <a:off x="4798825" y="3798941"/>
              <a:ext cx="421247" cy="643572"/>
            </a:xfrm>
            <a:prstGeom prst="line">
              <a:avLst/>
            </a:prstGeom>
            <a:ln w="38100">
              <a:solidFill>
                <a:schemeClr val="accent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Přímá spojovací čára 46"/>
            <p:cNvCxnSpPr/>
            <p:nvPr/>
          </p:nvCxnSpPr>
          <p:spPr>
            <a:xfrm flipH="1">
              <a:off x="4312771" y="3880850"/>
              <a:ext cx="168392" cy="772286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Přímá spojovací čára 47"/>
            <p:cNvCxnSpPr>
              <a:stCxn id="28" idx="3"/>
              <a:endCxn id="29" idx="3"/>
            </p:cNvCxnSpPr>
            <p:nvPr/>
          </p:nvCxnSpPr>
          <p:spPr>
            <a:xfrm flipH="1">
              <a:off x="4113744" y="3856860"/>
              <a:ext cx="270208" cy="734586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Přímá spojovací čára 48"/>
            <p:cNvCxnSpPr/>
            <p:nvPr/>
          </p:nvCxnSpPr>
          <p:spPr>
            <a:xfrm flipH="1">
              <a:off x="3956332" y="3834045"/>
              <a:ext cx="372641" cy="6786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Přímá spojovací čára 49"/>
            <p:cNvCxnSpPr>
              <a:endCxn id="29" idx="2"/>
            </p:cNvCxnSpPr>
            <p:nvPr/>
          </p:nvCxnSpPr>
          <p:spPr>
            <a:xfrm flipH="1">
              <a:off x="3923928" y="3787240"/>
              <a:ext cx="388843" cy="655273"/>
            </a:xfrm>
            <a:prstGeom prst="line">
              <a:avLst/>
            </a:prstGeom>
            <a:ln w="38100">
              <a:solidFill>
                <a:schemeClr val="accent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73" name="Skupina 72"/>
          <p:cNvGrpSpPr/>
          <p:nvPr/>
        </p:nvGrpSpPr>
        <p:grpSpPr>
          <a:xfrm>
            <a:off x="1763688" y="3933056"/>
            <a:ext cx="1512168" cy="1286852"/>
            <a:chOff x="1779615" y="3923764"/>
            <a:chExt cx="1906621" cy="2232248"/>
          </a:xfrm>
        </p:grpSpPr>
        <p:cxnSp>
          <p:nvCxnSpPr>
            <p:cNvPr id="60" name="Přímá spojovací čára 59"/>
            <p:cNvCxnSpPr>
              <a:endCxn id="71" idx="0"/>
            </p:cNvCxnSpPr>
            <p:nvPr/>
          </p:nvCxnSpPr>
          <p:spPr>
            <a:xfrm flipH="1">
              <a:off x="1779615" y="4283804"/>
              <a:ext cx="466461" cy="1134455"/>
            </a:xfrm>
            <a:prstGeom prst="line">
              <a:avLst/>
            </a:prstGeom>
            <a:ln w="285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Přímá spojovací čára 60"/>
            <p:cNvCxnSpPr/>
            <p:nvPr/>
          </p:nvCxnSpPr>
          <p:spPr>
            <a:xfrm>
              <a:off x="2822140" y="4571836"/>
              <a:ext cx="144016" cy="1584176"/>
            </a:xfrm>
            <a:prstGeom prst="line">
              <a:avLst/>
            </a:prstGeom>
            <a:ln w="285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Přímá spojovací čára 61"/>
            <p:cNvCxnSpPr/>
            <p:nvPr/>
          </p:nvCxnSpPr>
          <p:spPr>
            <a:xfrm>
              <a:off x="3254188" y="4211796"/>
              <a:ext cx="432048" cy="1440160"/>
            </a:xfrm>
            <a:prstGeom prst="line">
              <a:avLst/>
            </a:prstGeom>
            <a:ln w="285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Přímá spojovací čára 62"/>
            <p:cNvCxnSpPr>
              <a:endCxn id="71" idx="1"/>
            </p:cNvCxnSpPr>
            <p:nvPr/>
          </p:nvCxnSpPr>
          <p:spPr>
            <a:xfrm flipH="1">
              <a:off x="2411912" y="3923764"/>
              <a:ext cx="266212" cy="1008112"/>
            </a:xfrm>
            <a:prstGeom prst="line">
              <a:avLst/>
            </a:prstGeom>
            <a:ln w="28575"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Volný tvar 70"/>
            <p:cNvSpPr/>
            <p:nvPr/>
          </p:nvSpPr>
          <p:spPr>
            <a:xfrm>
              <a:off x="1779615" y="4931876"/>
              <a:ext cx="1906621" cy="1215957"/>
            </a:xfrm>
            <a:custGeom>
              <a:avLst/>
              <a:gdLst>
                <a:gd name="connsiteX0" fmla="*/ 0 w 1906621"/>
                <a:gd name="connsiteY0" fmla="*/ 486383 h 1215957"/>
                <a:gd name="connsiteX1" fmla="*/ 632297 w 1906621"/>
                <a:gd name="connsiteY1" fmla="*/ 0 h 1215957"/>
                <a:gd name="connsiteX2" fmla="*/ 1906621 w 1906621"/>
                <a:gd name="connsiteY2" fmla="*/ 719847 h 1215957"/>
                <a:gd name="connsiteX3" fmla="*/ 1196502 w 1906621"/>
                <a:gd name="connsiteY3" fmla="*/ 1215957 h 1215957"/>
                <a:gd name="connsiteX4" fmla="*/ 0 w 1906621"/>
                <a:gd name="connsiteY4" fmla="*/ 486383 h 12159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06621" h="1215957">
                  <a:moveTo>
                    <a:pt x="0" y="486383"/>
                  </a:moveTo>
                  <a:lnTo>
                    <a:pt x="632297" y="0"/>
                  </a:lnTo>
                  <a:lnTo>
                    <a:pt x="1906621" y="719847"/>
                  </a:lnTo>
                  <a:lnTo>
                    <a:pt x="1196502" y="1215957"/>
                  </a:lnTo>
                  <a:lnTo>
                    <a:pt x="0" y="486383"/>
                  </a:lnTo>
                  <a:close/>
                </a:path>
              </a:pathLst>
            </a:custGeom>
            <a:noFill/>
            <a:ln w="28575"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2" name="Volný tvar 71"/>
            <p:cNvSpPr/>
            <p:nvPr/>
          </p:nvSpPr>
          <p:spPr>
            <a:xfrm>
              <a:off x="2238824" y="3934527"/>
              <a:ext cx="1036320" cy="637309"/>
            </a:xfrm>
            <a:custGeom>
              <a:avLst/>
              <a:gdLst>
                <a:gd name="connsiteX0" fmla="*/ 0 w 1036320"/>
                <a:gd name="connsiteY0" fmla="*/ 349135 h 637309"/>
                <a:gd name="connsiteX1" fmla="*/ 437803 w 1036320"/>
                <a:gd name="connsiteY1" fmla="*/ 0 h 637309"/>
                <a:gd name="connsiteX2" fmla="*/ 1036320 w 1036320"/>
                <a:gd name="connsiteY2" fmla="*/ 288175 h 637309"/>
                <a:gd name="connsiteX3" fmla="*/ 576349 w 1036320"/>
                <a:gd name="connsiteY3" fmla="*/ 637309 h 637309"/>
                <a:gd name="connsiteX4" fmla="*/ 0 w 1036320"/>
                <a:gd name="connsiteY4" fmla="*/ 349135 h 6373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36320" h="637309">
                  <a:moveTo>
                    <a:pt x="0" y="349135"/>
                  </a:moveTo>
                  <a:lnTo>
                    <a:pt x="437803" y="0"/>
                  </a:lnTo>
                  <a:lnTo>
                    <a:pt x="1036320" y="288175"/>
                  </a:lnTo>
                  <a:lnTo>
                    <a:pt x="576349" y="637309"/>
                  </a:lnTo>
                  <a:lnTo>
                    <a:pt x="0" y="349135"/>
                  </a:lnTo>
                  <a:close/>
                </a:path>
              </a:pathLst>
            </a:custGeom>
            <a:noFill/>
            <a:ln w="28575"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74" name="Obrázek 73" descr="220px-Sphere_wireframe_15deg_10r.svg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995936" y="3717032"/>
            <a:ext cx="1296144" cy="1296144"/>
          </a:xfrm>
          <a:prstGeom prst="rect">
            <a:avLst/>
          </a:prstGeom>
        </p:spPr>
      </p:pic>
      <p:grpSp>
        <p:nvGrpSpPr>
          <p:cNvPr id="127" name="Skupina 126"/>
          <p:cNvGrpSpPr/>
          <p:nvPr/>
        </p:nvGrpSpPr>
        <p:grpSpPr>
          <a:xfrm>
            <a:off x="3851920" y="5157192"/>
            <a:ext cx="1986540" cy="1440160"/>
            <a:chOff x="5118380" y="2276872"/>
            <a:chExt cx="1944216" cy="2952328"/>
          </a:xfrm>
        </p:grpSpPr>
        <p:cxnSp>
          <p:nvCxnSpPr>
            <p:cNvPr id="128" name="Přímá spojovací čára 127"/>
            <p:cNvCxnSpPr/>
            <p:nvPr/>
          </p:nvCxnSpPr>
          <p:spPr>
            <a:xfrm>
              <a:off x="5118380" y="4787860"/>
              <a:ext cx="1080120" cy="441340"/>
            </a:xfrm>
            <a:prstGeom prst="line">
              <a:avLst/>
            </a:prstGeom>
            <a:ln w="285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9" name="Přímá spojovací čára 128"/>
            <p:cNvCxnSpPr/>
            <p:nvPr/>
          </p:nvCxnSpPr>
          <p:spPr>
            <a:xfrm flipH="1">
              <a:off x="6198500" y="4355812"/>
              <a:ext cx="864096" cy="873388"/>
            </a:xfrm>
            <a:prstGeom prst="line">
              <a:avLst/>
            </a:prstGeom>
            <a:ln w="285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0" name="Přímá spojovací čára 129"/>
            <p:cNvCxnSpPr/>
            <p:nvPr/>
          </p:nvCxnSpPr>
          <p:spPr>
            <a:xfrm>
              <a:off x="5910468" y="4077072"/>
              <a:ext cx="1152128" cy="278740"/>
            </a:xfrm>
            <a:prstGeom prst="line">
              <a:avLst/>
            </a:prstGeom>
            <a:ln w="28575"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1" name="Přímá spojovací čára 130"/>
            <p:cNvCxnSpPr/>
            <p:nvPr/>
          </p:nvCxnSpPr>
          <p:spPr>
            <a:xfrm flipV="1">
              <a:off x="5118380" y="4077072"/>
              <a:ext cx="720080" cy="710788"/>
            </a:xfrm>
            <a:prstGeom prst="line">
              <a:avLst/>
            </a:prstGeom>
            <a:ln w="28575"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2" name="Přímá spojovací čára 131"/>
            <p:cNvCxnSpPr/>
            <p:nvPr/>
          </p:nvCxnSpPr>
          <p:spPr>
            <a:xfrm flipV="1">
              <a:off x="5118380" y="2276872"/>
              <a:ext cx="648072" cy="2520280"/>
            </a:xfrm>
            <a:prstGeom prst="line">
              <a:avLst/>
            </a:prstGeom>
            <a:ln w="285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3" name="Přímá spojovací čára 132"/>
            <p:cNvCxnSpPr/>
            <p:nvPr/>
          </p:nvCxnSpPr>
          <p:spPr>
            <a:xfrm flipH="1" flipV="1">
              <a:off x="5766452" y="2276872"/>
              <a:ext cx="432048" cy="2952328"/>
            </a:xfrm>
            <a:prstGeom prst="line">
              <a:avLst/>
            </a:prstGeom>
            <a:ln w="285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4" name="Přímá spojovací čára 133"/>
            <p:cNvCxnSpPr/>
            <p:nvPr/>
          </p:nvCxnSpPr>
          <p:spPr>
            <a:xfrm flipH="1" flipV="1">
              <a:off x="5766452" y="2276872"/>
              <a:ext cx="1296144" cy="2088232"/>
            </a:xfrm>
            <a:prstGeom prst="line">
              <a:avLst/>
            </a:prstGeom>
            <a:ln w="285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5" name="Přímá spojovací čára 134"/>
            <p:cNvCxnSpPr/>
            <p:nvPr/>
          </p:nvCxnSpPr>
          <p:spPr>
            <a:xfrm flipH="1" flipV="1">
              <a:off x="5766452" y="2276872"/>
              <a:ext cx="101692" cy="1800200"/>
            </a:xfrm>
            <a:prstGeom prst="line">
              <a:avLst/>
            </a:prstGeom>
            <a:ln w="28575"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37" name="Elipsa 136"/>
          <p:cNvSpPr/>
          <p:nvPr/>
        </p:nvSpPr>
        <p:spPr>
          <a:xfrm>
            <a:off x="6732240" y="5908133"/>
            <a:ext cx="1368152" cy="617211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44" name="Přímá spojovací čára 143"/>
          <p:cNvCxnSpPr>
            <a:stCxn id="137" idx="2"/>
          </p:cNvCxnSpPr>
          <p:nvPr/>
        </p:nvCxnSpPr>
        <p:spPr>
          <a:xfrm flipV="1">
            <a:off x="6732240" y="5085184"/>
            <a:ext cx="684076" cy="1131555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5" name="Přímá spojovací čára 144"/>
          <p:cNvCxnSpPr>
            <a:stCxn id="137" idx="0"/>
          </p:cNvCxnSpPr>
          <p:nvPr/>
        </p:nvCxnSpPr>
        <p:spPr>
          <a:xfrm flipV="1">
            <a:off x="7416316" y="5085184"/>
            <a:ext cx="0" cy="822949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6" name="Přímá spojovací čára 145"/>
          <p:cNvCxnSpPr/>
          <p:nvPr/>
        </p:nvCxnSpPr>
        <p:spPr>
          <a:xfrm flipH="1" flipV="1">
            <a:off x="7416316" y="5085184"/>
            <a:ext cx="581465" cy="96010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8" name="Přímá spojovací čára 147"/>
          <p:cNvCxnSpPr/>
          <p:nvPr/>
        </p:nvCxnSpPr>
        <p:spPr>
          <a:xfrm flipV="1">
            <a:off x="7176889" y="5085184"/>
            <a:ext cx="239427" cy="14401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9" name="Přímá spojovací čára 148"/>
          <p:cNvCxnSpPr/>
          <p:nvPr/>
        </p:nvCxnSpPr>
        <p:spPr>
          <a:xfrm flipH="1" flipV="1">
            <a:off x="7416316" y="5085184"/>
            <a:ext cx="68408" cy="14401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0" name="Přímá spojovací čára 149"/>
          <p:cNvCxnSpPr>
            <a:stCxn id="137" idx="5"/>
          </p:cNvCxnSpPr>
          <p:nvPr/>
        </p:nvCxnSpPr>
        <p:spPr>
          <a:xfrm flipH="1" flipV="1">
            <a:off x="7416316" y="5085184"/>
            <a:ext cx="483715" cy="134977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1" name="Přímá spojovací čára 150"/>
          <p:cNvCxnSpPr>
            <a:stCxn id="137" idx="6"/>
          </p:cNvCxnSpPr>
          <p:nvPr/>
        </p:nvCxnSpPr>
        <p:spPr>
          <a:xfrm flipH="1" flipV="1">
            <a:off x="7416316" y="5085186"/>
            <a:ext cx="684076" cy="1131553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2" name="Přímá spojovací čára 151"/>
          <p:cNvCxnSpPr>
            <a:stCxn id="137" idx="3"/>
          </p:cNvCxnSpPr>
          <p:nvPr/>
        </p:nvCxnSpPr>
        <p:spPr>
          <a:xfrm flipV="1">
            <a:off x="6932601" y="5085184"/>
            <a:ext cx="483715" cy="134977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8" name="TextovéPole 157"/>
          <p:cNvSpPr txBox="1"/>
          <p:nvPr/>
        </p:nvSpPr>
        <p:spPr>
          <a:xfrm>
            <a:off x="6596608" y="5381600"/>
            <a:ext cx="3291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f)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969</TotalTime>
  <Words>310</Words>
  <Application>Microsoft Office PowerPoint</Application>
  <PresentationFormat>Předvádění na obrazovce (4:3)</PresentationFormat>
  <Paragraphs>143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Geometrie rovinné útvary</dc:title>
  <dc:subject>Geometrie</dc:subject>
  <dc:creator>Mgr. Eva Valebtová</dc:creator>
  <cp:lastModifiedBy>maminka</cp:lastModifiedBy>
  <cp:revision>92</cp:revision>
  <dcterms:created xsi:type="dcterms:W3CDTF">2012-03-15T04:36:06Z</dcterms:created>
  <dcterms:modified xsi:type="dcterms:W3CDTF">2013-09-15T19:23:55Z</dcterms:modified>
</cp:coreProperties>
</file>