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1" r:id="rId4"/>
    <p:sldId id="267" r:id="rId5"/>
    <p:sldId id="268" r:id="rId6"/>
    <p:sldId id="271" r:id="rId7"/>
    <p:sldId id="272" r:id="rId8"/>
    <p:sldId id="2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66" d="100"/>
          <a:sy n="66" d="100"/>
        </p:scale>
        <p:origin x="-2094" y="-5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16. 9. 2013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16. 9. 2013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16. 9. 2013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16. 9. 2013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16. 9. 2013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16. 9. 2013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34DBD-E1B4-4C12-8D78-3DDE28239226}" type="datetimeFigureOut">
              <a:rPr lang="cs-CZ" smtClean="0"/>
              <a:pPr/>
              <a:t>16. 9. 2013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66381243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 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Chlumec nad Cidlinou, 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Autor: Eva Valentová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NÁZEV</a:t>
                      </a:r>
                      <a:r>
                        <a:rPr lang="cs-CZ" sz="1800" kern="120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: 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charset="0"/>
                        </a:rPr>
                        <a:t>VY_32_INOVACE_302_</a:t>
                      </a:r>
                      <a:r>
                        <a:rPr lang="cs-CZ" sz="1800" kern="120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Trojúhelník-rozdělení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Téma: Geometrie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+mj-lt"/>
                        </a:rPr>
                        <a:t>Číslo projektu: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CZ.1.07/1.4.00/21.2598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Obdélník 5"/>
          <p:cNvSpPr/>
          <p:nvPr/>
        </p:nvSpPr>
        <p:spPr>
          <a:xfrm>
            <a:off x="1619672" y="1988840"/>
            <a:ext cx="6120680" cy="187220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endParaRPr lang="cs-CZ" sz="4800" dirty="0" smtClean="0">
              <a:latin typeface="Georgia" pitchFamily="18" charset="0"/>
            </a:endParaRPr>
          </a:p>
          <a:p>
            <a:pPr algn="ctr"/>
            <a:r>
              <a:rPr lang="cs-CZ" sz="4800" dirty="0" smtClean="0">
                <a:latin typeface="Georgia" pitchFamily="18" charset="0"/>
              </a:rPr>
              <a:t>Trojúhelník </a:t>
            </a:r>
            <a:endParaRPr lang="cs-CZ" sz="48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3770" y="954244"/>
            <a:ext cx="77768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Určeno </a:t>
            </a:r>
            <a:r>
              <a:rPr lang="cs-CZ" sz="4400" dirty="0"/>
              <a:t>ž</a:t>
            </a:r>
            <a:r>
              <a:rPr lang="cs-CZ" sz="4400" dirty="0" smtClean="0"/>
              <a:t>ákům základní školy praktické.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263075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332656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Trojúhelník -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rovinný geometrický útvar se třemi vrcholy a třemi stranami. </a:t>
            </a: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Trojúhelník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547568" y="2531628"/>
            <a:ext cx="4248472" cy="2592288"/>
          </a:xfrm>
          <a:prstGeom prst="triangle">
            <a:avLst>
              <a:gd name="adj" fmla="val 60919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29852" y="5013176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30252" y="3419708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66156" y="2123564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66356" y="501317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70012" y="3491716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678124" y="5075892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21" name="Přímá spojovací čára 20"/>
          <p:cNvCxnSpPr/>
          <p:nvPr/>
        </p:nvCxnSpPr>
        <p:spPr>
          <a:xfrm flipV="1">
            <a:off x="547568" y="3429000"/>
            <a:ext cx="3160336" cy="169683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Oblouk 23"/>
          <p:cNvSpPr/>
          <p:nvPr/>
        </p:nvSpPr>
        <p:spPr>
          <a:xfrm rot="9472572">
            <a:off x="3461005" y="3349989"/>
            <a:ext cx="504056" cy="432048"/>
          </a:xfrm>
          <a:prstGeom prst="arc">
            <a:avLst>
              <a:gd name="adj1" fmla="val 15620804"/>
              <a:gd name="adj2" fmla="val 748325"/>
            </a:avLst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3542220" y="3419708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39952" y="1700808"/>
            <a:ext cx="465063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>
                <a:latin typeface="Georgia" pitchFamily="18" charset="0"/>
              </a:rPr>
              <a:t>  vrcholy A, B, C (velká písmena abecedy)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>
                <a:latin typeface="Georgia" pitchFamily="18" charset="0"/>
              </a:rPr>
              <a:t>  strany a, b, c (malá písmena abecedy)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>
                <a:latin typeface="Georgia" pitchFamily="18" charset="0"/>
              </a:rPr>
              <a:t>  výška v  (kolmice spuštěná z vrcholu  </a:t>
            </a:r>
            <a:br>
              <a:rPr lang="cs-CZ" dirty="0" smtClean="0">
                <a:latin typeface="Georgia" pitchFamily="18" charset="0"/>
              </a:rPr>
            </a:br>
            <a:r>
              <a:rPr lang="cs-CZ" dirty="0">
                <a:latin typeface="Georgia" pitchFamily="18" charset="0"/>
              </a:rPr>
              <a:t> </a:t>
            </a:r>
            <a:r>
              <a:rPr lang="cs-CZ" dirty="0" smtClean="0">
                <a:latin typeface="Georgia" pitchFamily="18" charset="0"/>
              </a:rPr>
              <a:t> k protější straně)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>
                <a:latin typeface="Georgia" pitchFamily="18" charset="0"/>
              </a:rPr>
              <a:t> </a:t>
            </a:r>
            <a:r>
              <a:rPr lang="cs-CZ" dirty="0" smtClean="0">
                <a:latin typeface="Georgia" pitchFamily="18" charset="0"/>
              </a:rPr>
              <a:t> každý trojúhelník má 3 výšky, které </a:t>
            </a:r>
          </a:p>
          <a:p>
            <a:r>
              <a:rPr lang="cs-CZ" dirty="0" smtClean="0">
                <a:latin typeface="Georgia" pitchFamily="18" charset="0"/>
              </a:rPr>
              <a:t>       se protínají v jednom bodě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>
                <a:latin typeface="Georgia" pitchFamily="18" charset="0"/>
              </a:rPr>
              <a:t> </a:t>
            </a:r>
            <a:r>
              <a:rPr lang="cs-CZ" dirty="0" smtClean="0">
                <a:latin typeface="Georgia" pitchFamily="18" charset="0"/>
              </a:rPr>
              <a:t> součet vnitřních úhlů je vždy 180°</a:t>
            </a:r>
          </a:p>
          <a:p>
            <a:endParaRPr lang="cs-CZ" dirty="0">
              <a:latin typeface="Georgia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533693" y="4010580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634314" y="4109688"/>
            <a:ext cx="2584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a</a:t>
            </a:r>
            <a:endParaRPr lang="cs-CZ" sz="1200" dirty="0"/>
          </a:p>
        </p:txBody>
      </p:sp>
      <p:cxnSp>
        <p:nvCxnSpPr>
          <p:cNvPr id="7" name="Přímá spojnice 6"/>
          <p:cNvCxnSpPr>
            <a:stCxn id="13" idx="0"/>
          </p:cNvCxnSpPr>
          <p:nvPr/>
        </p:nvCxnSpPr>
        <p:spPr>
          <a:xfrm flipH="1">
            <a:off x="3120205" y="2531628"/>
            <a:ext cx="15490" cy="25812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13" idx="4"/>
          </p:cNvCxnSpPr>
          <p:nvPr/>
        </p:nvCxnSpPr>
        <p:spPr>
          <a:xfrm flipH="1" flipV="1">
            <a:off x="2483768" y="3212976"/>
            <a:ext cx="2312272" cy="19109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2000"/>
                                        <p:tgtEl>
                                          <p:spTgt spid="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2000"/>
                                        <p:tgtEl>
                                          <p:spTgt spid="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3" presetClass="entr" presetSubtype="1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2000"/>
                                        <p:tgtEl>
                                          <p:spTgt spid="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  <p:bldP spid="15" grpId="0"/>
      <p:bldP spid="16" grpId="0"/>
      <p:bldP spid="17" grpId="0"/>
      <p:bldP spid="18" grpId="0"/>
      <p:bldP spid="19" grpId="0"/>
      <p:bldP spid="24" grpId="0" animBg="1"/>
      <p:bldP spid="25" grpId="0"/>
      <p:bldP spid="27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548680"/>
            <a:ext cx="8856984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514350" indent="-514350">
              <a:buAutoNum type="arabicPeriod"/>
            </a:pPr>
            <a:endParaRPr lang="cs-CZ" sz="2800" b="1" dirty="0" smtClean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  <a:p>
            <a:pPr marL="360000" indent="457200"/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91680" y="188640"/>
            <a:ext cx="5256584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latin typeface="Georgia" pitchFamily="18" charset="0"/>
            </a:endParaRPr>
          </a:p>
          <a:p>
            <a:pPr algn="ctr"/>
            <a:r>
              <a:rPr lang="cs-CZ" sz="3200" dirty="0" smtClean="0">
                <a:latin typeface="Georgia" pitchFamily="18" charset="0"/>
              </a:rPr>
              <a:t>Trojúhelník - rozdělení </a:t>
            </a:r>
            <a:endParaRPr lang="cs-CZ" sz="3200" dirty="0">
              <a:latin typeface="Georgia" pitchFamily="18" charset="0"/>
            </a:endParaRPr>
          </a:p>
          <a:p>
            <a:pPr algn="ctr"/>
            <a:endParaRPr lang="cs-CZ" sz="3200" dirty="0">
              <a:latin typeface="Georgia" pitchFamily="18" charset="0"/>
            </a:endParaRPr>
          </a:p>
        </p:txBody>
      </p:sp>
      <p:sp>
        <p:nvSpPr>
          <p:cNvPr id="4" name="Kosoúhelník 3"/>
          <p:cNvSpPr/>
          <p:nvPr/>
        </p:nvSpPr>
        <p:spPr>
          <a:xfrm>
            <a:off x="467544" y="3501008"/>
            <a:ext cx="8280920" cy="2629413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68481" y="929959"/>
            <a:ext cx="748883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Georgia" pitchFamily="18" charset="0"/>
              </a:rPr>
              <a:t>Trojúhelníky dělíme podle velikosti stran: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latin typeface="Georgia" pitchFamily="18" charset="0"/>
              </a:rPr>
              <a:t> různostranné – každá strana má jinou délku</a:t>
            </a:r>
            <a:endParaRPr lang="cs-CZ" sz="2400" dirty="0">
              <a:latin typeface="Georgia" pitchFamily="18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latin typeface="Georgia" pitchFamily="18" charset="0"/>
              </a:rPr>
              <a:t> rovnoramenné - </a:t>
            </a:r>
            <a:r>
              <a:rPr lang="cs-CZ" sz="2400" dirty="0">
                <a:latin typeface="Georgia" pitchFamily="18" charset="0"/>
              </a:rPr>
              <a:t>dvě strany mají stejnou </a:t>
            </a:r>
            <a:r>
              <a:rPr lang="cs-CZ" sz="2400" dirty="0" smtClean="0">
                <a:latin typeface="Georgia" pitchFamily="18" charset="0"/>
              </a:rPr>
              <a:t>délku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latin typeface="Georgia" pitchFamily="18" charset="0"/>
              </a:rPr>
              <a:t> rovnostranné - </a:t>
            </a:r>
            <a:r>
              <a:rPr lang="cs-CZ" sz="2400" dirty="0">
                <a:latin typeface="Georgia" pitchFamily="18" charset="0"/>
              </a:rPr>
              <a:t>všechny tři strany mají stejnou </a:t>
            </a:r>
            <a:r>
              <a:rPr lang="cs-CZ" sz="2400" dirty="0" smtClean="0">
                <a:latin typeface="Georgia" pitchFamily="18" charset="0"/>
              </a:rPr>
              <a:t>délku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415409" y="3729520"/>
            <a:ext cx="95944" cy="2016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415409" y="3729520"/>
            <a:ext cx="1500407" cy="1315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1507266" y="3861048"/>
            <a:ext cx="1408550" cy="19160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059832" y="5729589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3059832" y="3717032"/>
            <a:ext cx="936104" cy="20125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995936" y="3717032"/>
            <a:ext cx="936104" cy="20125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652120" y="5589240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5652120" y="4149080"/>
            <a:ext cx="1116124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768244" y="4149080"/>
            <a:ext cx="1116124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180382" y="4365104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267744" y="4581128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51720" y="3501008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115616" y="6156012"/>
            <a:ext cx="95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a ≠ b ≠c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427984" y="4293096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03848" y="4365104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851920" y="5651956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419872" y="6165304"/>
            <a:ext cx="95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a = b ≠c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932910" y="4643844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380312" y="4643844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660232" y="5517232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300192" y="6093296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a = b = 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9876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3" presetClass="entr" presetSubtype="1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8000"/>
                            </p:stCondLst>
                            <p:childTnLst>
                              <p:par>
                                <p:cTn id="6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2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4000"/>
                            </p:stCondLst>
                            <p:childTnLst>
                              <p:par>
                                <p:cTn id="7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000"/>
                            </p:stCondLst>
                            <p:childTnLst>
                              <p:par>
                                <p:cTn id="8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8000"/>
                            </p:stCondLst>
                            <p:childTnLst>
                              <p:par>
                                <p:cTn id="9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2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4" grpId="0"/>
      <p:bldP spid="26" grpId="0"/>
      <p:bldP spid="28" grpId="0"/>
      <p:bldP spid="32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548680"/>
            <a:ext cx="8856984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514350" indent="-514350">
              <a:buAutoNum type="arabicPeriod"/>
            </a:pPr>
            <a:endParaRPr lang="cs-CZ" sz="2800" b="1" dirty="0" smtClean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  <a:p>
            <a:pPr marL="360000" indent="457200"/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4" name="Kosoúhelník 3"/>
          <p:cNvSpPr/>
          <p:nvPr/>
        </p:nvSpPr>
        <p:spPr>
          <a:xfrm>
            <a:off x="431540" y="3535890"/>
            <a:ext cx="8280920" cy="2629413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9761" y="1048668"/>
            <a:ext cx="79568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Georgia" pitchFamily="18" charset="0"/>
              </a:rPr>
              <a:t>Trojúhelníky dělíme podle velikosti </a:t>
            </a:r>
            <a:r>
              <a:rPr lang="cs-CZ" sz="2400" dirty="0" smtClean="0">
                <a:latin typeface="Georgia" pitchFamily="18" charset="0"/>
              </a:rPr>
              <a:t>úhlů: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Georgia" pitchFamily="18" charset="0"/>
              </a:rPr>
              <a:t>  ostroúhlý </a:t>
            </a:r>
            <a:r>
              <a:rPr lang="cs-CZ" sz="2400" dirty="0">
                <a:latin typeface="Georgia" pitchFamily="18" charset="0"/>
              </a:rPr>
              <a:t>trojúhelník </a:t>
            </a:r>
            <a:r>
              <a:rPr lang="cs-CZ" sz="2400" dirty="0" smtClean="0">
                <a:latin typeface="Georgia" pitchFamily="18" charset="0"/>
              </a:rPr>
              <a:t>- všechny </a:t>
            </a:r>
            <a:r>
              <a:rPr lang="cs-CZ" sz="2400" dirty="0">
                <a:latin typeface="Georgia" pitchFamily="18" charset="0"/>
              </a:rPr>
              <a:t>tři úhly jsou </a:t>
            </a:r>
            <a:r>
              <a:rPr lang="cs-CZ" sz="2400" dirty="0" smtClean="0">
                <a:latin typeface="Georgia" pitchFamily="18" charset="0"/>
              </a:rPr>
              <a:t>ostré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Georgia" pitchFamily="18" charset="0"/>
              </a:rPr>
              <a:t>  pravoúhlý trojúhelník - jeden </a:t>
            </a:r>
            <a:r>
              <a:rPr lang="cs-CZ" sz="2400" dirty="0">
                <a:latin typeface="Georgia" pitchFamily="18" charset="0"/>
              </a:rPr>
              <a:t>úhel je pravý </a:t>
            </a:r>
            <a:endParaRPr lang="cs-CZ" sz="2400" dirty="0" smtClean="0">
              <a:latin typeface="Georgi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Georgia" pitchFamily="18" charset="0"/>
              </a:rPr>
              <a:t>  tupoúhlý trojúhelník - </a:t>
            </a:r>
            <a:r>
              <a:rPr lang="cs-CZ" sz="2400" dirty="0">
                <a:latin typeface="Georgia" pitchFamily="18" charset="0"/>
              </a:rPr>
              <a:t>jeden úhel je tupý </a:t>
            </a:r>
          </a:p>
          <a:p>
            <a:endParaRPr lang="cs-CZ" sz="2400" dirty="0">
              <a:latin typeface="Georgia" pitchFamily="18" charset="0"/>
            </a:endParaRPr>
          </a:p>
          <a:p>
            <a:endParaRPr lang="cs-CZ" sz="2400" dirty="0">
              <a:latin typeface="Georgia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719761" y="3861048"/>
            <a:ext cx="1331960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719761" y="5445224"/>
            <a:ext cx="2124047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2051722" y="3861048"/>
            <a:ext cx="792086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563888" y="3861048"/>
            <a:ext cx="72008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635896" y="580526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563888" y="3861048"/>
            <a:ext cx="1584176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6660232" y="386104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5508104" y="3861048"/>
            <a:ext cx="1152128" cy="17641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5508104" y="3861048"/>
            <a:ext cx="2952328" cy="17641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louk 14"/>
          <p:cNvSpPr/>
          <p:nvPr/>
        </p:nvSpPr>
        <p:spPr>
          <a:xfrm>
            <a:off x="323528" y="5373216"/>
            <a:ext cx="914400" cy="914400"/>
          </a:xfrm>
          <a:prstGeom prst="arc">
            <a:avLst>
              <a:gd name="adj1" fmla="val 17756544"/>
              <a:gd name="adj2" fmla="val 2073711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827584" y="5445224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Georgia" pitchFamily="18" charset="0"/>
                <a:sym typeface="Symbol"/>
              </a:rPr>
              <a:t>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80138" y="511066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Georgia" pitchFamily="18" charset="0"/>
              </a:rPr>
              <a:t>β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871700" y="395167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/>
              <a:t>γ</a:t>
            </a:r>
            <a:endParaRPr lang="cs-CZ" dirty="0"/>
          </a:p>
        </p:txBody>
      </p:sp>
      <p:sp>
        <p:nvSpPr>
          <p:cNvPr id="23" name="Oblouk 22"/>
          <p:cNvSpPr/>
          <p:nvPr/>
        </p:nvSpPr>
        <p:spPr>
          <a:xfrm>
            <a:off x="1691680" y="3645024"/>
            <a:ext cx="626368" cy="626368"/>
          </a:xfrm>
          <a:prstGeom prst="arc">
            <a:avLst>
              <a:gd name="adj1" fmla="val 2988171"/>
              <a:gd name="adj2" fmla="val 732013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louk 24"/>
          <p:cNvSpPr/>
          <p:nvPr/>
        </p:nvSpPr>
        <p:spPr>
          <a:xfrm>
            <a:off x="2411760" y="4941168"/>
            <a:ext cx="914400" cy="914400"/>
          </a:xfrm>
          <a:prstGeom prst="arc">
            <a:avLst>
              <a:gd name="adj1" fmla="val 9904642"/>
              <a:gd name="adj2" fmla="val 1429135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1115616" y="6165304"/>
            <a:ext cx="1380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; ;   90</a:t>
            </a:r>
            <a:r>
              <a:rPr lang="cs-CZ" dirty="0" smtClean="0"/>
              <a:t>°</a:t>
            </a:r>
            <a:r>
              <a:rPr lang="cs-CZ" dirty="0" smtClean="0">
                <a:sym typeface="Symbol"/>
              </a:rPr>
              <a:t> 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563888" y="400506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Georgia" pitchFamily="18" charset="0"/>
              </a:rPr>
              <a:t>β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" name="Oblouk 32"/>
          <p:cNvSpPr/>
          <p:nvPr/>
        </p:nvSpPr>
        <p:spPr>
          <a:xfrm>
            <a:off x="3419872" y="3789040"/>
            <a:ext cx="626368" cy="626368"/>
          </a:xfrm>
          <a:prstGeom prst="arc">
            <a:avLst>
              <a:gd name="adj1" fmla="val 2988171"/>
              <a:gd name="adj2" fmla="val 732013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3635896" y="5445224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Georgia" pitchFamily="18" charset="0"/>
                <a:sym typeface="Symbol"/>
              </a:rPr>
              <a:t>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36" name="Oblouk 35"/>
          <p:cNvSpPr/>
          <p:nvPr/>
        </p:nvSpPr>
        <p:spPr>
          <a:xfrm>
            <a:off x="3203848" y="5322912"/>
            <a:ext cx="914400" cy="914400"/>
          </a:xfrm>
          <a:prstGeom prst="arc">
            <a:avLst>
              <a:gd name="adj1" fmla="val 16038166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4788024" y="54452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/>
              <a:t>γ</a:t>
            </a:r>
            <a:endParaRPr lang="cs-CZ" dirty="0"/>
          </a:p>
        </p:txBody>
      </p:sp>
      <p:sp>
        <p:nvSpPr>
          <p:cNvPr id="38" name="Oblouk 37"/>
          <p:cNvSpPr/>
          <p:nvPr/>
        </p:nvSpPr>
        <p:spPr>
          <a:xfrm>
            <a:off x="4572000" y="5373216"/>
            <a:ext cx="914400" cy="914400"/>
          </a:xfrm>
          <a:prstGeom prst="arc">
            <a:avLst>
              <a:gd name="adj1" fmla="val 10936348"/>
              <a:gd name="adj2" fmla="val 1451892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3563888" y="6165304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 = 90</a:t>
            </a:r>
            <a:r>
              <a:rPr lang="cs-CZ" dirty="0" smtClean="0"/>
              <a:t>°</a:t>
            </a:r>
            <a:r>
              <a:rPr lang="cs-CZ" dirty="0" smtClean="0">
                <a:sym typeface="Symbol"/>
              </a:rPr>
              <a:t> 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588224" y="386104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Georgia" pitchFamily="18" charset="0"/>
              </a:rPr>
              <a:t>β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724128" y="508518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/>
              <a:t>γ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812360" y="378904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Georgia" pitchFamily="18" charset="0"/>
                <a:sym typeface="Symbol"/>
              </a:rPr>
              <a:t>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44" name="Oblouk 43"/>
          <p:cNvSpPr/>
          <p:nvPr/>
        </p:nvSpPr>
        <p:spPr>
          <a:xfrm>
            <a:off x="5148064" y="5013176"/>
            <a:ext cx="914400" cy="914400"/>
          </a:xfrm>
          <a:prstGeom prst="arc">
            <a:avLst>
              <a:gd name="adj1" fmla="val 18313062"/>
              <a:gd name="adj2" fmla="val 2026163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louk 44"/>
          <p:cNvSpPr/>
          <p:nvPr/>
        </p:nvSpPr>
        <p:spPr>
          <a:xfrm>
            <a:off x="6084168" y="3429000"/>
            <a:ext cx="914400" cy="914400"/>
          </a:xfrm>
          <a:prstGeom prst="arc">
            <a:avLst>
              <a:gd name="adj1" fmla="val 21405272"/>
              <a:gd name="adj2" fmla="val 692434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louk 45"/>
          <p:cNvSpPr/>
          <p:nvPr/>
        </p:nvSpPr>
        <p:spPr>
          <a:xfrm>
            <a:off x="7740352" y="3356992"/>
            <a:ext cx="914400" cy="914400"/>
          </a:xfrm>
          <a:prstGeom prst="arc">
            <a:avLst>
              <a:gd name="adj1" fmla="val 7701956"/>
              <a:gd name="adj2" fmla="val 1028830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6327073" y="6156012"/>
            <a:ext cx="909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  90</a:t>
            </a:r>
            <a:r>
              <a:rPr lang="cs-CZ" dirty="0" smtClean="0"/>
              <a:t>°</a:t>
            </a:r>
            <a:r>
              <a:rPr lang="cs-CZ" dirty="0" smtClean="0">
                <a:sym typeface="Symbol"/>
              </a:rPr>
              <a:t> </a:t>
            </a:r>
            <a:endParaRPr lang="cs-CZ" dirty="0"/>
          </a:p>
        </p:txBody>
      </p:sp>
      <p:sp>
        <p:nvSpPr>
          <p:cNvPr id="41" name="Zaoblený obdélník 40"/>
          <p:cNvSpPr/>
          <p:nvPr/>
        </p:nvSpPr>
        <p:spPr>
          <a:xfrm>
            <a:off x="1691680" y="188640"/>
            <a:ext cx="5256584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latin typeface="Georgia" pitchFamily="18" charset="0"/>
            </a:endParaRPr>
          </a:p>
          <a:p>
            <a:pPr algn="ctr"/>
            <a:r>
              <a:rPr lang="cs-CZ" sz="3200" dirty="0" smtClean="0">
                <a:latin typeface="Georgia" pitchFamily="18" charset="0"/>
              </a:rPr>
              <a:t>Trojúhelník - rozdělení </a:t>
            </a:r>
            <a:endParaRPr lang="cs-CZ" sz="3200" dirty="0">
              <a:latin typeface="Georgia" pitchFamily="18" charset="0"/>
            </a:endParaRPr>
          </a:p>
          <a:p>
            <a:pPr algn="ctr"/>
            <a:endParaRPr lang="cs-CZ" sz="3200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9042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500"/>
                            </p:stCondLst>
                            <p:childTnLst>
                              <p:par>
                                <p:cTn id="1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500"/>
                            </p:stCondLst>
                            <p:childTnLst>
                              <p:par>
                                <p:cTn id="3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000"/>
                            </p:stCondLst>
                            <p:childTnLst>
                              <p:par>
                                <p:cTn id="7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000"/>
                            </p:stCondLst>
                            <p:childTnLst>
                              <p:par>
                                <p:cTn id="8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5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1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1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4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/>
      <p:bldP spid="19" grpId="0"/>
      <p:bldP spid="21" grpId="0"/>
      <p:bldP spid="23" grpId="0" animBg="1"/>
      <p:bldP spid="25" grpId="0" animBg="1"/>
      <p:bldP spid="32" grpId="0"/>
      <p:bldP spid="33" grpId="0" animBg="1"/>
      <p:bldP spid="35" grpId="0"/>
      <p:bldP spid="36" grpId="0" animBg="1"/>
      <p:bldP spid="37" grpId="0"/>
      <p:bldP spid="38" grpId="0" animBg="1"/>
      <p:bldP spid="40" grpId="0"/>
      <p:bldP spid="42" grpId="0"/>
      <p:bldP spid="43" grpId="0"/>
      <p:bldP spid="44" grpId="0" animBg="1"/>
      <p:bldP spid="45" grpId="0" animBg="1"/>
      <p:bldP spid="4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63588" y="1268759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Georgia" pitchFamily="18" charset="0"/>
            </a:endParaRPr>
          </a:p>
          <a:p>
            <a:endParaRPr lang="cs-CZ" dirty="0">
              <a:latin typeface="Georgia" pitchFamily="18" charset="0"/>
            </a:endParaRPr>
          </a:p>
          <a:p>
            <a:r>
              <a:rPr lang="cs-CZ" b="1" dirty="0" smtClean="0"/>
              <a:t>°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79512" y="548680"/>
            <a:ext cx="8856984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514350" indent="-514350">
              <a:buAutoNum type="arabicPeriod"/>
            </a:pPr>
            <a:endParaRPr lang="cs-CZ" sz="2800" b="1" dirty="0" smtClean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  <a:p>
            <a:pPr marL="360000" indent="457200"/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691680" y="188640"/>
            <a:ext cx="5256584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latin typeface="Georgia" pitchFamily="18" charset="0"/>
            </a:endParaRPr>
          </a:p>
          <a:p>
            <a:pPr algn="ctr"/>
            <a:r>
              <a:rPr lang="cs-CZ" sz="3200" dirty="0" smtClean="0">
                <a:latin typeface="Georgia" pitchFamily="18" charset="0"/>
              </a:rPr>
              <a:t>ZÁKLADNÍ </a:t>
            </a:r>
            <a:r>
              <a:rPr lang="cs-CZ" sz="3200" dirty="0">
                <a:latin typeface="Georgia" pitchFamily="18" charset="0"/>
              </a:rPr>
              <a:t>POJMY </a:t>
            </a:r>
          </a:p>
          <a:p>
            <a:pPr algn="ctr"/>
            <a:endParaRPr lang="cs-CZ" sz="3200" dirty="0">
              <a:latin typeface="Georgia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1052736"/>
            <a:ext cx="53645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Součet vnitřních úhlů v trojúhelníku je vždy 180°.</a:t>
            </a:r>
            <a:endParaRPr lang="cs-CZ" sz="2000" dirty="0"/>
          </a:p>
        </p:txBody>
      </p:sp>
      <p:sp>
        <p:nvSpPr>
          <p:cNvPr id="43" name="Kosoúhelník 42"/>
          <p:cNvSpPr/>
          <p:nvPr/>
        </p:nvSpPr>
        <p:spPr>
          <a:xfrm>
            <a:off x="431540" y="2167738"/>
            <a:ext cx="8280920" cy="2629413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44" name="Přímá spojnice 6"/>
          <p:cNvCxnSpPr/>
          <p:nvPr/>
        </p:nvCxnSpPr>
        <p:spPr>
          <a:xfrm flipH="1">
            <a:off x="719761" y="2492896"/>
            <a:ext cx="1331960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9"/>
          <p:cNvCxnSpPr/>
          <p:nvPr/>
        </p:nvCxnSpPr>
        <p:spPr>
          <a:xfrm flipV="1">
            <a:off x="719761" y="4077072"/>
            <a:ext cx="2124047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11"/>
          <p:cNvCxnSpPr/>
          <p:nvPr/>
        </p:nvCxnSpPr>
        <p:spPr>
          <a:xfrm flipH="1" flipV="1">
            <a:off x="2051722" y="2492896"/>
            <a:ext cx="792086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15"/>
          <p:cNvCxnSpPr/>
          <p:nvPr/>
        </p:nvCxnSpPr>
        <p:spPr>
          <a:xfrm>
            <a:off x="3563888" y="2492896"/>
            <a:ext cx="72008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17"/>
          <p:cNvCxnSpPr/>
          <p:nvPr/>
        </p:nvCxnSpPr>
        <p:spPr>
          <a:xfrm>
            <a:off x="3635896" y="4437112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19"/>
          <p:cNvCxnSpPr/>
          <p:nvPr/>
        </p:nvCxnSpPr>
        <p:spPr>
          <a:xfrm>
            <a:off x="3563888" y="2492896"/>
            <a:ext cx="1584176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21"/>
          <p:cNvCxnSpPr/>
          <p:nvPr/>
        </p:nvCxnSpPr>
        <p:spPr>
          <a:xfrm flipH="1">
            <a:off x="6660232" y="2492896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23"/>
          <p:cNvCxnSpPr/>
          <p:nvPr/>
        </p:nvCxnSpPr>
        <p:spPr>
          <a:xfrm flipH="1">
            <a:off x="5508104" y="2492896"/>
            <a:ext cx="1152128" cy="17641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25"/>
          <p:cNvCxnSpPr/>
          <p:nvPr/>
        </p:nvCxnSpPr>
        <p:spPr>
          <a:xfrm flipV="1">
            <a:off x="5508104" y="2492896"/>
            <a:ext cx="2952328" cy="17641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blouk 52"/>
          <p:cNvSpPr/>
          <p:nvPr/>
        </p:nvSpPr>
        <p:spPr>
          <a:xfrm>
            <a:off x="323528" y="4005064"/>
            <a:ext cx="914400" cy="914400"/>
          </a:xfrm>
          <a:prstGeom prst="arc">
            <a:avLst>
              <a:gd name="adj1" fmla="val 17756544"/>
              <a:gd name="adj2" fmla="val 2073711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827584" y="4077072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Georgia" pitchFamily="18" charset="0"/>
                <a:sym typeface="Symbol"/>
              </a:rPr>
              <a:t>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2447765" y="376194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Georgia" pitchFamily="18" charset="0"/>
              </a:rPr>
              <a:t>β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824844" y="253390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/>
              <a:t>γ</a:t>
            </a:r>
            <a:endParaRPr lang="cs-CZ" dirty="0"/>
          </a:p>
        </p:txBody>
      </p:sp>
      <p:sp>
        <p:nvSpPr>
          <p:cNvPr id="57" name="Oblouk 56"/>
          <p:cNvSpPr/>
          <p:nvPr/>
        </p:nvSpPr>
        <p:spPr>
          <a:xfrm>
            <a:off x="1691680" y="2276872"/>
            <a:ext cx="626368" cy="626368"/>
          </a:xfrm>
          <a:prstGeom prst="arc">
            <a:avLst>
              <a:gd name="adj1" fmla="val 2988171"/>
              <a:gd name="adj2" fmla="val 732013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louk 57"/>
          <p:cNvSpPr/>
          <p:nvPr/>
        </p:nvSpPr>
        <p:spPr>
          <a:xfrm>
            <a:off x="2411760" y="3573016"/>
            <a:ext cx="914400" cy="914400"/>
          </a:xfrm>
          <a:prstGeom prst="arc">
            <a:avLst>
              <a:gd name="adj1" fmla="val 9904642"/>
              <a:gd name="adj2" fmla="val 1429135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1115616" y="4797152"/>
            <a:ext cx="1697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 +  +  = 180</a:t>
            </a:r>
            <a:r>
              <a:rPr lang="cs-CZ" dirty="0" smtClean="0"/>
              <a:t>°</a:t>
            </a:r>
            <a:r>
              <a:rPr lang="cs-CZ" dirty="0" smtClean="0">
                <a:sym typeface="Symbol"/>
              </a:rPr>
              <a:t> 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712121" y="407242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Georgia" pitchFamily="18" charset="0"/>
              </a:rPr>
              <a:t>β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61" name="Oblouk 60"/>
          <p:cNvSpPr/>
          <p:nvPr/>
        </p:nvSpPr>
        <p:spPr>
          <a:xfrm>
            <a:off x="3419872" y="2420888"/>
            <a:ext cx="626368" cy="626368"/>
          </a:xfrm>
          <a:prstGeom prst="arc">
            <a:avLst>
              <a:gd name="adj1" fmla="val 2988171"/>
              <a:gd name="adj2" fmla="val 732013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/>
          <p:cNvSpPr txBox="1"/>
          <p:nvPr/>
        </p:nvSpPr>
        <p:spPr>
          <a:xfrm>
            <a:off x="3635896" y="4077072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Georgia" pitchFamily="18" charset="0"/>
                <a:sym typeface="Symbol"/>
              </a:rPr>
              <a:t>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63" name="Oblouk 62"/>
          <p:cNvSpPr/>
          <p:nvPr/>
        </p:nvSpPr>
        <p:spPr>
          <a:xfrm>
            <a:off x="3203848" y="3954760"/>
            <a:ext cx="914400" cy="914400"/>
          </a:xfrm>
          <a:prstGeom prst="arc">
            <a:avLst>
              <a:gd name="adj1" fmla="val 16038166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/>
          <p:cNvSpPr txBox="1"/>
          <p:nvPr/>
        </p:nvSpPr>
        <p:spPr>
          <a:xfrm>
            <a:off x="3553036" y="266417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/>
              <a:t>γ</a:t>
            </a:r>
            <a:endParaRPr lang="cs-CZ" dirty="0"/>
          </a:p>
        </p:txBody>
      </p:sp>
      <p:sp>
        <p:nvSpPr>
          <p:cNvPr id="65" name="Oblouk 64"/>
          <p:cNvSpPr/>
          <p:nvPr/>
        </p:nvSpPr>
        <p:spPr>
          <a:xfrm>
            <a:off x="4572000" y="4005064"/>
            <a:ext cx="914400" cy="914400"/>
          </a:xfrm>
          <a:prstGeom prst="arc">
            <a:avLst>
              <a:gd name="adj1" fmla="val 10936348"/>
              <a:gd name="adj2" fmla="val 1451892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/>
          <p:cNvSpPr txBox="1"/>
          <p:nvPr/>
        </p:nvSpPr>
        <p:spPr>
          <a:xfrm>
            <a:off x="7909520" y="244604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Georgia" pitchFamily="18" charset="0"/>
              </a:rPr>
              <a:t>β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551824" y="24888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/>
              <a:t>γ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5687005" y="3761942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Georgia" pitchFamily="18" charset="0"/>
                <a:sym typeface="Symbol"/>
              </a:rPr>
              <a:t>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70" name="Oblouk 69"/>
          <p:cNvSpPr/>
          <p:nvPr/>
        </p:nvSpPr>
        <p:spPr>
          <a:xfrm>
            <a:off x="5148064" y="3645024"/>
            <a:ext cx="914400" cy="914400"/>
          </a:xfrm>
          <a:prstGeom prst="arc">
            <a:avLst>
              <a:gd name="adj1" fmla="val 18313062"/>
              <a:gd name="adj2" fmla="val 2026163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louk 70"/>
          <p:cNvSpPr/>
          <p:nvPr/>
        </p:nvSpPr>
        <p:spPr>
          <a:xfrm>
            <a:off x="6084168" y="2060848"/>
            <a:ext cx="914400" cy="914400"/>
          </a:xfrm>
          <a:prstGeom prst="arc">
            <a:avLst>
              <a:gd name="adj1" fmla="val 21405272"/>
              <a:gd name="adj2" fmla="val 692434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louk 71"/>
          <p:cNvSpPr/>
          <p:nvPr/>
        </p:nvSpPr>
        <p:spPr>
          <a:xfrm>
            <a:off x="7740352" y="1988840"/>
            <a:ext cx="914400" cy="914400"/>
          </a:xfrm>
          <a:prstGeom prst="arc">
            <a:avLst>
              <a:gd name="adj1" fmla="val 7701956"/>
              <a:gd name="adj2" fmla="val 1028830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TextovéPole 73"/>
          <p:cNvSpPr txBox="1"/>
          <p:nvPr/>
        </p:nvSpPr>
        <p:spPr>
          <a:xfrm>
            <a:off x="3563888" y="4797152"/>
            <a:ext cx="1697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 +  +  = 180</a:t>
            </a:r>
            <a:r>
              <a:rPr lang="cs-CZ" dirty="0" smtClean="0"/>
              <a:t>°</a:t>
            </a:r>
            <a:r>
              <a:rPr lang="cs-CZ" dirty="0" smtClean="0">
                <a:sym typeface="Symbol"/>
              </a:rPr>
              <a:t> 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5868144" y="4797152"/>
            <a:ext cx="1697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 +  +  = 180</a:t>
            </a:r>
            <a:r>
              <a:rPr lang="cs-CZ" dirty="0" smtClean="0"/>
              <a:t>°</a:t>
            </a:r>
            <a:r>
              <a:rPr lang="cs-CZ" dirty="0" smtClean="0">
                <a:sym typeface="Symbol"/>
              </a:rPr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734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8000"/>
                            </p:stCondLst>
                            <p:childTnLst>
                              <p:par>
                                <p:cTn id="6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0"/>
                            </p:stCondLst>
                            <p:childTnLst>
                              <p:par>
                                <p:cTn id="7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6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2000"/>
                            </p:stCondLst>
                            <p:childTnLst>
                              <p:par>
                                <p:cTn id="9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54" grpId="0"/>
      <p:bldP spid="55" grpId="0"/>
      <p:bldP spid="56" grpId="0"/>
      <p:bldP spid="57" grpId="0" animBg="1"/>
      <p:bldP spid="58" grpId="0" animBg="1"/>
      <p:bldP spid="60" grpId="0"/>
      <p:bldP spid="61" grpId="0" animBg="1"/>
      <p:bldP spid="62" grpId="0"/>
      <p:bldP spid="63" grpId="0" animBg="1"/>
      <p:bldP spid="64" grpId="0"/>
      <p:bldP spid="65" grpId="0" animBg="1"/>
      <p:bldP spid="67" grpId="0"/>
      <p:bldP spid="68" grpId="0"/>
      <p:bldP spid="69" grpId="0"/>
      <p:bldP spid="70" grpId="0" animBg="1"/>
      <p:bldP spid="71" grpId="0" animBg="1"/>
      <p:bldP spid="7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548680"/>
            <a:ext cx="8856984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514350" indent="-514350">
              <a:buAutoNum type="arabicPeriod"/>
            </a:pPr>
            <a:endParaRPr lang="cs-CZ" sz="2800" b="1" dirty="0" smtClean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  <a:p>
            <a:pPr marL="360000" indent="457200"/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91680" y="188640"/>
            <a:ext cx="5256584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latin typeface="Georgia" pitchFamily="18" charset="0"/>
            </a:endParaRPr>
          </a:p>
          <a:p>
            <a:pPr algn="ctr"/>
            <a:r>
              <a:rPr lang="cs-CZ" sz="3200" dirty="0" smtClean="0">
                <a:latin typeface="Georgia" pitchFamily="18" charset="0"/>
              </a:rPr>
              <a:t>TEST  </a:t>
            </a:r>
            <a:endParaRPr lang="cs-CZ" sz="3200" dirty="0">
              <a:latin typeface="Georgia" pitchFamily="18" charset="0"/>
            </a:endParaRPr>
          </a:p>
          <a:p>
            <a:pPr algn="ctr"/>
            <a:endParaRPr lang="cs-CZ" sz="3200" dirty="0">
              <a:latin typeface="Georgia" pitchFamily="18" charset="0"/>
            </a:endParaRPr>
          </a:p>
        </p:txBody>
      </p:sp>
      <p:sp>
        <p:nvSpPr>
          <p:cNvPr id="4" name="Kosoúhelník 3"/>
          <p:cNvSpPr/>
          <p:nvPr/>
        </p:nvSpPr>
        <p:spPr>
          <a:xfrm>
            <a:off x="431540" y="3535890"/>
            <a:ext cx="8280920" cy="2629413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9761" y="1412776"/>
            <a:ext cx="79568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Georgia" pitchFamily="18" charset="0"/>
              </a:rPr>
              <a:t>  pravoúhlý trojúhelník je pod písmenem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Georgia" pitchFamily="18" charset="0"/>
              </a:rPr>
              <a:t>  tupoúhlý trojúhelník je pod písmenem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Georgia" pitchFamily="18" charset="0"/>
              </a:rPr>
              <a:t>  ostroúhlý trojúhelník je pod písmenem </a:t>
            </a:r>
            <a:endParaRPr lang="cs-CZ" sz="2400" dirty="0">
              <a:latin typeface="Georgia" pitchFamily="18" charset="0"/>
            </a:endParaRPr>
          </a:p>
          <a:p>
            <a:endParaRPr lang="cs-CZ" sz="2400" dirty="0">
              <a:latin typeface="Georgia" pitchFamily="18" charset="0"/>
            </a:endParaRPr>
          </a:p>
          <a:p>
            <a:endParaRPr lang="cs-CZ" sz="2400" dirty="0">
              <a:latin typeface="Georgia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719761" y="3861048"/>
            <a:ext cx="1331960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719761" y="5445224"/>
            <a:ext cx="2124047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2051722" y="3861048"/>
            <a:ext cx="792086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563888" y="3861048"/>
            <a:ext cx="72008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635896" y="580526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563888" y="3861048"/>
            <a:ext cx="1584176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6660232" y="386104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5508104" y="3861048"/>
            <a:ext cx="1152128" cy="17641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5508104" y="3861048"/>
            <a:ext cx="2952328" cy="17641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louk 14"/>
          <p:cNvSpPr/>
          <p:nvPr/>
        </p:nvSpPr>
        <p:spPr>
          <a:xfrm>
            <a:off x="323528" y="5373216"/>
            <a:ext cx="914400" cy="914400"/>
          </a:xfrm>
          <a:prstGeom prst="arc">
            <a:avLst>
              <a:gd name="adj1" fmla="val 17756544"/>
              <a:gd name="adj2" fmla="val 2073711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827584" y="5445224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Georgia" pitchFamily="18" charset="0"/>
                <a:sym typeface="Symbol"/>
              </a:rPr>
              <a:t>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07704" y="392376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Georgia" pitchFamily="18" charset="0"/>
              </a:rPr>
              <a:t>β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483768" y="508518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/>
              <a:t>γ</a:t>
            </a:r>
            <a:endParaRPr lang="cs-CZ" dirty="0"/>
          </a:p>
        </p:txBody>
      </p:sp>
      <p:sp>
        <p:nvSpPr>
          <p:cNvPr id="23" name="Oblouk 22"/>
          <p:cNvSpPr/>
          <p:nvPr/>
        </p:nvSpPr>
        <p:spPr>
          <a:xfrm>
            <a:off x="1691680" y="3645024"/>
            <a:ext cx="626368" cy="626368"/>
          </a:xfrm>
          <a:prstGeom prst="arc">
            <a:avLst>
              <a:gd name="adj1" fmla="val 2988171"/>
              <a:gd name="adj2" fmla="val 732013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louk 24"/>
          <p:cNvSpPr/>
          <p:nvPr/>
        </p:nvSpPr>
        <p:spPr>
          <a:xfrm>
            <a:off x="2411760" y="4941168"/>
            <a:ext cx="914400" cy="914400"/>
          </a:xfrm>
          <a:prstGeom prst="arc">
            <a:avLst>
              <a:gd name="adj1" fmla="val 9904642"/>
              <a:gd name="adj2" fmla="val 1429135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1115616" y="6165304"/>
            <a:ext cx="1380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; ;   90</a:t>
            </a:r>
            <a:r>
              <a:rPr lang="cs-CZ" dirty="0" smtClean="0"/>
              <a:t>°</a:t>
            </a:r>
            <a:r>
              <a:rPr lang="cs-CZ" dirty="0" smtClean="0">
                <a:sym typeface="Symbol"/>
              </a:rPr>
              <a:t> 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563888" y="400506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Georgia" pitchFamily="18" charset="0"/>
              </a:rPr>
              <a:t>β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" name="Oblouk 32"/>
          <p:cNvSpPr/>
          <p:nvPr/>
        </p:nvSpPr>
        <p:spPr>
          <a:xfrm>
            <a:off x="3419872" y="3789040"/>
            <a:ext cx="626368" cy="626368"/>
          </a:xfrm>
          <a:prstGeom prst="arc">
            <a:avLst>
              <a:gd name="adj1" fmla="val 2988171"/>
              <a:gd name="adj2" fmla="val 732013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3635896" y="5445224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Georgia" pitchFamily="18" charset="0"/>
                <a:sym typeface="Symbol"/>
              </a:rPr>
              <a:t>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36" name="Oblouk 35"/>
          <p:cNvSpPr/>
          <p:nvPr/>
        </p:nvSpPr>
        <p:spPr>
          <a:xfrm>
            <a:off x="3203848" y="5322912"/>
            <a:ext cx="914400" cy="914400"/>
          </a:xfrm>
          <a:prstGeom prst="arc">
            <a:avLst>
              <a:gd name="adj1" fmla="val 16038166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4788024" y="54452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/>
              <a:t>γ</a:t>
            </a:r>
            <a:endParaRPr lang="cs-CZ" dirty="0"/>
          </a:p>
        </p:txBody>
      </p:sp>
      <p:sp>
        <p:nvSpPr>
          <p:cNvPr id="38" name="Oblouk 37"/>
          <p:cNvSpPr/>
          <p:nvPr/>
        </p:nvSpPr>
        <p:spPr>
          <a:xfrm>
            <a:off x="4572000" y="5373216"/>
            <a:ext cx="914400" cy="914400"/>
          </a:xfrm>
          <a:prstGeom prst="arc">
            <a:avLst>
              <a:gd name="adj1" fmla="val 10936348"/>
              <a:gd name="adj2" fmla="val 1451892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3563888" y="6165304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 = 90</a:t>
            </a:r>
            <a:r>
              <a:rPr lang="cs-CZ" dirty="0" smtClean="0"/>
              <a:t>°</a:t>
            </a:r>
            <a:r>
              <a:rPr lang="cs-CZ" dirty="0" smtClean="0">
                <a:sym typeface="Symbol"/>
              </a:rPr>
              <a:t> 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588224" y="386104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Georgia" pitchFamily="18" charset="0"/>
              </a:rPr>
              <a:t>β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724128" y="508518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/>
              <a:t>γ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812360" y="3789040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Georgia" pitchFamily="18" charset="0"/>
                <a:sym typeface="Symbol"/>
              </a:rPr>
              <a:t>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44" name="Oblouk 43"/>
          <p:cNvSpPr/>
          <p:nvPr/>
        </p:nvSpPr>
        <p:spPr>
          <a:xfrm>
            <a:off x="5148064" y="5013176"/>
            <a:ext cx="914400" cy="914400"/>
          </a:xfrm>
          <a:prstGeom prst="arc">
            <a:avLst>
              <a:gd name="adj1" fmla="val 18313062"/>
              <a:gd name="adj2" fmla="val 2026163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louk 44"/>
          <p:cNvSpPr/>
          <p:nvPr/>
        </p:nvSpPr>
        <p:spPr>
          <a:xfrm>
            <a:off x="6084168" y="3429000"/>
            <a:ext cx="914400" cy="914400"/>
          </a:xfrm>
          <a:prstGeom prst="arc">
            <a:avLst>
              <a:gd name="adj1" fmla="val 21405272"/>
              <a:gd name="adj2" fmla="val 692434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louk 45"/>
          <p:cNvSpPr/>
          <p:nvPr/>
        </p:nvSpPr>
        <p:spPr>
          <a:xfrm>
            <a:off x="7740352" y="3356992"/>
            <a:ext cx="914400" cy="914400"/>
          </a:xfrm>
          <a:prstGeom prst="arc">
            <a:avLst>
              <a:gd name="adj1" fmla="val 7701956"/>
              <a:gd name="adj2" fmla="val 1028830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6327073" y="6156012"/>
            <a:ext cx="909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  90</a:t>
            </a:r>
            <a:r>
              <a:rPr lang="cs-CZ" dirty="0" smtClean="0"/>
              <a:t>°</a:t>
            </a:r>
            <a:r>
              <a:rPr lang="cs-CZ" dirty="0" smtClean="0">
                <a:sym typeface="Symbol"/>
              </a:rPr>
              <a:t> 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6516216" y="1412776"/>
            <a:ext cx="1152128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516216" y="1844824"/>
            <a:ext cx="1152128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516216" y="2276872"/>
            <a:ext cx="1152128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1187624" y="3635732"/>
            <a:ext cx="388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059832" y="3645024"/>
            <a:ext cx="380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796136" y="3635732"/>
            <a:ext cx="378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9042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548680"/>
            <a:ext cx="8856984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514350" indent="-514350">
              <a:buAutoNum type="arabicPeriod"/>
            </a:pPr>
            <a:endParaRPr lang="cs-CZ" sz="2800" b="1" dirty="0" smtClean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  <a:p>
            <a:pPr marL="360000" indent="457200"/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691680" y="188640"/>
            <a:ext cx="5256584" cy="576064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latin typeface="Georgia" pitchFamily="18" charset="0"/>
            </a:endParaRPr>
          </a:p>
          <a:p>
            <a:pPr algn="ctr"/>
            <a:r>
              <a:rPr lang="cs-CZ" sz="3200" dirty="0" smtClean="0">
                <a:latin typeface="Georgia" pitchFamily="18" charset="0"/>
              </a:rPr>
              <a:t>TEST </a:t>
            </a:r>
            <a:endParaRPr lang="cs-CZ" sz="3200" dirty="0">
              <a:latin typeface="Georgia" pitchFamily="18" charset="0"/>
            </a:endParaRPr>
          </a:p>
          <a:p>
            <a:pPr algn="ctr"/>
            <a:endParaRPr lang="cs-CZ" sz="3200" dirty="0">
              <a:latin typeface="Georg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9761" y="1412776"/>
            <a:ext cx="79568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smtClean="0">
                <a:latin typeface="Georgia" pitchFamily="18" charset="0"/>
              </a:rPr>
              <a:t>  rovnoramenný </a:t>
            </a:r>
            <a:r>
              <a:rPr lang="cs-CZ" sz="2400" dirty="0" smtClean="0">
                <a:latin typeface="Georgia" pitchFamily="18" charset="0"/>
              </a:rPr>
              <a:t>trojúhelník je pod písmenem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Georgia" pitchFamily="18" charset="0"/>
              </a:rPr>
              <a:t>  rovnostranný trojúhelník je pod písmenem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Georgia" pitchFamily="18" charset="0"/>
              </a:rPr>
              <a:t>  různostranný trojúhelník je pod písmenem </a:t>
            </a:r>
            <a:endParaRPr lang="cs-CZ" sz="2400" dirty="0">
              <a:latin typeface="Georgia" pitchFamily="18" charset="0"/>
            </a:endParaRPr>
          </a:p>
          <a:p>
            <a:endParaRPr lang="cs-CZ" sz="2400" dirty="0">
              <a:latin typeface="Georgia" pitchFamily="18" charset="0"/>
            </a:endParaRPr>
          </a:p>
          <a:p>
            <a:endParaRPr lang="cs-CZ" sz="2400" dirty="0">
              <a:latin typeface="Georgia" pitchFamily="18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164288" y="1412776"/>
            <a:ext cx="1152128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164288" y="1844824"/>
            <a:ext cx="1152128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7164288" y="2276872"/>
            <a:ext cx="1152128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>
            <a:off x="467544" y="3501008"/>
            <a:ext cx="8280920" cy="2629413"/>
          </a:xfrm>
          <a:prstGeom prst="parallelogram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54" name="Přímá spojnice 6"/>
          <p:cNvCxnSpPr/>
          <p:nvPr/>
        </p:nvCxnSpPr>
        <p:spPr>
          <a:xfrm>
            <a:off x="1415409" y="3729520"/>
            <a:ext cx="95944" cy="2016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8"/>
          <p:cNvCxnSpPr/>
          <p:nvPr/>
        </p:nvCxnSpPr>
        <p:spPr>
          <a:xfrm>
            <a:off x="1415409" y="3729520"/>
            <a:ext cx="1500407" cy="1315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12"/>
          <p:cNvCxnSpPr/>
          <p:nvPr/>
        </p:nvCxnSpPr>
        <p:spPr>
          <a:xfrm flipH="1">
            <a:off x="1507266" y="3861048"/>
            <a:ext cx="1408550" cy="19160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22"/>
          <p:cNvCxnSpPr/>
          <p:nvPr/>
        </p:nvCxnSpPr>
        <p:spPr>
          <a:xfrm>
            <a:off x="3059832" y="5729589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24"/>
          <p:cNvCxnSpPr/>
          <p:nvPr/>
        </p:nvCxnSpPr>
        <p:spPr>
          <a:xfrm flipH="1">
            <a:off x="3059832" y="3717032"/>
            <a:ext cx="936104" cy="20125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26"/>
          <p:cNvCxnSpPr/>
          <p:nvPr/>
        </p:nvCxnSpPr>
        <p:spPr>
          <a:xfrm>
            <a:off x="3995936" y="3717032"/>
            <a:ext cx="936104" cy="20125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28"/>
          <p:cNvCxnSpPr/>
          <p:nvPr/>
        </p:nvCxnSpPr>
        <p:spPr>
          <a:xfrm>
            <a:off x="5652120" y="5589240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30"/>
          <p:cNvCxnSpPr/>
          <p:nvPr/>
        </p:nvCxnSpPr>
        <p:spPr>
          <a:xfrm flipH="1">
            <a:off x="5652120" y="4149080"/>
            <a:ext cx="1116124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32"/>
          <p:cNvCxnSpPr/>
          <p:nvPr/>
        </p:nvCxnSpPr>
        <p:spPr>
          <a:xfrm>
            <a:off x="6768244" y="4149080"/>
            <a:ext cx="1116124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1180382" y="4365104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2267744" y="4581128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2051720" y="3501008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1115616" y="6156012"/>
            <a:ext cx="95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a ≠ b ≠c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4427984" y="4293096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3203848" y="4365104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3851920" y="5651956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3419872" y="6165304"/>
            <a:ext cx="95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a = b ≠c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5932910" y="4643844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7380312" y="4643844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6660232" y="5517232"/>
            <a:ext cx="29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300192" y="6093296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a = b = c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043608" y="3501008"/>
            <a:ext cx="388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3275856" y="3573016"/>
            <a:ext cx="380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5940152" y="3573016"/>
            <a:ext cx="378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9042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765</TotalTime>
  <Words>361</Words>
  <Application>Microsoft Office PowerPoint</Application>
  <PresentationFormat>Předvádění na obrazovce (4:3)</PresentationFormat>
  <Paragraphs>127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Trojúhelník - rozdělení</dc:title>
  <dc:subject>Geometrie</dc:subject>
  <dc:creator>Mgr. Eva Valentová</dc:creator>
  <cp:lastModifiedBy>Hana Dvořáčková</cp:lastModifiedBy>
  <cp:revision>72</cp:revision>
  <dcterms:created xsi:type="dcterms:W3CDTF">2012-03-15T04:36:06Z</dcterms:created>
  <dcterms:modified xsi:type="dcterms:W3CDTF">2013-09-16T17:22:53Z</dcterms:modified>
</cp:coreProperties>
</file>