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1" r:id="rId4"/>
    <p:sldId id="269" r:id="rId5"/>
    <p:sldId id="270" r:id="rId6"/>
    <p:sldId id="271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884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34DBD-E1B4-4C12-8D78-3DDE28239226}" type="datetimeFigureOut">
              <a:rPr lang="cs-CZ" smtClean="0"/>
              <a:pPr/>
              <a:t>16. 9. 2013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53602423"/>
              </p:ext>
            </p:extLst>
          </p:nvPr>
        </p:nvGraphicFramePr>
        <p:xfrm>
          <a:off x="1643063" y="3933056"/>
          <a:ext cx="60960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NÁZEV ŠKOLY: Speciální základní škola, 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Chlumec nad Cidlinou, Smetanova 123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Autor: Eva Valentová 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NÁZEV: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charset="0"/>
                        </a:rPr>
                        <a:t>VY_32_INOVACE_303_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Trojúhelník </a:t>
                      </a:r>
                      <a:r>
                        <a:rPr lang="cs-CZ" sz="1800" kern="120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– </a:t>
                      </a:r>
                      <a:r>
                        <a:rPr lang="cs-CZ" sz="1800" kern="120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výpočty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Téma: Geometrie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+mj-lt"/>
                        </a:rPr>
                        <a:t>Číslo projektu: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CZ.1.07/1.4.00/21.2598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096000" cy="14938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6" name="Obdélník 5"/>
          <p:cNvSpPr/>
          <p:nvPr/>
        </p:nvSpPr>
        <p:spPr>
          <a:xfrm>
            <a:off x="1619672" y="1988840"/>
            <a:ext cx="6120680" cy="18722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cs-CZ" sz="4800" dirty="0" smtClean="0">
                <a:latin typeface="Georgia" pitchFamily="18" charset="0"/>
              </a:rPr>
              <a:t>Trojúhelník </a:t>
            </a:r>
          </a:p>
          <a:p>
            <a:pPr algn="ctr"/>
            <a:r>
              <a:rPr lang="cs-CZ" sz="2800" dirty="0" smtClean="0">
                <a:latin typeface="Georgia" pitchFamily="18" charset="0"/>
              </a:rPr>
              <a:t>Výpočet obvodu a obsahu</a:t>
            </a:r>
            <a:endParaRPr lang="cs-CZ" sz="2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3770" y="954244"/>
            <a:ext cx="77768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Určeno </a:t>
            </a:r>
            <a:r>
              <a:rPr lang="cs-CZ" sz="4400" dirty="0"/>
              <a:t>ž</a:t>
            </a:r>
            <a:r>
              <a:rPr lang="cs-CZ" sz="4400" dirty="0" smtClean="0"/>
              <a:t>ákům základní školy praktické.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263075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332656"/>
            <a:ext cx="8784976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817200" lvl="1" indent="457200" algn="r"/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Trojúhelník -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je rovinný geometrický útvar se třemi vrcholy a třemi stranami. </a:t>
            </a:r>
          </a:p>
          <a:p>
            <a:pPr marL="817200" lvl="1" indent="457200"/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40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547664" y="44624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Georgia" pitchFamily="18" charset="0"/>
              </a:rPr>
              <a:t>Trojúhelník 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13" name="Rovnoramenný trojúhelník 12"/>
          <p:cNvSpPr/>
          <p:nvPr/>
        </p:nvSpPr>
        <p:spPr>
          <a:xfrm>
            <a:off x="547568" y="2531628"/>
            <a:ext cx="4248472" cy="2592288"/>
          </a:xfrm>
          <a:prstGeom prst="triangle">
            <a:avLst>
              <a:gd name="adj" fmla="val 60919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29852" y="501317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30252" y="3419708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966156" y="212356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66356" y="501317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70012" y="3491716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78124" y="5075892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21" name="Přímá spojovací čára 20"/>
          <p:cNvCxnSpPr/>
          <p:nvPr/>
        </p:nvCxnSpPr>
        <p:spPr>
          <a:xfrm flipV="1">
            <a:off x="547568" y="3429000"/>
            <a:ext cx="3160336" cy="169683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Oblouk 23"/>
          <p:cNvSpPr/>
          <p:nvPr/>
        </p:nvSpPr>
        <p:spPr>
          <a:xfrm rot="9472572">
            <a:off x="3461005" y="3349989"/>
            <a:ext cx="504056" cy="432048"/>
          </a:xfrm>
          <a:prstGeom prst="arc">
            <a:avLst>
              <a:gd name="adj1" fmla="val 15620804"/>
              <a:gd name="adj2" fmla="val 748325"/>
            </a:avLst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542220" y="341970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139952" y="1700808"/>
            <a:ext cx="447750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Georgia" pitchFamily="18" charset="0"/>
              </a:rPr>
              <a:t>  vrcholy A, B, C (velká písmena abecedy)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Georgia" pitchFamily="18" charset="0"/>
              </a:rPr>
              <a:t>  strany a, b, c (malá písmena abecedy)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Georgia" pitchFamily="18" charset="0"/>
              </a:rPr>
              <a:t>  výška v  (kolmice spuštěná z vrcholu  </a:t>
            </a:r>
            <a:br>
              <a:rPr lang="cs-CZ" dirty="0" smtClean="0">
                <a:latin typeface="Georgia" pitchFamily="18" charset="0"/>
              </a:rPr>
            </a:br>
            <a:r>
              <a:rPr lang="cs-CZ" dirty="0">
                <a:latin typeface="Georgia" pitchFamily="18" charset="0"/>
              </a:rPr>
              <a:t> </a:t>
            </a:r>
            <a:r>
              <a:rPr lang="cs-CZ" dirty="0" smtClean="0">
                <a:latin typeface="Georgia" pitchFamily="18" charset="0"/>
              </a:rPr>
              <a:t>   k protější straně)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latin typeface="Georgia" pitchFamily="18" charset="0"/>
              </a:rPr>
              <a:t> </a:t>
            </a:r>
            <a:r>
              <a:rPr lang="cs-CZ" dirty="0" smtClean="0">
                <a:latin typeface="Georgia" pitchFamily="18" charset="0"/>
              </a:rPr>
              <a:t> každý trojúhelník má 3 výšky, které </a:t>
            </a:r>
          </a:p>
          <a:p>
            <a:r>
              <a:rPr lang="cs-CZ" dirty="0" smtClean="0">
                <a:latin typeface="Georgia" pitchFamily="18" charset="0"/>
              </a:rPr>
              <a:t>    se protínají v jednom bodě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533693" y="4010580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634314" y="4109688"/>
            <a:ext cx="2584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a</a:t>
            </a:r>
            <a:endParaRPr lang="cs-CZ" sz="1200" dirty="0"/>
          </a:p>
        </p:txBody>
      </p:sp>
      <p:cxnSp>
        <p:nvCxnSpPr>
          <p:cNvPr id="7" name="Přímá spojnice 6"/>
          <p:cNvCxnSpPr>
            <a:stCxn id="13" idx="0"/>
          </p:cNvCxnSpPr>
          <p:nvPr/>
        </p:nvCxnSpPr>
        <p:spPr>
          <a:xfrm flipH="1">
            <a:off x="3120205" y="2531628"/>
            <a:ext cx="15490" cy="25812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13" idx="4"/>
          </p:cNvCxnSpPr>
          <p:nvPr/>
        </p:nvCxnSpPr>
        <p:spPr>
          <a:xfrm flipH="1" flipV="1">
            <a:off x="2483768" y="3212976"/>
            <a:ext cx="2312272" cy="19109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4" grpId="0" animBg="1"/>
      <p:bldP spid="25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476672"/>
            <a:ext cx="8856984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8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360000" indent="457200"/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691680" y="188640"/>
            <a:ext cx="5256584" cy="5760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 smtClean="0">
              <a:latin typeface="Georgia" pitchFamily="18" charset="0"/>
            </a:endParaRPr>
          </a:p>
          <a:p>
            <a:pPr algn="ctr"/>
            <a:r>
              <a:rPr lang="cs-CZ" sz="3200" dirty="0" smtClean="0">
                <a:latin typeface="Georgia" pitchFamily="18" charset="0"/>
              </a:rPr>
              <a:t>Trojúhelník  - obvod</a:t>
            </a:r>
            <a:endParaRPr lang="cs-CZ" sz="3200" dirty="0">
              <a:latin typeface="Georgia" pitchFamily="18" charset="0"/>
            </a:endParaRPr>
          </a:p>
          <a:p>
            <a:pPr algn="ctr"/>
            <a:endParaRPr lang="cs-CZ" sz="3200" dirty="0">
              <a:latin typeface="Georgia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68680" y="1124744"/>
            <a:ext cx="763284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Georgia" pitchFamily="18" charset="0"/>
              </a:rPr>
              <a:t>Obvod trojúhelníku </a:t>
            </a:r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 smtClean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580112" y="2780928"/>
            <a:ext cx="2304256" cy="72008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Georgia" pitchFamily="18" charset="0"/>
              </a:rPr>
              <a:t>O=</a:t>
            </a:r>
            <a:r>
              <a:rPr lang="cs-CZ" sz="2800" b="1" dirty="0" err="1" smtClean="0">
                <a:latin typeface="Georgia" pitchFamily="18" charset="0"/>
              </a:rPr>
              <a:t>a+b+c</a:t>
            </a:r>
            <a:endParaRPr lang="cs-CZ" sz="2800" b="1" dirty="0" smtClean="0">
              <a:latin typeface="Georgia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53074" y="1412776"/>
            <a:ext cx="37818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Georgia" pitchFamily="18" charset="0"/>
              </a:rPr>
              <a:t>Obvod trojúhelníku </a:t>
            </a:r>
            <a:r>
              <a:rPr lang="cs-CZ" sz="1600" dirty="0" smtClean="0">
                <a:latin typeface="Georgia" pitchFamily="18" charset="0"/>
              </a:rPr>
              <a:t>se rovná součtu</a:t>
            </a:r>
            <a:br>
              <a:rPr lang="cs-CZ" sz="1600" dirty="0" smtClean="0">
                <a:latin typeface="Georgia" pitchFamily="18" charset="0"/>
              </a:rPr>
            </a:br>
            <a:r>
              <a:rPr lang="cs-CZ" sz="1600" dirty="0" smtClean="0">
                <a:latin typeface="Georgia" pitchFamily="18" charset="0"/>
              </a:rPr>
              <a:t>všech jeho stran </a:t>
            </a:r>
            <a:r>
              <a:rPr lang="cs-CZ" sz="1600" dirty="0">
                <a:latin typeface="Georgia" pitchFamily="18" charset="0"/>
              </a:rPr>
              <a:t>.</a:t>
            </a:r>
            <a:endParaRPr lang="cs-CZ" sz="1600" dirty="0" smtClean="0">
              <a:latin typeface="Georgia" pitchFamily="18" charset="0"/>
            </a:endParaRPr>
          </a:p>
        </p:txBody>
      </p:sp>
      <p:cxnSp>
        <p:nvCxnSpPr>
          <p:cNvPr id="16" name="Přímá spojnice 6"/>
          <p:cNvCxnSpPr/>
          <p:nvPr/>
        </p:nvCxnSpPr>
        <p:spPr>
          <a:xfrm>
            <a:off x="1415409" y="2577392"/>
            <a:ext cx="95944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8"/>
          <p:cNvCxnSpPr/>
          <p:nvPr/>
        </p:nvCxnSpPr>
        <p:spPr>
          <a:xfrm>
            <a:off x="1415409" y="2577392"/>
            <a:ext cx="2652535" cy="2755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2"/>
          <p:cNvCxnSpPr/>
          <p:nvPr/>
        </p:nvCxnSpPr>
        <p:spPr>
          <a:xfrm flipH="1">
            <a:off x="1507266" y="2852936"/>
            <a:ext cx="2560678" cy="1772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115616" y="3419708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 flipH="1">
            <a:off x="2843808" y="3717032"/>
            <a:ext cx="352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55776" y="2348880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547664" y="5085184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38" name="Přímá spojovací čára 37"/>
          <p:cNvCxnSpPr/>
          <p:nvPr/>
        </p:nvCxnSpPr>
        <p:spPr>
          <a:xfrm>
            <a:off x="3131840" y="5013176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5423083" y="5016909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779714" y="4959170"/>
            <a:ext cx="11034" cy="252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flipV="1">
            <a:off x="8195808" y="4959171"/>
            <a:ext cx="0" cy="1980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2987824" y="5085184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355976" y="5085184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275446" y="5099343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308304" y="5085184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5" name="Přímá spojnice 14"/>
          <p:cNvCxnSpPr/>
          <p:nvPr/>
        </p:nvCxnSpPr>
        <p:spPr>
          <a:xfrm flipV="1">
            <a:off x="785231" y="5085184"/>
            <a:ext cx="7410577" cy="37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986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/>
      <p:bldP spid="20" grpId="0"/>
      <p:bldP spid="21" grpId="0"/>
      <p:bldP spid="36" grpId="0"/>
      <p:bldP spid="56" grpId="0"/>
      <p:bldP spid="57" grpId="0"/>
      <p:bldP spid="58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548680"/>
            <a:ext cx="8856984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8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360000" indent="457200"/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19675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Georgia" pitchFamily="18" charset="0"/>
              </a:rPr>
              <a:t>Obsah </a:t>
            </a:r>
            <a:r>
              <a:rPr lang="cs-CZ" b="1" dirty="0">
                <a:latin typeface="Georgia" pitchFamily="18" charset="0"/>
              </a:rPr>
              <a:t>trojúhelníku 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580112" y="2420888"/>
            <a:ext cx="2304256" cy="100811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b="1" dirty="0" smtClean="0">
              <a:latin typeface="Georgia" pitchFamily="18" charset="0"/>
            </a:endParaRPr>
          </a:p>
          <a:p>
            <a:pPr algn="ctr"/>
            <a:endParaRPr lang="cs-CZ" b="1" dirty="0" smtClean="0">
              <a:latin typeface="Georgia" pitchFamily="18" charset="0"/>
            </a:endParaRPr>
          </a:p>
          <a:p>
            <a:r>
              <a:rPr lang="cs-CZ" b="1" dirty="0" smtClean="0">
                <a:latin typeface="Georgia" pitchFamily="18" charset="0"/>
              </a:rPr>
              <a:t>          </a:t>
            </a:r>
            <a:r>
              <a:rPr lang="cs-CZ" sz="4000" b="1" dirty="0" smtClean="0">
                <a:latin typeface="Georgia" pitchFamily="18" charset="0"/>
              </a:rPr>
              <a:t>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732240" y="2708920"/>
            <a:ext cx="699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a  . </a:t>
            </a:r>
            <a:r>
              <a:rPr lang="cs-CZ" b="1" dirty="0" err="1" smtClean="0">
                <a:solidFill>
                  <a:schemeClr val="bg1"/>
                </a:solidFill>
              </a:rPr>
              <a:t>v</a:t>
            </a:r>
            <a:r>
              <a:rPr lang="cs-CZ" b="1" baseline="-25000" dirty="0" err="1" smtClean="0">
                <a:solidFill>
                  <a:schemeClr val="bg1"/>
                </a:solidFill>
              </a:rPr>
              <a:t>a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6819052" y="3068960"/>
            <a:ext cx="50405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948264" y="30227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53074" y="1412776"/>
            <a:ext cx="38892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Georgia" pitchFamily="18" charset="0"/>
              </a:rPr>
              <a:t>Obsah trojúhelníku </a:t>
            </a:r>
            <a:r>
              <a:rPr lang="cs-CZ" sz="1600" dirty="0" smtClean="0">
                <a:latin typeface="Georgia" pitchFamily="18" charset="0"/>
              </a:rPr>
              <a:t>se rovná polovině</a:t>
            </a:r>
            <a:br>
              <a:rPr lang="cs-CZ" sz="1600" dirty="0" smtClean="0">
                <a:latin typeface="Georgia" pitchFamily="18" charset="0"/>
              </a:rPr>
            </a:br>
            <a:r>
              <a:rPr lang="cs-CZ" sz="1600" dirty="0" smtClean="0">
                <a:latin typeface="Georgia" pitchFamily="18" charset="0"/>
              </a:rPr>
              <a:t>součinu  strany a příslušné výšky.</a:t>
            </a:r>
          </a:p>
        </p:txBody>
      </p:sp>
      <p:cxnSp>
        <p:nvCxnSpPr>
          <p:cNvPr id="13" name="Přímá spojnice 6"/>
          <p:cNvCxnSpPr/>
          <p:nvPr/>
        </p:nvCxnSpPr>
        <p:spPr>
          <a:xfrm flipH="1">
            <a:off x="1403648" y="2564904"/>
            <a:ext cx="504057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8"/>
          <p:cNvCxnSpPr/>
          <p:nvPr/>
        </p:nvCxnSpPr>
        <p:spPr>
          <a:xfrm>
            <a:off x="1907704" y="2564904"/>
            <a:ext cx="1872208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2"/>
          <p:cNvCxnSpPr/>
          <p:nvPr/>
        </p:nvCxnSpPr>
        <p:spPr>
          <a:xfrm flipH="1">
            <a:off x="1403648" y="4293096"/>
            <a:ext cx="237626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1043608" y="3347700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 flipH="1">
            <a:off x="2483768" y="4509120"/>
            <a:ext cx="352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2924944"/>
            <a:ext cx="29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820913" y="3645024"/>
            <a:ext cx="40527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Georgia" pitchFamily="18" charset="0"/>
              </a:rPr>
              <a:t>Výška </a:t>
            </a:r>
            <a:r>
              <a:rPr lang="cs-CZ" sz="1600" b="1" dirty="0" err="1" smtClean="0">
                <a:latin typeface="Georgia" pitchFamily="18" charset="0"/>
              </a:rPr>
              <a:t>Va</a:t>
            </a:r>
            <a:r>
              <a:rPr lang="cs-CZ" sz="1600" b="1" dirty="0" smtClean="0">
                <a:latin typeface="Georgia" pitchFamily="18" charset="0"/>
              </a:rPr>
              <a:t> </a:t>
            </a:r>
            <a:r>
              <a:rPr lang="cs-CZ" sz="1600" dirty="0" smtClean="0">
                <a:latin typeface="Georgia" pitchFamily="18" charset="0"/>
              </a:rPr>
              <a:t>je kolmice spuštění z vrcholu A </a:t>
            </a:r>
            <a:br>
              <a:rPr lang="cs-CZ" sz="1600" dirty="0" smtClean="0">
                <a:latin typeface="Georgia" pitchFamily="18" charset="0"/>
              </a:rPr>
            </a:br>
            <a:r>
              <a:rPr lang="cs-CZ" sz="1600" dirty="0" smtClean="0">
                <a:latin typeface="Georgia" pitchFamily="18" charset="0"/>
              </a:rPr>
              <a:t>ke straně a</a:t>
            </a:r>
          </a:p>
        </p:txBody>
      </p:sp>
      <p:cxnSp>
        <p:nvCxnSpPr>
          <p:cNvPr id="27" name="Přímá spojovací čára 26"/>
          <p:cNvCxnSpPr/>
          <p:nvPr/>
        </p:nvCxnSpPr>
        <p:spPr>
          <a:xfrm flipV="1">
            <a:off x="1403648" y="3284984"/>
            <a:ext cx="1296144" cy="1296144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>
            <a:off x="2267744" y="2852936"/>
            <a:ext cx="914400" cy="914400"/>
          </a:xfrm>
          <a:prstGeom prst="arc">
            <a:avLst>
              <a:gd name="adj1" fmla="val 2536986"/>
              <a:gd name="adj2" fmla="val 8476718"/>
            </a:avLst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2601434" y="3284984"/>
            <a:ext cx="242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1691680" y="188640"/>
            <a:ext cx="5256584" cy="5760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 smtClean="0">
              <a:latin typeface="Georgia" pitchFamily="18" charset="0"/>
            </a:endParaRPr>
          </a:p>
          <a:p>
            <a:pPr algn="ctr"/>
            <a:r>
              <a:rPr lang="cs-CZ" sz="3200" dirty="0" smtClean="0">
                <a:latin typeface="Georgia" pitchFamily="18" charset="0"/>
              </a:rPr>
              <a:t>Trojúhelník  - obsah</a:t>
            </a:r>
            <a:endParaRPr lang="cs-CZ" sz="3200" dirty="0">
              <a:latin typeface="Georgia" pitchFamily="18" charset="0"/>
            </a:endParaRPr>
          </a:p>
          <a:p>
            <a:pPr algn="ctr"/>
            <a:endParaRPr lang="cs-CZ" sz="3200" dirty="0">
              <a:latin typeface="Georgi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56176" y="2745794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S =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01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6" grpId="0"/>
      <p:bldP spid="17" grpId="0"/>
      <p:bldP spid="18" grpId="0"/>
      <p:bldP spid="36" grpId="0" animBg="1"/>
      <p:bldP spid="37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63588" y="1268759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latin typeface="Georgia" pitchFamily="18" charset="0"/>
            </a:endParaRPr>
          </a:p>
          <a:p>
            <a:endParaRPr lang="cs-CZ" dirty="0">
              <a:latin typeface="Georgia" pitchFamily="18" charset="0"/>
            </a:endParaRPr>
          </a:p>
          <a:p>
            <a:r>
              <a:rPr lang="cs-CZ" b="1" dirty="0" smtClean="0"/>
              <a:t>°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79512" y="548680"/>
            <a:ext cx="8856984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8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360000" indent="457200"/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1052736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Součet vnitřních úhlů v trojúhelníku je vždy 180°</a:t>
            </a:r>
            <a:endParaRPr lang="cs-CZ" dirty="0"/>
          </a:p>
        </p:txBody>
      </p:sp>
      <p:sp>
        <p:nvSpPr>
          <p:cNvPr id="43" name="Kosoúhelník 42"/>
          <p:cNvSpPr/>
          <p:nvPr/>
        </p:nvSpPr>
        <p:spPr>
          <a:xfrm>
            <a:off x="431540" y="2167738"/>
            <a:ext cx="8280920" cy="2629413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44" name="Přímá spojnice 6"/>
          <p:cNvCxnSpPr/>
          <p:nvPr/>
        </p:nvCxnSpPr>
        <p:spPr>
          <a:xfrm flipH="1">
            <a:off x="719761" y="2492896"/>
            <a:ext cx="133196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9"/>
          <p:cNvCxnSpPr/>
          <p:nvPr/>
        </p:nvCxnSpPr>
        <p:spPr>
          <a:xfrm flipV="1">
            <a:off x="719761" y="4077072"/>
            <a:ext cx="2124047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11"/>
          <p:cNvCxnSpPr/>
          <p:nvPr/>
        </p:nvCxnSpPr>
        <p:spPr>
          <a:xfrm flipH="1" flipV="1">
            <a:off x="2051722" y="2492896"/>
            <a:ext cx="792086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15"/>
          <p:cNvCxnSpPr/>
          <p:nvPr/>
        </p:nvCxnSpPr>
        <p:spPr>
          <a:xfrm>
            <a:off x="3563888" y="2492896"/>
            <a:ext cx="72008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17"/>
          <p:cNvCxnSpPr/>
          <p:nvPr/>
        </p:nvCxnSpPr>
        <p:spPr>
          <a:xfrm>
            <a:off x="3635896" y="4437112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19"/>
          <p:cNvCxnSpPr/>
          <p:nvPr/>
        </p:nvCxnSpPr>
        <p:spPr>
          <a:xfrm>
            <a:off x="3563888" y="2492896"/>
            <a:ext cx="1584176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21"/>
          <p:cNvCxnSpPr/>
          <p:nvPr/>
        </p:nvCxnSpPr>
        <p:spPr>
          <a:xfrm flipH="1">
            <a:off x="6660232" y="249289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23"/>
          <p:cNvCxnSpPr/>
          <p:nvPr/>
        </p:nvCxnSpPr>
        <p:spPr>
          <a:xfrm flipH="1">
            <a:off x="5508104" y="2492896"/>
            <a:ext cx="1152128" cy="17641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25"/>
          <p:cNvCxnSpPr/>
          <p:nvPr/>
        </p:nvCxnSpPr>
        <p:spPr>
          <a:xfrm flipV="1">
            <a:off x="5508104" y="2492896"/>
            <a:ext cx="2952328" cy="17641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323528" y="4005064"/>
            <a:ext cx="914400" cy="914400"/>
          </a:xfrm>
          <a:prstGeom prst="arc">
            <a:avLst>
              <a:gd name="adj1" fmla="val 17756544"/>
              <a:gd name="adj2" fmla="val 2073711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827584" y="4077072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Georgia" pitchFamily="18" charset="0"/>
                <a:sym typeface="Symbol"/>
              </a:rPr>
              <a:t>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462855" y="373009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latin typeface="Georgia" pitchFamily="18" charset="0"/>
              </a:rPr>
              <a:t>β</a:t>
            </a:r>
            <a:endParaRPr lang="cs-CZ" sz="1400" dirty="0">
              <a:latin typeface="Georgia" pitchFamily="18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942876" y="251804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/>
              <a:t>γ</a:t>
            </a:r>
            <a:endParaRPr lang="cs-CZ" dirty="0"/>
          </a:p>
        </p:txBody>
      </p:sp>
      <p:sp>
        <p:nvSpPr>
          <p:cNvPr id="57" name="Oblouk 56"/>
          <p:cNvSpPr/>
          <p:nvPr/>
        </p:nvSpPr>
        <p:spPr>
          <a:xfrm>
            <a:off x="1691680" y="2276872"/>
            <a:ext cx="626368" cy="626368"/>
          </a:xfrm>
          <a:prstGeom prst="arc">
            <a:avLst>
              <a:gd name="adj1" fmla="val 2988171"/>
              <a:gd name="adj2" fmla="val 73201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louk 57"/>
          <p:cNvSpPr/>
          <p:nvPr/>
        </p:nvSpPr>
        <p:spPr>
          <a:xfrm>
            <a:off x="2411760" y="3573016"/>
            <a:ext cx="914400" cy="914400"/>
          </a:xfrm>
          <a:prstGeom prst="arc">
            <a:avLst>
              <a:gd name="adj1" fmla="val 9904642"/>
              <a:gd name="adj2" fmla="val 1429135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1115616" y="4797152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 +  +  = 180</a:t>
            </a:r>
            <a:r>
              <a:rPr lang="cs-CZ" dirty="0" smtClean="0"/>
              <a:t>°</a:t>
            </a:r>
            <a:r>
              <a:rPr lang="cs-CZ" dirty="0" smtClean="0">
                <a:sym typeface="Symbol"/>
              </a:rPr>
              <a:t> 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4719525" y="411808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latin typeface="Georgia" pitchFamily="18" charset="0"/>
              </a:rPr>
              <a:t>β</a:t>
            </a:r>
            <a:endParaRPr lang="cs-CZ" sz="1400" dirty="0">
              <a:latin typeface="Georgia" pitchFamily="18" charset="0"/>
            </a:endParaRPr>
          </a:p>
        </p:txBody>
      </p:sp>
      <p:sp>
        <p:nvSpPr>
          <p:cNvPr id="61" name="Oblouk 60"/>
          <p:cNvSpPr/>
          <p:nvPr/>
        </p:nvSpPr>
        <p:spPr>
          <a:xfrm>
            <a:off x="3419872" y="2420888"/>
            <a:ext cx="626368" cy="626368"/>
          </a:xfrm>
          <a:prstGeom prst="arc">
            <a:avLst>
              <a:gd name="adj1" fmla="val 2988171"/>
              <a:gd name="adj2" fmla="val 73201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/>
          <p:cNvSpPr txBox="1"/>
          <p:nvPr/>
        </p:nvSpPr>
        <p:spPr>
          <a:xfrm>
            <a:off x="3635896" y="4077072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Georgia" pitchFamily="18" charset="0"/>
                <a:sym typeface="Symbol"/>
              </a:rPr>
              <a:t>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3" name="Oblouk 62"/>
          <p:cNvSpPr/>
          <p:nvPr/>
        </p:nvSpPr>
        <p:spPr>
          <a:xfrm>
            <a:off x="3203848" y="3954760"/>
            <a:ext cx="914400" cy="914400"/>
          </a:xfrm>
          <a:prstGeom prst="arc">
            <a:avLst>
              <a:gd name="adj1" fmla="val 16038166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/>
          <p:cNvSpPr txBox="1"/>
          <p:nvPr/>
        </p:nvSpPr>
        <p:spPr>
          <a:xfrm>
            <a:off x="3557843" y="25900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/>
              <a:t>γ</a:t>
            </a:r>
            <a:endParaRPr lang="cs-CZ" dirty="0"/>
          </a:p>
        </p:txBody>
      </p:sp>
      <p:sp>
        <p:nvSpPr>
          <p:cNvPr id="65" name="Oblouk 64"/>
          <p:cNvSpPr/>
          <p:nvPr/>
        </p:nvSpPr>
        <p:spPr>
          <a:xfrm>
            <a:off x="4572000" y="4005064"/>
            <a:ext cx="914400" cy="914400"/>
          </a:xfrm>
          <a:prstGeom prst="arc">
            <a:avLst>
              <a:gd name="adj1" fmla="val 10936348"/>
              <a:gd name="adj2" fmla="val 1451892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7909520" y="246271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latin typeface="Georgia" pitchFamily="18" charset="0"/>
              </a:rPr>
              <a:t>β</a:t>
            </a:r>
            <a:endParaRPr lang="cs-CZ" sz="1400" dirty="0">
              <a:latin typeface="Georgia" pitchFamily="18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6541368" y="253699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/>
              <a:t>γ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5673625" y="3748752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Georgia" pitchFamily="18" charset="0"/>
                <a:sym typeface="Symbol"/>
              </a:rPr>
              <a:t>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70" name="Oblouk 69"/>
          <p:cNvSpPr/>
          <p:nvPr/>
        </p:nvSpPr>
        <p:spPr>
          <a:xfrm>
            <a:off x="5148064" y="3645024"/>
            <a:ext cx="914400" cy="914400"/>
          </a:xfrm>
          <a:prstGeom prst="arc">
            <a:avLst>
              <a:gd name="adj1" fmla="val 18313062"/>
              <a:gd name="adj2" fmla="val 2026163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louk 70"/>
          <p:cNvSpPr/>
          <p:nvPr/>
        </p:nvSpPr>
        <p:spPr>
          <a:xfrm>
            <a:off x="6084168" y="2060848"/>
            <a:ext cx="914400" cy="914400"/>
          </a:xfrm>
          <a:prstGeom prst="arc">
            <a:avLst>
              <a:gd name="adj1" fmla="val 21405272"/>
              <a:gd name="adj2" fmla="val 692434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louk 71"/>
          <p:cNvSpPr/>
          <p:nvPr/>
        </p:nvSpPr>
        <p:spPr>
          <a:xfrm>
            <a:off x="7740352" y="1988840"/>
            <a:ext cx="914400" cy="914400"/>
          </a:xfrm>
          <a:prstGeom prst="arc">
            <a:avLst>
              <a:gd name="adj1" fmla="val 7701956"/>
              <a:gd name="adj2" fmla="val 1028830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TextovéPole 73"/>
          <p:cNvSpPr txBox="1"/>
          <p:nvPr/>
        </p:nvSpPr>
        <p:spPr>
          <a:xfrm>
            <a:off x="3563888" y="4797152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 +  +  = 180</a:t>
            </a:r>
            <a:r>
              <a:rPr lang="cs-CZ" dirty="0" smtClean="0"/>
              <a:t>°</a:t>
            </a:r>
            <a:r>
              <a:rPr lang="cs-CZ" dirty="0" smtClean="0">
                <a:sym typeface="Symbol"/>
              </a:rPr>
              <a:t> </a:t>
            </a:r>
            <a:endParaRPr lang="cs-CZ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868144" y="4797152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 +  +  = 180</a:t>
            </a:r>
            <a:r>
              <a:rPr lang="cs-CZ" dirty="0" smtClean="0"/>
              <a:t>°</a:t>
            </a:r>
            <a:r>
              <a:rPr lang="cs-CZ" dirty="0" smtClean="0">
                <a:sym typeface="Symbol"/>
              </a:rPr>
              <a:t> </a:t>
            </a:r>
            <a:endParaRPr lang="cs-CZ" dirty="0"/>
          </a:p>
        </p:txBody>
      </p:sp>
      <p:sp>
        <p:nvSpPr>
          <p:cNvPr id="37" name="Zaoblený obdélník 36"/>
          <p:cNvSpPr/>
          <p:nvPr/>
        </p:nvSpPr>
        <p:spPr>
          <a:xfrm>
            <a:off x="1691680" y="188640"/>
            <a:ext cx="5256584" cy="5760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 smtClean="0">
              <a:latin typeface="Georgia" pitchFamily="18" charset="0"/>
            </a:endParaRPr>
          </a:p>
          <a:p>
            <a:pPr algn="ctr"/>
            <a:r>
              <a:rPr lang="cs-CZ" sz="3200" dirty="0" smtClean="0">
                <a:latin typeface="Georgia" pitchFamily="18" charset="0"/>
              </a:rPr>
              <a:t>Trojúhelník  - úhly </a:t>
            </a:r>
            <a:endParaRPr lang="cs-CZ" sz="3200" dirty="0">
              <a:latin typeface="Georgia" pitchFamily="18" charset="0"/>
            </a:endParaRPr>
          </a:p>
          <a:p>
            <a:pPr algn="ctr"/>
            <a:endParaRPr lang="cs-CZ" sz="32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173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000"/>
                            </p:stCondLst>
                            <p:childTnLst>
                              <p:par>
                                <p:cTn id="7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1500"/>
                            </p:stCondLst>
                            <p:childTnLst>
                              <p:par>
                                <p:cTn id="7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3500"/>
                            </p:stCondLst>
                            <p:childTnLst>
                              <p:par>
                                <p:cTn id="10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3" grpId="0" animBg="1"/>
      <p:bldP spid="54" grpId="0"/>
      <p:bldP spid="55" grpId="0"/>
      <p:bldP spid="56" grpId="0"/>
      <p:bldP spid="57" grpId="0" animBg="1"/>
      <p:bldP spid="58" grpId="0" animBg="1"/>
      <p:bldP spid="60" grpId="0"/>
      <p:bldP spid="61" grpId="0" animBg="1"/>
      <p:bldP spid="62" grpId="0"/>
      <p:bldP spid="63" grpId="0" animBg="1"/>
      <p:bldP spid="64" grpId="0"/>
      <p:bldP spid="65" grpId="0" animBg="1"/>
      <p:bldP spid="67" grpId="0"/>
      <p:bldP spid="68" grpId="0"/>
      <p:bldP spid="69" grpId="0"/>
      <p:bldP spid="70" grpId="0" animBg="1"/>
      <p:bldP spid="71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548680"/>
            <a:ext cx="8856984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817200" indent="-457200">
              <a:buFont typeface="+mj-lt"/>
              <a:buAutoNum type="arabicPeriod"/>
            </a:pP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Vypočítej obvod rovnostranného trojúhelníku, jehož strana</a:t>
            </a:r>
          </a:p>
          <a:p>
            <a:pPr marL="360000"/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      a = 3 cm.</a:t>
            </a:r>
          </a:p>
          <a:p>
            <a:pPr marL="817200" indent="-457200">
              <a:buFont typeface="+mj-lt"/>
              <a:buAutoNum type="arabicPeriod"/>
            </a:pPr>
            <a:endParaRPr lang="cs-CZ" sz="20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/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2.    Vypočítej obsah trojúhelníku, jehož strana a = 5 cm a výška </a:t>
            </a:r>
          </a:p>
          <a:p>
            <a:pPr marL="360000"/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      </a:t>
            </a:r>
            <a:r>
              <a:rPr lang="cs-CZ" sz="2000" dirty="0" err="1" smtClean="0">
                <a:latin typeface="Georgia" pitchFamily="18" charset="0"/>
              </a:rPr>
              <a:t>Va</a:t>
            </a:r>
            <a:r>
              <a:rPr lang="cs-CZ" sz="2000" dirty="0" smtClean="0">
                <a:latin typeface="Georgia" pitchFamily="18" charset="0"/>
              </a:rPr>
              <a:t> = 9 cm.</a:t>
            </a:r>
          </a:p>
          <a:p>
            <a:pPr marL="817200" indent="-457200">
              <a:buFont typeface="+mj-lt"/>
              <a:buAutoNum type="arabicPeriod"/>
            </a:pPr>
            <a:endParaRPr lang="cs-CZ" sz="2000" dirty="0" smtClean="0">
              <a:latin typeface="Georgia" pitchFamily="18" charset="0"/>
            </a:endParaRPr>
          </a:p>
          <a:p>
            <a:pPr marL="360000"/>
            <a:r>
              <a:rPr lang="cs-CZ" sz="200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3.    Vypočítej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úhel </a:t>
            </a:r>
            <a:r>
              <a:rPr lang="cs-CZ" sz="2000" dirty="0" smtClean="0">
                <a:sym typeface="Symbol"/>
              </a:rPr>
              <a:t>, jestliže úhel  = 55⁰  a úhel   = 62</a:t>
            </a:r>
            <a:r>
              <a:rPr lang="cs-CZ" sz="2000" baseline="30000" dirty="0" smtClean="0">
                <a:sym typeface="Symbol"/>
              </a:rPr>
              <a:t>⁰.</a:t>
            </a:r>
          </a:p>
          <a:p>
            <a:pPr marL="360000"/>
            <a:r>
              <a:rPr lang="cs-CZ" sz="2000" baseline="30000" dirty="0" smtClean="0">
                <a:sym typeface="Symbol"/>
              </a:rPr>
              <a:t> </a:t>
            </a:r>
            <a:endParaRPr lang="cs-CZ" sz="2000" baseline="30000" dirty="0">
              <a:sym typeface="Symbol"/>
            </a:endParaRPr>
          </a:p>
          <a:p>
            <a:pPr marL="817200" indent="-457200">
              <a:buFont typeface="+mj-lt"/>
              <a:buAutoNum type="arabicPeriod"/>
            </a:pPr>
            <a:endParaRPr lang="cs-CZ" sz="2000" baseline="30000" dirty="0" smtClean="0">
              <a:sym typeface="Symbol"/>
            </a:endParaRPr>
          </a:p>
          <a:p>
            <a:pPr marL="817200" indent="-457200">
              <a:buFont typeface="+mj-lt"/>
              <a:buAutoNum type="arabicPeriod"/>
            </a:pPr>
            <a:endParaRPr lang="cs-CZ" sz="2000" baseline="30000" dirty="0">
              <a:solidFill>
                <a:schemeClr val="tx2">
                  <a:lumMod val="50000"/>
                </a:schemeClr>
              </a:solidFill>
              <a:latin typeface="Georgia" pitchFamily="18" charset="0"/>
              <a:sym typeface="Symbol"/>
            </a:endParaRPr>
          </a:p>
          <a:p>
            <a:pPr marL="817200" indent="-457200">
              <a:buFont typeface="+mj-lt"/>
              <a:buAutoNum type="arabicPeriod"/>
            </a:pPr>
            <a:endParaRPr lang="cs-CZ" sz="20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43608" y="188640"/>
            <a:ext cx="7200800" cy="5760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 smtClean="0">
              <a:latin typeface="Georgia" pitchFamily="18" charset="0"/>
            </a:endParaRPr>
          </a:p>
          <a:p>
            <a:pPr algn="ctr"/>
            <a:r>
              <a:rPr lang="cs-CZ" sz="3200" smtClean="0">
                <a:latin typeface="Georgia" pitchFamily="18" charset="0"/>
              </a:rPr>
              <a:t>Trojúhelník  </a:t>
            </a:r>
            <a:endParaRPr lang="cs-CZ" sz="3200" dirty="0">
              <a:latin typeface="Georgia" pitchFamily="18" charset="0"/>
            </a:endParaRPr>
          </a:p>
          <a:p>
            <a:pPr algn="ctr"/>
            <a:endParaRPr lang="cs-CZ" sz="32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904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</TotalTime>
  <Words>244</Words>
  <Application>Microsoft Office PowerPoint</Application>
  <PresentationFormat>Předvádění na obrazovce (4:3)</PresentationFormat>
  <Paragraphs>98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Trojúhelník</dc:title>
  <dc:subject>Geometrie</dc:subject>
  <dc:creator>Mgr. Eva Valentová</dc:creator>
  <cp:lastModifiedBy>Hana Dvořáčková</cp:lastModifiedBy>
  <cp:revision>74</cp:revision>
  <dcterms:created xsi:type="dcterms:W3CDTF">2012-03-15T04:36:06Z</dcterms:created>
  <dcterms:modified xsi:type="dcterms:W3CDTF">2013-09-16T17:23:29Z</dcterms:modified>
</cp:coreProperties>
</file>