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7" r:id="rId4"/>
    <p:sldId id="269" r:id="rId5"/>
    <p:sldId id="270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10" autoAdjust="0"/>
    <p:restoredTop sz="94660"/>
  </p:normalViewPr>
  <p:slideViewPr>
    <p:cSldViewPr>
      <p:cViewPr>
        <p:scale>
          <a:sx n="73" d="100"/>
          <a:sy n="73" d="100"/>
        </p:scale>
        <p:origin x="-22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9609423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 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Autor</a:t>
                      </a:r>
                      <a:r>
                        <a:rPr lang="cs-CZ" dirty="0" smtClean="0">
                          <a:latin typeface="+mj-lt"/>
                        </a:rPr>
                        <a:t>: </a:t>
                      </a:r>
                      <a:r>
                        <a:rPr lang="cs-CZ" dirty="0" smtClean="0">
                          <a:latin typeface="+mj-lt"/>
                        </a:rPr>
                        <a:t>Eva Valentová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NÁZEV: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charset="0"/>
                        </a:rPr>
                        <a:t>VY_32_INOVACE_305_Úhly – 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ea typeface="+mn-ea"/>
                          <a:cs typeface="Arial" charset="0"/>
                        </a:rPr>
                        <a:t>p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racovní list 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Téma: Geometrie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+mj-lt"/>
                        </a:rPr>
                        <a:t>Číslo projektu: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CZ.1.07/1.4.00/21.2598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Obdélník 5"/>
          <p:cNvSpPr/>
          <p:nvPr/>
        </p:nvSpPr>
        <p:spPr>
          <a:xfrm>
            <a:off x="1619672" y="1988840"/>
            <a:ext cx="6120680" cy="18722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r>
              <a:rPr lang="cs-CZ" sz="4800" dirty="0" smtClean="0">
                <a:latin typeface="Georgia" pitchFamily="18" charset="0"/>
              </a:rPr>
              <a:t>Úhly</a:t>
            </a:r>
          </a:p>
          <a:p>
            <a:pPr algn="ctr"/>
            <a:r>
              <a:rPr lang="cs-CZ" sz="3600" dirty="0" smtClean="0">
                <a:latin typeface="Georgia" pitchFamily="18" charset="0"/>
              </a:rPr>
              <a:t>Pracovní list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3894" y="2333779"/>
            <a:ext cx="79928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Určeno žákům základní školy praktické.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408226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404664"/>
            <a:ext cx="8856984" cy="5832648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ostrý úhel je označen písmenem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pravý úhel je označen písmenem 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přímý úhel je označen písmenem 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tupý úhel je označen písmenem </a:t>
            </a:r>
          </a:p>
        </p:txBody>
      </p:sp>
      <p:cxnSp>
        <p:nvCxnSpPr>
          <p:cNvPr id="4" name="Přímá spojnice 6"/>
          <p:cNvCxnSpPr/>
          <p:nvPr/>
        </p:nvCxnSpPr>
        <p:spPr>
          <a:xfrm>
            <a:off x="1331640" y="5805264"/>
            <a:ext cx="62646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8"/>
          <p:cNvCxnSpPr/>
          <p:nvPr/>
        </p:nvCxnSpPr>
        <p:spPr>
          <a:xfrm>
            <a:off x="4463988" y="566124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10"/>
          <p:cNvCxnSpPr/>
          <p:nvPr/>
        </p:nvCxnSpPr>
        <p:spPr>
          <a:xfrm>
            <a:off x="1547664" y="566124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12"/>
          <p:cNvCxnSpPr/>
          <p:nvPr/>
        </p:nvCxnSpPr>
        <p:spPr>
          <a:xfrm>
            <a:off x="7236296" y="566124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17"/>
          <p:cNvCxnSpPr/>
          <p:nvPr/>
        </p:nvCxnSpPr>
        <p:spPr>
          <a:xfrm>
            <a:off x="1691680" y="3140968"/>
            <a:ext cx="0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19"/>
          <p:cNvCxnSpPr/>
          <p:nvPr/>
        </p:nvCxnSpPr>
        <p:spPr>
          <a:xfrm>
            <a:off x="1691680" y="4941168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21"/>
          <p:cNvCxnSpPr/>
          <p:nvPr/>
        </p:nvCxnSpPr>
        <p:spPr>
          <a:xfrm>
            <a:off x="3347864" y="3140968"/>
            <a:ext cx="3312368" cy="4680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23"/>
          <p:cNvCxnSpPr/>
          <p:nvPr/>
        </p:nvCxnSpPr>
        <p:spPr>
          <a:xfrm flipH="1">
            <a:off x="4265966" y="3609020"/>
            <a:ext cx="2376264" cy="7560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25"/>
          <p:cNvCxnSpPr/>
          <p:nvPr/>
        </p:nvCxnSpPr>
        <p:spPr>
          <a:xfrm flipH="1">
            <a:off x="7596336" y="3140968"/>
            <a:ext cx="936104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27"/>
          <p:cNvCxnSpPr/>
          <p:nvPr/>
        </p:nvCxnSpPr>
        <p:spPr>
          <a:xfrm flipH="1">
            <a:off x="3923928" y="4941168"/>
            <a:ext cx="3672408" cy="2901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30"/>
          <p:cNvCxnSpPr/>
          <p:nvPr/>
        </p:nvCxnSpPr>
        <p:spPr>
          <a:xfrm>
            <a:off x="1547664" y="337499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32"/>
          <p:cNvCxnSpPr/>
          <p:nvPr/>
        </p:nvCxnSpPr>
        <p:spPr>
          <a:xfrm>
            <a:off x="3347864" y="4869160"/>
            <a:ext cx="0" cy="217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34"/>
          <p:cNvCxnSpPr/>
          <p:nvPr/>
        </p:nvCxnSpPr>
        <p:spPr>
          <a:xfrm flipH="1">
            <a:off x="3491880" y="2996952"/>
            <a:ext cx="72008" cy="3780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36"/>
          <p:cNvCxnSpPr/>
          <p:nvPr/>
        </p:nvCxnSpPr>
        <p:spPr>
          <a:xfrm>
            <a:off x="4291208" y="4203086"/>
            <a:ext cx="175604" cy="3240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39"/>
          <p:cNvCxnSpPr/>
          <p:nvPr/>
        </p:nvCxnSpPr>
        <p:spPr>
          <a:xfrm>
            <a:off x="5004048" y="4977704"/>
            <a:ext cx="144016" cy="323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43"/>
          <p:cNvCxnSpPr/>
          <p:nvPr/>
        </p:nvCxnSpPr>
        <p:spPr>
          <a:xfrm flipH="1" flipV="1">
            <a:off x="8064388" y="3609020"/>
            <a:ext cx="378042" cy="207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louk 23"/>
          <p:cNvSpPr/>
          <p:nvPr/>
        </p:nvSpPr>
        <p:spPr>
          <a:xfrm>
            <a:off x="1259632" y="4437112"/>
            <a:ext cx="914400" cy="914400"/>
          </a:xfrm>
          <a:prstGeom prst="arc">
            <a:avLst>
              <a:gd name="adj1" fmla="val 15815355"/>
              <a:gd name="adj2" fmla="val 52476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5" name="Oblouk 24"/>
          <p:cNvSpPr/>
          <p:nvPr/>
        </p:nvSpPr>
        <p:spPr>
          <a:xfrm>
            <a:off x="5580112" y="3212976"/>
            <a:ext cx="914400" cy="914400"/>
          </a:xfrm>
          <a:prstGeom prst="arc">
            <a:avLst>
              <a:gd name="adj1" fmla="val 8669037"/>
              <a:gd name="adj2" fmla="val 1245611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6" name="Oblouk 25"/>
          <p:cNvSpPr/>
          <p:nvPr/>
        </p:nvSpPr>
        <p:spPr>
          <a:xfrm>
            <a:off x="7092280" y="4365104"/>
            <a:ext cx="914400" cy="914400"/>
          </a:xfrm>
          <a:prstGeom prst="arc">
            <a:avLst>
              <a:gd name="adj1" fmla="val 9812115"/>
              <a:gd name="adj2" fmla="val 1864049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7" name="Oblouk 26"/>
          <p:cNvSpPr/>
          <p:nvPr/>
        </p:nvSpPr>
        <p:spPr>
          <a:xfrm>
            <a:off x="3995936" y="5373216"/>
            <a:ext cx="914400" cy="914400"/>
          </a:xfrm>
          <a:prstGeom prst="arc">
            <a:avLst>
              <a:gd name="adj1" fmla="val 11050230"/>
              <a:gd name="adj2" fmla="val 2121534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948264" y="1052736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948264" y="1340768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948264" y="1628800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948264" y="1916832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Pracovní list </a:t>
            </a:r>
            <a:r>
              <a:rPr lang="cs-CZ" sz="3200" dirty="0">
                <a:latin typeface="Georgia" pitchFamily="18" charset="0"/>
              </a:rPr>
              <a:t>-</a:t>
            </a:r>
            <a:r>
              <a:rPr lang="cs-CZ" sz="3200" dirty="0" smtClean="0">
                <a:latin typeface="Georgia" pitchFamily="18" charset="0"/>
              </a:rPr>
              <a:t> úhly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187624" y="3789040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8100392" y="429309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d)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64088" y="2996952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c)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979712" y="537321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692696"/>
            <a:ext cx="8856984" cy="5832648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Narýsuj libovolný ostrý úhel a označ ho řeckým písmenem </a:t>
            </a:r>
            <a:r>
              <a:rPr lang="el-GR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α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Narýsuj libovolný tupý úhel a označ ho AVB.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Narýsuj  pravý úhel a označ ho TVU.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Narýsuj přímý úhel a označ ho písmenem </a:t>
            </a:r>
            <a:r>
              <a:rPr lang="el-GR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β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547664" y="260648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Pracovní list </a:t>
            </a:r>
            <a:r>
              <a:rPr lang="cs-CZ" sz="3200" dirty="0">
                <a:latin typeface="Georgia" pitchFamily="18" charset="0"/>
              </a:rPr>
              <a:t>-</a:t>
            </a:r>
            <a:r>
              <a:rPr lang="cs-CZ" sz="3200" dirty="0" smtClean="0">
                <a:latin typeface="Georgia" pitchFamily="18" charset="0"/>
              </a:rPr>
              <a:t> úhly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2276872"/>
            <a:ext cx="8712968" cy="36724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739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692696"/>
            <a:ext cx="8856984" cy="5832648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Narýsuj úhel   </a:t>
            </a:r>
            <a:r>
              <a:rPr lang="el-GR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α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= 45°.</a:t>
            </a:r>
          </a:p>
          <a:p>
            <a:pPr marL="514350" indent="-514350">
              <a:buAutoNum type="arabicPeriod"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Narýsuj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úhel   </a:t>
            </a:r>
            <a:r>
              <a:rPr lang="el-GR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β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= 90°.</a:t>
            </a:r>
          </a:p>
          <a:p>
            <a:pPr marL="514350" indent="-514350">
              <a:buAutoNum type="arabicPeriod"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Narýsuj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úhel   </a:t>
            </a:r>
            <a:r>
              <a:rPr lang="el-GR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γ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= 125°.</a:t>
            </a:r>
          </a:p>
          <a:p>
            <a:pPr marL="514350" indent="-514350">
              <a:buAutoNum type="arabicPeriod"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Narýsuj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úhel   </a:t>
            </a:r>
            <a:r>
              <a:rPr lang="el-GR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δ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= 180°.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1547664" y="260648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Pracovní list </a:t>
            </a:r>
            <a:r>
              <a:rPr lang="cs-CZ" sz="3200" dirty="0">
                <a:latin typeface="Georgia" pitchFamily="18" charset="0"/>
              </a:rPr>
              <a:t>-</a:t>
            </a:r>
            <a:r>
              <a:rPr lang="cs-CZ" sz="3200" dirty="0" smtClean="0">
                <a:latin typeface="Georgia" pitchFamily="18" charset="0"/>
              </a:rPr>
              <a:t> úhly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2204864"/>
            <a:ext cx="8712968" cy="374441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080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692696"/>
            <a:ext cx="8856984" cy="5832648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FontTx/>
              <a:buAutoNum type="arabicPeriod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Narýsujte  přímku p;</a:t>
            </a:r>
          </a:p>
          <a:p>
            <a:pPr marL="514350" indent="-514350">
              <a:buFontTx/>
              <a:buAutoNum type="arabicPeriod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Na přímce p </a:t>
            </a:r>
            <a:r>
              <a:rPr lang="cs-CZ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vyznačte bod A ; </a:t>
            </a:r>
            <a:endParaRPr lang="cs-CZ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FontTx/>
              <a:buAutoNum type="arabicPeriod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Narýsujte přímku k tak, aby s přímkou p měla společný bod  A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a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svírala </a:t>
            </a:r>
            <a:b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</a:b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s ní úhel </a:t>
            </a:r>
            <a:r>
              <a:rPr lang="el-GR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α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= 90</a:t>
            </a:r>
            <a:r>
              <a:rPr lang="cs-CZ" baseline="30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o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, </a:t>
            </a:r>
          </a:p>
        </p:txBody>
      </p:sp>
      <p:sp>
        <p:nvSpPr>
          <p:cNvPr id="32" name="Zaoblený obdélník 31"/>
          <p:cNvSpPr/>
          <p:nvPr/>
        </p:nvSpPr>
        <p:spPr>
          <a:xfrm>
            <a:off x="1547664" y="260648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Pracovní list </a:t>
            </a:r>
            <a:r>
              <a:rPr lang="cs-CZ" sz="3200" dirty="0">
                <a:latin typeface="Georgia" pitchFamily="18" charset="0"/>
              </a:rPr>
              <a:t>-</a:t>
            </a:r>
            <a:r>
              <a:rPr lang="cs-CZ" sz="3200" dirty="0" smtClean="0">
                <a:latin typeface="Georgia" pitchFamily="18" charset="0"/>
              </a:rPr>
              <a:t> úhly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251520" y="2492896"/>
            <a:ext cx="8712968" cy="345638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548</TotalTime>
  <Words>170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 - úhly</dc:title>
  <dc:subject>Geometrie</dc:subject>
  <dc:creator>Mgr. Eva Valentová</dc:creator>
  <cp:lastModifiedBy>maminka</cp:lastModifiedBy>
  <cp:revision>62</cp:revision>
  <dcterms:created xsi:type="dcterms:W3CDTF">2012-03-15T04:36:06Z</dcterms:created>
  <dcterms:modified xsi:type="dcterms:W3CDTF">2013-09-15T10:06:57Z</dcterms:modified>
</cp:coreProperties>
</file>