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62" r:id="rId4"/>
    <p:sldId id="267" r:id="rId5"/>
    <p:sldId id="26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68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9612993"/>
              </p:ext>
            </p:extLst>
          </p:nvPr>
        </p:nvGraphicFramePr>
        <p:xfrm>
          <a:off x="1643063" y="3933056"/>
          <a:ext cx="6096000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NÁZEV ŠKOLY: Speciální základní škola,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Chlumec nad Cidlinou, Smetanova 123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j-lt"/>
                        </a:rPr>
                        <a:t>Autor: Eva Valentová </a:t>
                      </a:r>
                      <a:endParaRPr lang="cs-CZ" dirty="0">
                        <a:latin typeface="+mj-lt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NÁZEV: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cs typeface="Arial" charset="0"/>
                        </a:rPr>
                        <a:t>VY_32_INOVACE_306_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Válec</a:t>
                      </a:r>
                      <a:endParaRPr lang="cs-CZ" dirty="0">
                        <a:latin typeface="+mj-lt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j-lt"/>
                        </a:rPr>
                        <a:t>Téma: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Geometrie</a:t>
                      </a:r>
                      <a:endParaRPr lang="cs-CZ" dirty="0">
                        <a:latin typeface="+mj-lt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latin typeface="+mj-lt"/>
                        </a:rPr>
                        <a:t>Číslo projektu: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CZ.1.07/1.4.00/21.2598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04664"/>
            <a:ext cx="6096000" cy="1493837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pic>
      <p:sp>
        <p:nvSpPr>
          <p:cNvPr id="6" name="Obdélník 5"/>
          <p:cNvSpPr/>
          <p:nvPr/>
        </p:nvSpPr>
        <p:spPr>
          <a:xfrm>
            <a:off x="1619672" y="1988840"/>
            <a:ext cx="6120680" cy="187220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t" anchorCtr="0"/>
          <a:lstStyle/>
          <a:p>
            <a:pPr algn="ctr"/>
            <a:endParaRPr lang="cs-CZ" sz="4800" dirty="0" smtClean="0">
              <a:latin typeface="Georgia" pitchFamily="18" charset="0"/>
            </a:endParaRPr>
          </a:p>
          <a:p>
            <a:pPr algn="ctr"/>
            <a:r>
              <a:rPr lang="cs-CZ" sz="4800" dirty="0" smtClean="0">
                <a:latin typeface="+mj-lt"/>
              </a:rPr>
              <a:t>Válec</a:t>
            </a:r>
            <a:r>
              <a:rPr lang="cs-CZ" sz="4800" dirty="0" smtClean="0">
                <a:latin typeface="Georgia" pitchFamily="18" charset="0"/>
              </a:rPr>
              <a:t> </a:t>
            </a:r>
            <a:endParaRPr lang="cs-CZ" sz="4800" dirty="0">
              <a:latin typeface="Georg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23770" y="954244"/>
            <a:ext cx="777686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Určeno </a:t>
            </a:r>
            <a:r>
              <a:rPr lang="cs-CZ" sz="4400" dirty="0"/>
              <a:t>ž</a:t>
            </a:r>
            <a:r>
              <a:rPr lang="cs-CZ" sz="4400" dirty="0" smtClean="0"/>
              <a:t>ákům základní školy praktické.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630750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79512" y="548680"/>
            <a:ext cx="8784976" cy="6120680"/>
          </a:xfrm>
          <a:prstGeom prst="roundRect">
            <a:avLst/>
          </a:prstGeom>
          <a:solidFill>
            <a:schemeClr val="bg1">
              <a:lumMod val="75000"/>
            </a:schemeClr>
          </a:solidFill>
          <a:ln w="317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pPr marL="817200" lvl="1" indent="457200"/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 Válec    –  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je trojrozměrné těleso,  jehož stěny tvoří     			        dvě rovnoběžné podstavy ve tvaru kruhu  			        a plášť.</a:t>
            </a:r>
          </a:p>
          <a:p>
            <a:pPr marL="817200" lvl="1" indent="457200"/>
            <a:endParaRPr lang="cs-CZ" sz="24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pPr marL="817200" lvl="1" indent="457200"/>
            <a:endParaRPr lang="cs-CZ" sz="28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40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547664" y="44624"/>
            <a:ext cx="5544616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latin typeface="Georgia" pitchFamily="18" charset="0"/>
              </a:rPr>
              <a:t>V</a:t>
            </a:r>
            <a:r>
              <a:rPr lang="cs-CZ" sz="3200" dirty="0" smtClean="0">
                <a:latin typeface="Georgia" pitchFamily="18" charset="0"/>
              </a:rPr>
              <a:t>álec  </a:t>
            </a:r>
            <a:endParaRPr lang="cs-CZ" sz="3200" dirty="0">
              <a:latin typeface="Georgia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995936" y="1988840"/>
            <a:ext cx="46085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600" dirty="0" smtClean="0">
              <a:latin typeface="Georgia" pitchFamily="18" charset="0"/>
            </a:endParaRPr>
          </a:p>
          <a:p>
            <a:pPr lvl="1">
              <a:buFont typeface="Arial" pitchFamily="34" charset="0"/>
              <a:buChar char="•"/>
            </a:pPr>
            <a:r>
              <a:rPr lang="cs-CZ" sz="1600" dirty="0" smtClean="0">
                <a:latin typeface="Georgia" pitchFamily="18" charset="0"/>
              </a:rPr>
              <a:t> dvě rovnoběžné podstavy ve tvaru kruhu</a:t>
            </a:r>
            <a:br>
              <a:rPr lang="cs-CZ" sz="1600" dirty="0" smtClean="0">
                <a:latin typeface="Georgia" pitchFamily="18" charset="0"/>
              </a:rPr>
            </a:br>
            <a:r>
              <a:rPr lang="cs-CZ" sz="1600" dirty="0" smtClean="0">
                <a:latin typeface="Georgia" pitchFamily="18" charset="0"/>
              </a:rPr>
              <a:t> s poloměrem r</a:t>
            </a:r>
          </a:p>
          <a:p>
            <a:pPr lvl="1">
              <a:buFont typeface="Arial" pitchFamily="34" charset="0"/>
              <a:buChar char="•"/>
            </a:pPr>
            <a:r>
              <a:rPr lang="cs-CZ" sz="1600" dirty="0" smtClean="0">
                <a:latin typeface="Georgia" pitchFamily="18" charset="0"/>
              </a:rPr>
              <a:t> výška v  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3405713" y="4998895"/>
            <a:ext cx="152317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latin typeface="Georgia" pitchFamily="18" charset="0"/>
              </a:rPr>
              <a:t>Objem válce </a:t>
            </a:r>
            <a:endParaRPr lang="cs-CZ" sz="1600" dirty="0" smtClean="0">
              <a:latin typeface="Georgia" pitchFamily="18" charset="0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5273852" y="5531700"/>
            <a:ext cx="2304256" cy="72008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latin typeface="Georgia" pitchFamily="18" charset="0"/>
              </a:rPr>
              <a:t>objem:</a:t>
            </a:r>
          </a:p>
          <a:p>
            <a:pPr algn="ctr"/>
            <a:r>
              <a:rPr lang="cs-CZ" b="1" dirty="0" smtClean="0">
                <a:latin typeface="Georgia" pitchFamily="18" charset="0"/>
              </a:rPr>
              <a:t>V= </a:t>
            </a:r>
            <a:r>
              <a:rPr lang="cs-CZ" b="1" dirty="0" smtClean="0">
                <a:latin typeface="Georgia" pitchFamily="18" charset="0"/>
                <a:sym typeface="Symbol"/>
              </a:rPr>
              <a:t> . r</a:t>
            </a:r>
            <a:r>
              <a:rPr lang="cs-CZ" b="1" baseline="30000" dirty="0" smtClean="0">
                <a:latin typeface="Georgia" pitchFamily="18" charset="0"/>
                <a:sym typeface="Symbol"/>
              </a:rPr>
              <a:t> </a:t>
            </a:r>
            <a:r>
              <a:rPr lang="cs-CZ" b="1" dirty="0" smtClean="0">
                <a:latin typeface="Georgia" pitchFamily="18" charset="0"/>
                <a:sym typeface="Symbol"/>
              </a:rPr>
              <a:t>. </a:t>
            </a:r>
            <a:r>
              <a:rPr lang="cs-CZ" b="1" dirty="0">
                <a:latin typeface="Georgia" pitchFamily="18" charset="0"/>
                <a:sym typeface="Symbol"/>
              </a:rPr>
              <a:t>r</a:t>
            </a:r>
            <a:r>
              <a:rPr lang="cs-CZ" b="1" dirty="0" smtClean="0">
                <a:latin typeface="Georgia" pitchFamily="18" charset="0"/>
                <a:sym typeface="Symbol"/>
              </a:rPr>
              <a:t> . v</a:t>
            </a:r>
            <a:endParaRPr lang="cs-CZ" b="1" dirty="0" smtClean="0">
              <a:latin typeface="Georgia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052032" y="3280300"/>
            <a:ext cx="151996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latin typeface="Georgia" pitchFamily="18" charset="0"/>
              </a:rPr>
              <a:t>Povrch válce</a:t>
            </a:r>
            <a:endParaRPr lang="cs-CZ" sz="1600" dirty="0" smtClean="0">
              <a:latin typeface="Georgia" pitchFamily="18" charset="0"/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5057828" y="3933056"/>
            <a:ext cx="2736304" cy="72008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latin typeface="Georgia" pitchFamily="18" charset="0"/>
              </a:rPr>
              <a:t>povrch:</a:t>
            </a:r>
          </a:p>
          <a:p>
            <a:pPr algn="ctr"/>
            <a:r>
              <a:rPr lang="cs-CZ" b="1" dirty="0" smtClean="0">
                <a:latin typeface="Georgia" pitchFamily="18" charset="0"/>
              </a:rPr>
              <a:t>S = 2 . </a:t>
            </a:r>
            <a:r>
              <a:rPr lang="cs-CZ" b="1" dirty="0" smtClean="0">
                <a:latin typeface="Georgia" pitchFamily="18" charset="0"/>
                <a:sym typeface="Symbol"/>
              </a:rPr>
              <a:t> . </a:t>
            </a:r>
            <a:r>
              <a:rPr lang="cs-CZ" b="1" dirty="0">
                <a:latin typeface="Georgia" pitchFamily="18" charset="0"/>
                <a:sym typeface="Symbol"/>
              </a:rPr>
              <a:t>r</a:t>
            </a:r>
            <a:r>
              <a:rPr lang="cs-CZ" b="1" dirty="0" smtClean="0">
                <a:latin typeface="Georgia" pitchFamily="18" charset="0"/>
                <a:sym typeface="Symbol"/>
              </a:rPr>
              <a:t> . (</a:t>
            </a:r>
            <a:r>
              <a:rPr lang="cs-CZ" b="1" dirty="0" err="1" smtClean="0">
                <a:latin typeface="Georgia" pitchFamily="18" charset="0"/>
                <a:sym typeface="Symbol"/>
              </a:rPr>
              <a:t>r+v</a:t>
            </a:r>
            <a:r>
              <a:rPr lang="cs-CZ" b="1" dirty="0" smtClean="0">
                <a:latin typeface="Georgia" pitchFamily="18" charset="0"/>
                <a:sym typeface="Symbol"/>
              </a:rPr>
              <a:t>)</a:t>
            </a:r>
            <a:endParaRPr lang="cs-CZ" b="1" dirty="0" smtClean="0">
              <a:latin typeface="Georgia" pitchFamily="18" charset="0"/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827584" y="1916832"/>
            <a:ext cx="1584176" cy="108012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827584" y="3429000"/>
            <a:ext cx="1584176" cy="108012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3" name="Přímá spojovací čára 32"/>
          <p:cNvCxnSpPr>
            <a:stCxn id="25" idx="6"/>
          </p:cNvCxnSpPr>
          <p:nvPr/>
        </p:nvCxnSpPr>
        <p:spPr>
          <a:xfrm>
            <a:off x="2411760" y="2456892"/>
            <a:ext cx="0" cy="154817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>
            <a:off x="1547664" y="2420888"/>
            <a:ext cx="1440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/>
          <p:nvPr/>
        </p:nvCxnSpPr>
        <p:spPr>
          <a:xfrm>
            <a:off x="1619672" y="2348880"/>
            <a:ext cx="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/>
          <p:nvPr/>
        </p:nvCxnSpPr>
        <p:spPr>
          <a:xfrm>
            <a:off x="1547664" y="3933056"/>
            <a:ext cx="1440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/>
          <p:nvPr/>
        </p:nvCxnSpPr>
        <p:spPr>
          <a:xfrm>
            <a:off x="1619672" y="3861048"/>
            <a:ext cx="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šipka 45"/>
          <p:cNvCxnSpPr/>
          <p:nvPr/>
        </p:nvCxnSpPr>
        <p:spPr>
          <a:xfrm>
            <a:off x="1619672" y="2420888"/>
            <a:ext cx="0" cy="1512168"/>
          </a:xfrm>
          <a:prstGeom prst="straightConnector1">
            <a:avLst/>
          </a:prstGeom>
          <a:ln w="1905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šipka 48"/>
          <p:cNvCxnSpPr/>
          <p:nvPr/>
        </p:nvCxnSpPr>
        <p:spPr>
          <a:xfrm>
            <a:off x="1619672" y="3933056"/>
            <a:ext cx="792088" cy="0"/>
          </a:xfrm>
          <a:prstGeom prst="straightConnector1">
            <a:avLst/>
          </a:prstGeom>
          <a:ln w="1905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ovací čára 57"/>
          <p:cNvCxnSpPr/>
          <p:nvPr/>
        </p:nvCxnSpPr>
        <p:spPr>
          <a:xfrm>
            <a:off x="827584" y="2420888"/>
            <a:ext cx="0" cy="154817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TextovéPole 58"/>
          <p:cNvSpPr txBox="1"/>
          <p:nvPr/>
        </p:nvSpPr>
        <p:spPr>
          <a:xfrm>
            <a:off x="1331640" y="3068960"/>
            <a:ext cx="27122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V</a:t>
            </a:r>
            <a:endParaRPr lang="cs-CZ" sz="1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907704" y="3645024"/>
            <a:ext cx="23756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r</a:t>
            </a:r>
            <a:endParaRPr lang="cs-CZ" sz="1200" dirty="0"/>
          </a:p>
        </p:txBody>
      </p:sp>
      <p:sp>
        <p:nvSpPr>
          <p:cNvPr id="22" name="Elipsa 21"/>
          <p:cNvSpPr/>
          <p:nvPr/>
        </p:nvSpPr>
        <p:spPr>
          <a:xfrm>
            <a:off x="827584" y="1916832"/>
            <a:ext cx="1584176" cy="1080120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23" name="Elipsa 22"/>
          <p:cNvSpPr/>
          <p:nvPr/>
        </p:nvSpPr>
        <p:spPr>
          <a:xfrm>
            <a:off x="827584" y="3429000"/>
            <a:ext cx="1584176" cy="1080120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ovací šipka 23"/>
          <p:cNvCxnSpPr/>
          <p:nvPr/>
        </p:nvCxnSpPr>
        <p:spPr>
          <a:xfrm>
            <a:off x="1619672" y="4005064"/>
            <a:ext cx="792088" cy="0"/>
          </a:xfrm>
          <a:prstGeom prst="straightConnector1">
            <a:avLst/>
          </a:prstGeom>
          <a:ln w="19050">
            <a:solidFill>
              <a:schemeClr val="bg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1835696" y="3789040"/>
            <a:ext cx="23756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r</a:t>
            </a:r>
            <a:endParaRPr lang="cs-CZ" sz="1200" dirty="0">
              <a:solidFill>
                <a:schemeClr val="bg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535698" y="3280300"/>
            <a:ext cx="442781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Georgia" pitchFamily="18" charset="0"/>
              </a:rPr>
              <a:t>s</a:t>
            </a:r>
            <a:r>
              <a:rPr lang="cs-CZ" sz="1400" dirty="0" smtClean="0">
                <a:latin typeface="Georgia" pitchFamily="18" charset="0"/>
              </a:rPr>
              <a:t>e rovná součtu povrchu obou základen a pláště válce.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856909" y="4998895"/>
            <a:ext cx="392928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Georgia" pitchFamily="18" charset="0"/>
              </a:rPr>
              <a:t>se rovná součinu plochy základny a výšky válce.</a:t>
            </a:r>
            <a:endParaRPr lang="cs-CZ" sz="1400" dirty="0">
              <a:latin typeface="Georg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" presetClass="entr" presetSubtype="10" fill="hold" grpId="0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2000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1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6" dur="2000"/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8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7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74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7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2000"/>
                            </p:stCondLst>
                            <p:childTnLst>
                              <p:par>
                                <p:cTn id="80" presetID="7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1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2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4000"/>
                            </p:stCondLst>
                            <p:childTnLst>
                              <p:par>
                                <p:cTn id="84" presetID="7" presetClass="emph" presetSubtype="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Clr clrSpc="rgb" dir="cw">
                                      <p:cBhvr>
                                        <p:cTn id="85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86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1" dur="2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2000"/>
                            </p:stCondLst>
                            <p:childTnLst>
                              <p:par>
                                <p:cTn id="93" presetID="3" presetClass="entr" presetSubtype="1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5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6000"/>
                            </p:stCondLst>
                            <p:childTnLst>
                              <p:par>
                                <p:cTn id="97" presetID="3" presetClass="entr" presetSubtype="1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3" presetClass="entr" presetSubtype="10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4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4000"/>
                            </p:stCondLst>
                            <p:childTnLst>
                              <p:par>
                                <p:cTn id="106" presetID="3" presetClass="entr" presetSubtype="1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8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8000"/>
                            </p:stCondLst>
                            <p:childTnLst>
                              <p:par>
                                <p:cTn id="110" presetID="3" presetClass="entr" presetSubtype="1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18" grpId="0" animBg="1"/>
      <p:bldP spid="20" grpId="0" animBg="1"/>
      <p:bldP spid="25" grpId="0" animBg="1"/>
      <p:bldP spid="27" grpId="0" animBg="1"/>
      <p:bldP spid="59" grpId="0"/>
      <p:bldP spid="21" grpId="0"/>
      <p:bldP spid="22" grpId="0" animBg="1"/>
      <p:bldP spid="22" grpId="1" animBg="1"/>
      <p:bldP spid="23" grpId="0" animBg="1"/>
      <p:bldP spid="23" grpId="1" animBg="1"/>
      <p:bldP spid="28" grpId="0"/>
      <p:bldP spid="28" grpId="1"/>
      <p:bldP spid="29" grpId="0"/>
      <p:bldP spid="3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Zaoblený obdélník 72"/>
          <p:cNvSpPr/>
          <p:nvPr/>
        </p:nvSpPr>
        <p:spPr>
          <a:xfrm>
            <a:off x="179512" y="404664"/>
            <a:ext cx="8784976" cy="6120680"/>
          </a:xfrm>
          <a:prstGeom prst="roundRect">
            <a:avLst/>
          </a:prstGeom>
          <a:solidFill>
            <a:schemeClr val="bg1">
              <a:lumMod val="75000"/>
            </a:schemeClr>
          </a:solidFill>
          <a:ln w="317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pPr marL="817200" lvl="1" indent="457200"/>
            <a:endParaRPr lang="cs-CZ" sz="28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40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1547664" y="44624"/>
            <a:ext cx="5544616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Georgia" pitchFamily="18" charset="0"/>
              </a:rPr>
              <a:t>Válec   </a:t>
            </a:r>
            <a:endParaRPr lang="cs-CZ" sz="3200" dirty="0">
              <a:latin typeface="Georgia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195736" y="836712"/>
            <a:ext cx="12298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Síť válce </a:t>
            </a:r>
            <a:endParaRPr lang="cs-CZ" dirty="0"/>
          </a:p>
        </p:txBody>
      </p:sp>
      <p:sp>
        <p:nvSpPr>
          <p:cNvPr id="66" name="Elipsa 65"/>
          <p:cNvSpPr/>
          <p:nvPr/>
        </p:nvSpPr>
        <p:spPr>
          <a:xfrm>
            <a:off x="6804248" y="764704"/>
            <a:ext cx="1584176" cy="108012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Elipsa 66"/>
          <p:cNvSpPr/>
          <p:nvPr/>
        </p:nvSpPr>
        <p:spPr>
          <a:xfrm>
            <a:off x="6804248" y="2276872"/>
            <a:ext cx="1584176" cy="108012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8" name="Přímá spojovací čára 67"/>
          <p:cNvCxnSpPr>
            <a:stCxn id="66" idx="6"/>
          </p:cNvCxnSpPr>
          <p:nvPr/>
        </p:nvCxnSpPr>
        <p:spPr>
          <a:xfrm>
            <a:off x="8388424" y="1304764"/>
            <a:ext cx="0" cy="154817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ovací čára 68"/>
          <p:cNvCxnSpPr/>
          <p:nvPr/>
        </p:nvCxnSpPr>
        <p:spPr>
          <a:xfrm>
            <a:off x="7524328" y="1268760"/>
            <a:ext cx="1440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ovací čára 73"/>
          <p:cNvCxnSpPr/>
          <p:nvPr/>
        </p:nvCxnSpPr>
        <p:spPr>
          <a:xfrm>
            <a:off x="7596336" y="1196752"/>
            <a:ext cx="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ovací čára 74"/>
          <p:cNvCxnSpPr/>
          <p:nvPr/>
        </p:nvCxnSpPr>
        <p:spPr>
          <a:xfrm>
            <a:off x="7524328" y="2780928"/>
            <a:ext cx="1440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ovací čára 75"/>
          <p:cNvCxnSpPr/>
          <p:nvPr/>
        </p:nvCxnSpPr>
        <p:spPr>
          <a:xfrm>
            <a:off x="7596336" y="2708920"/>
            <a:ext cx="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ovací šipka 76"/>
          <p:cNvCxnSpPr/>
          <p:nvPr/>
        </p:nvCxnSpPr>
        <p:spPr>
          <a:xfrm>
            <a:off x="7596336" y="1268760"/>
            <a:ext cx="0" cy="1512168"/>
          </a:xfrm>
          <a:prstGeom prst="straightConnector1">
            <a:avLst/>
          </a:prstGeom>
          <a:ln w="1905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ovací šipka 77"/>
          <p:cNvCxnSpPr/>
          <p:nvPr/>
        </p:nvCxnSpPr>
        <p:spPr>
          <a:xfrm>
            <a:off x="7596336" y="2780928"/>
            <a:ext cx="792088" cy="0"/>
          </a:xfrm>
          <a:prstGeom prst="straightConnector1">
            <a:avLst/>
          </a:prstGeom>
          <a:ln w="1905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ovací čára 78"/>
          <p:cNvCxnSpPr/>
          <p:nvPr/>
        </p:nvCxnSpPr>
        <p:spPr>
          <a:xfrm>
            <a:off x="6804248" y="1268760"/>
            <a:ext cx="0" cy="154817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TextovéPole 79"/>
          <p:cNvSpPr txBox="1"/>
          <p:nvPr/>
        </p:nvSpPr>
        <p:spPr>
          <a:xfrm>
            <a:off x="7308304" y="1916832"/>
            <a:ext cx="27122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V</a:t>
            </a:r>
            <a:endParaRPr lang="cs-CZ" sz="1200" dirty="0"/>
          </a:p>
        </p:txBody>
      </p:sp>
      <p:sp>
        <p:nvSpPr>
          <p:cNvPr id="81" name="Obdélník 80"/>
          <p:cNvSpPr/>
          <p:nvPr/>
        </p:nvSpPr>
        <p:spPr>
          <a:xfrm>
            <a:off x="467544" y="2852936"/>
            <a:ext cx="5400600" cy="1728192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Elipsa 81"/>
          <p:cNvSpPr/>
          <p:nvPr/>
        </p:nvSpPr>
        <p:spPr>
          <a:xfrm>
            <a:off x="395536" y="1052736"/>
            <a:ext cx="1800200" cy="180020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Elipsa 93"/>
          <p:cNvSpPr/>
          <p:nvPr/>
        </p:nvSpPr>
        <p:spPr>
          <a:xfrm>
            <a:off x="467544" y="4581128"/>
            <a:ext cx="1800200" cy="180020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Elipsa 94"/>
          <p:cNvSpPr/>
          <p:nvPr/>
        </p:nvSpPr>
        <p:spPr>
          <a:xfrm>
            <a:off x="6804248" y="764704"/>
            <a:ext cx="1584176" cy="108012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Elipsa 95"/>
          <p:cNvSpPr/>
          <p:nvPr/>
        </p:nvSpPr>
        <p:spPr>
          <a:xfrm>
            <a:off x="6804248" y="2276872"/>
            <a:ext cx="1584176" cy="108012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Volný tvar 96"/>
          <p:cNvSpPr/>
          <p:nvPr/>
        </p:nvSpPr>
        <p:spPr>
          <a:xfrm>
            <a:off x="6787662" y="1281165"/>
            <a:ext cx="1612760" cy="2074984"/>
          </a:xfrm>
          <a:custGeom>
            <a:avLst/>
            <a:gdLst>
              <a:gd name="connsiteX0" fmla="*/ 10048 w 1612760"/>
              <a:gd name="connsiteY0" fmla="*/ 10048 h 2074984"/>
              <a:gd name="connsiteX1" fmla="*/ 45217 w 1612760"/>
              <a:gd name="connsiteY1" fmla="*/ 155749 h 2074984"/>
              <a:gd name="connsiteX2" fmla="*/ 95459 w 1612760"/>
              <a:gd name="connsiteY2" fmla="*/ 266281 h 2074984"/>
              <a:gd name="connsiteX3" fmla="*/ 185894 w 1612760"/>
              <a:gd name="connsiteY3" fmla="*/ 351692 h 2074984"/>
              <a:gd name="connsiteX4" fmla="*/ 256233 w 1612760"/>
              <a:gd name="connsiteY4" fmla="*/ 427055 h 2074984"/>
              <a:gd name="connsiteX5" fmla="*/ 356716 w 1612760"/>
              <a:gd name="connsiteY5" fmla="*/ 477297 h 2074984"/>
              <a:gd name="connsiteX6" fmla="*/ 492369 w 1612760"/>
              <a:gd name="connsiteY6" fmla="*/ 512466 h 2074984"/>
              <a:gd name="connsiteX7" fmla="*/ 612949 w 1612760"/>
              <a:gd name="connsiteY7" fmla="*/ 547635 h 2074984"/>
              <a:gd name="connsiteX8" fmla="*/ 743578 w 1612760"/>
              <a:gd name="connsiteY8" fmla="*/ 557683 h 2074984"/>
              <a:gd name="connsiteX9" fmla="*/ 859134 w 1612760"/>
              <a:gd name="connsiteY9" fmla="*/ 557683 h 2074984"/>
              <a:gd name="connsiteX10" fmla="*/ 994786 w 1612760"/>
              <a:gd name="connsiteY10" fmla="*/ 542611 h 2074984"/>
              <a:gd name="connsiteX11" fmla="*/ 1165608 w 1612760"/>
              <a:gd name="connsiteY11" fmla="*/ 512466 h 2074984"/>
              <a:gd name="connsiteX12" fmla="*/ 1220874 w 1612760"/>
              <a:gd name="connsiteY12" fmla="*/ 502417 h 2074984"/>
              <a:gd name="connsiteX13" fmla="*/ 1281164 w 1612760"/>
              <a:gd name="connsiteY13" fmla="*/ 467248 h 2074984"/>
              <a:gd name="connsiteX14" fmla="*/ 1386672 w 1612760"/>
              <a:gd name="connsiteY14" fmla="*/ 401934 h 2074984"/>
              <a:gd name="connsiteX15" fmla="*/ 1487156 w 1612760"/>
              <a:gd name="connsiteY15" fmla="*/ 301450 h 2074984"/>
              <a:gd name="connsiteX16" fmla="*/ 1542422 w 1612760"/>
              <a:gd name="connsiteY16" fmla="*/ 231112 h 2074984"/>
              <a:gd name="connsiteX17" fmla="*/ 1582615 w 1612760"/>
              <a:gd name="connsiteY17" fmla="*/ 125604 h 2074984"/>
              <a:gd name="connsiteX18" fmla="*/ 1612760 w 1612760"/>
              <a:gd name="connsiteY18" fmla="*/ 0 h 2074984"/>
              <a:gd name="connsiteX19" fmla="*/ 1602712 w 1612760"/>
              <a:gd name="connsiteY19" fmla="*/ 1627833 h 2074984"/>
              <a:gd name="connsiteX20" fmla="*/ 1562518 w 1612760"/>
              <a:gd name="connsiteY20" fmla="*/ 1723292 h 2074984"/>
              <a:gd name="connsiteX21" fmla="*/ 1512276 w 1612760"/>
              <a:gd name="connsiteY21" fmla="*/ 1803679 h 2074984"/>
              <a:gd name="connsiteX22" fmla="*/ 1416817 w 1612760"/>
              <a:gd name="connsiteY22" fmla="*/ 1894114 h 2074984"/>
              <a:gd name="connsiteX23" fmla="*/ 1321358 w 1612760"/>
              <a:gd name="connsiteY23" fmla="*/ 1954404 h 2074984"/>
              <a:gd name="connsiteX24" fmla="*/ 1205802 w 1612760"/>
              <a:gd name="connsiteY24" fmla="*/ 1999622 h 2074984"/>
              <a:gd name="connsiteX25" fmla="*/ 1110342 w 1612760"/>
              <a:gd name="connsiteY25" fmla="*/ 2034791 h 2074984"/>
              <a:gd name="connsiteX26" fmla="*/ 929472 w 1612760"/>
              <a:gd name="connsiteY26" fmla="*/ 2069960 h 2074984"/>
              <a:gd name="connsiteX27" fmla="*/ 849085 w 1612760"/>
              <a:gd name="connsiteY27" fmla="*/ 2074984 h 2074984"/>
              <a:gd name="connsiteX28" fmla="*/ 753626 w 1612760"/>
              <a:gd name="connsiteY28" fmla="*/ 2064936 h 2074984"/>
              <a:gd name="connsiteX29" fmla="*/ 628022 w 1612760"/>
              <a:gd name="connsiteY29" fmla="*/ 2059912 h 2074984"/>
              <a:gd name="connsiteX30" fmla="*/ 562707 w 1612760"/>
              <a:gd name="connsiteY30" fmla="*/ 2039815 h 2074984"/>
              <a:gd name="connsiteX31" fmla="*/ 467248 w 1612760"/>
              <a:gd name="connsiteY31" fmla="*/ 2014694 h 2074984"/>
              <a:gd name="connsiteX32" fmla="*/ 326571 w 1612760"/>
              <a:gd name="connsiteY32" fmla="*/ 1949380 h 2074984"/>
              <a:gd name="connsiteX33" fmla="*/ 261257 w 1612760"/>
              <a:gd name="connsiteY33" fmla="*/ 1919235 h 2074984"/>
              <a:gd name="connsiteX34" fmla="*/ 195942 w 1612760"/>
              <a:gd name="connsiteY34" fmla="*/ 1868993 h 2074984"/>
              <a:gd name="connsiteX35" fmla="*/ 140676 w 1612760"/>
              <a:gd name="connsiteY35" fmla="*/ 1813727 h 2074984"/>
              <a:gd name="connsiteX36" fmla="*/ 65314 w 1612760"/>
              <a:gd name="connsiteY36" fmla="*/ 1708220 h 2074984"/>
              <a:gd name="connsiteX37" fmla="*/ 20096 w 1612760"/>
              <a:gd name="connsiteY37" fmla="*/ 1622809 h 2074984"/>
              <a:gd name="connsiteX38" fmla="*/ 0 w 1612760"/>
              <a:gd name="connsiteY38" fmla="*/ 1527349 h 2074984"/>
              <a:gd name="connsiteX39" fmla="*/ 10048 w 1612760"/>
              <a:gd name="connsiteY39" fmla="*/ 10048 h 20749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612760" h="2074984">
                <a:moveTo>
                  <a:pt x="10048" y="10048"/>
                </a:moveTo>
                <a:lnTo>
                  <a:pt x="45217" y="155749"/>
                </a:lnTo>
                <a:lnTo>
                  <a:pt x="95459" y="266281"/>
                </a:lnTo>
                <a:lnTo>
                  <a:pt x="185894" y="351692"/>
                </a:lnTo>
                <a:lnTo>
                  <a:pt x="256233" y="427055"/>
                </a:lnTo>
                <a:lnTo>
                  <a:pt x="356716" y="477297"/>
                </a:lnTo>
                <a:lnTo>
                  <a:pt x="492369" y="512466"/>
                </a:lnTo>
                <a:lnTo>
                  <a:pt x="612949" y="547635"/>
                </a:lnTo>
                <a:lnTo>
                  <a:pt x="743578" y="557683"/>
                </a:lnTo>
                <a:lnTo>
                  <a:pt x="859134" y="557683"/>
                </a:lnTo>
                <a:lnTo>
                  <a:pt x="994786" y="542611"/>
                </a:lnTo>
                <a:lnTo>
                  <a:pt x="1165608" y="512466"/>
                </a:lnTo>
                <a:lnTo>
                  <a:pt x="1220874" y="502417"/>
                </a:lnTo>
                <a:lnTo>
                  <a:pt x="1281164" y="467248"/>
                </a:lnTo>
                <a:lnTo>
                  <a:pt x="1386672" y="401934"/>
                </a:lnTo>
                <a:lnTo>
                  <a:pt x="1487156" y="301450"/>
                </a:lnTo>
                <a:lnTo>
                  <a:pt x="1542422" y="231112"/>
                </a:lnTo>
                <a:lnTo>
                  <a:pt x="1582615" y="125604"/>
                </a:lnTo>
                <a:lnTo>
                  <a:pt x="1612760" y="0"/>
                </a:lnTo>
                <a:cubicBezTo>
                  <a:pt x="1609411" y="542611"/>
                  <a:pt x="1606061" y="1085222"/>
                  <a:pt x="1602712" y="1627833"/>
                </a:cubicBezTo>
                <a:lnTo>
                  <a:pt x="1562518" y="1723292"/>
                </a:lnTo>
                <a:lnTo>
                  <a:pt x="1512276" y="1803679"/>
                </a:lnTo>
                <a:lnTo>
                  <a:pt x="1416817" y="1894114"/>
                </a:lnTo>
                <a:lnTo>
                  <a:pt x="1321358" y="1954404"/>
                </a:lnTo>
                <a:lnTo>
                  <a:pt x="1205802" y="1999622"/>
                </a:lnTo>
                <a:lnTo>
                  <a:pt x="1110342" y="2034791"/>
                </a:lnTo>
                <a:lnTo>
                  <a:pt x="929472" y="2069960"/>
                </a:lnTo>
                <a:lnTo>
                  <a:pt x="849085" y="2074984"/>
                </a:lnTo>
                <a:lnTo>
                  <a:pt x="753626" y="2064936"/>
                </a:lnTo>
                <a:lnTo>
                  <a:pt x="628022" y="2059912"/>
                </a:lnTo>
                <a:lnTo>
                  <a:pt x="562707" y="2039815"/>
                </a:lnTo>
                <a:lnTo>
                  <a:pt x="467248" y="2014694"/>
                </a:lnTo>
                <a:lnTo>
                  <a:pt x="326571" y="1949380"/>
                </a:lnTo>
                <a:lnTo>
                  <a:pt x="261257" y="1919235"/>
                </a:lnTo>
                <a:lnTo>
                  <a:pt x="195942" y="1868993"/>
                </a:lnTo>
                <a:lnTo>
                  <a:pt x="140676" y="1813727"/>
                </a:lnTo>
                <a:lnTo>
                  <a:pt x="65314" y="1708220"/>
                </a:lnTo>
                <a:lnTo>
                  <a:pt x="20096" y="1622809"/>
                </a:lnTo>
                <a:lnTo>
                  <a:pt x="0" y="1527349"/>
                </a:lnTo>
                <a:cubicBezTo>
                  <a:pt x="3349" y="1018233"/>
                  <a:pt x="6699" y="509116"/>
                  <a:pt x="10048" y="10048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868148" y="1709518"/>
            <a:ext cx="9989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Georgia" pitchFamily="18" charset="0"/>
                <a:sym typeface="Symbol"/>
              </a:rPr>
              <a:t>  . r . r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868147" y="5301208"/>
            <a:ext cx="9989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chemeClr val="bg1"/>
                </a:solidFill>
                <a:latin typeface="Georgia" pitchFamily="18" charset="0"/>
                <a:sym typeface="Symbol"/>
              </a:rPr>
              <a:t>  </a:t>
            </a:r>
            <a:r>
              <a:rPr lang="cs-CZ" b="1" dirty="0" smtClean="0">
                <a:solidFill>
                  <a:schemeClr val="bg1"/>
                </a:solidFill>
                <a:latin typeface="Georgia" pitchFamily="18" charset="0"/>
                <a:sym typeface="Symbol"/>
              </a:rPr>
              <a:t>. r </a:t>
            </a:r>
            <a:r>
              <a:rPr lang="cs-CZ" b="1" dirty="0">
                <a:solidFill>
                  <a:schemeClr val="bg1"/>
                </a:solidFill>
                <a:latin typeface="Georgia" pitchFamily="18" charset="0"/>
                <a:sym typeface="Symbol"/>
              </a:rPr>
              <a:t>. r</a:t>
            </a:r>
            <a:endParaRPr lang="cs-CZ" dirty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627784" y="3573016"/>
            <a:ext cx="12891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Georgia" pitchFamily="18" charset="0"/>
                <a:sym typeface="Symbol"/>
              </a:rPr>
              <a:t>2 .  . </a:t>
            </a:r>
            <a:r>
              <a:rPr lang="cs-CZ" b="1" dirty="0">
                <a:solidFill>
                  <a:schemeClr val="bg1"/>
                </a:solidFill>
                <a:latin typeface="Georgia" pitchFamily="18" charset="0"/>
                <a:sym typeface="Symbol"/>
              </a:rPr>
              <a:t>r</a:t>
            </a:r>
            <a:r>
              <a:rPr lang="cs-CZ" b="1" dirty="0" smtClean="0">
                <a:solidFill>
                  <a:schemeClr val="bg1"/>
                </a:solidFill>
                <a:latin typeface="Georgia" pitchFamily="18" charset="0"/>
                <a:sym typeface="Symbol"/>
              </a:rPr>
              <a:t> . v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258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2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2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2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2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20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2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" grpId="0" animBg="1"/>
      <p:bldP spid="82" grpId="0" animBg="1"/>
      <p:bldP spid="94" grpId="0" animBg="1"/>
      <p:bldP spid="95" grpId="0" animBg="1"/>
      <p:bldP spid="96" grpId="0" animBg="1"/>
      <p:bldP spid="97" grpId="0" animBg="1"/>
      <p:bldP spid="26" grpId="0"/>
      <p:bldP spid="27" grpId="0"/>
      <p:bldP spid="2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79512" y="404664"/>
            <a:ext cx="8784976" cy="6120680"/>
          </a:xfrm>
          <a:prstGeom prst="roundRect">
            <a:avLst/>
          </a:prstGeom>
          <a:solidFill>
            <a:schemeClr val="bg1">
              <a:lumMod val="75000"/>
            </a:schemeClr>
          </a:solidFill>
          <a:ln w="317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endParaRPr lang="cs-CZ" sz="20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20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pPr marL="457200" indent="-457200">
              <a:buAutoNum type="arabicParenR"/>
            </a:pP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Vypočítej povrh válce, jestliže  </a:t>
            </a:r>
          </a:p>
          <a:p>
            <a:pPr lvl="1"/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r = 6 cm,  v = 5 cm.</a:t>
            </a:r>
          </a:p>
          <a:p>
            <a:pPr lvl="1"/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 </a:t>
            </a:r>
          </a:p>
          <a:p>
            <a:pPr marL="457200" indent="-457200">
              <a:buAutoNum type="arabicParenR" startAt="2"/>
            </a:pP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Vypočítej objem daného válce.</a:t>
            </a:r>
            <a:endParaRPr lang="cs-CZ" sz="20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547664" y="44624"/>
            <a:ext cx="5544616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Georgia" pitchFamily="18" charset="0"/>
              </a:rPr>
              <a:t>Válec </a:t>
            </a:r>
            <a:r>
              <a:rPr lang="cs-CZ" sz="3200" smtClean="0">
                <a:latin typeface="Georgia" pitchFamily="18" charset="0"/>
              </a:rPr>
              <a:t>– </a:t>
            </a:r>
            <a:r>
              <a:rPr lang="cs-CZ" sz="3200" smtClean="0">
                <a:latin typeface="Georgia" pitchFamily="18" charset="0"/>
              </a:rPr>
              <a:t>test</a:t>
            </a:r>
            <a:r>
              <a:rPr lang="cs-CZ" sz="3200" smtClean="0">
                <a:latin typeface="Georgia" pitchFamily="18" charset="0"/>
              </a:rPr>
              <a:t> </a:t>
            </a:r>
            <a:endParaRPr lang="cs-CZ" sz="3200" dirty="0">
              <a:latin typeface="Georgia" pitchFamily="18" charset="0"/>
            </a:endParaRPr>
          </a:p>
        </p:txBody>
      </p:sp>
      <p:sp>
        <p:nvSpPr>
          <p:cNvPr id="4" name="Elipsa 3"/>
          <p:cNvSpPr/>
          <p:nvPr/>
        </p:nvSpPr>
        <p:spPr>
          <a:xfrm>
            <a:off x="6372200" y="1196752"/>
            <a:ext cx="1584176" cy="108012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6372200" y="2708920"/>
            <a:ext cx="1584176" cy="108012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čára 5"/>
          <p:cNvCxnSpPr>
            <a:stCxn id="4" idx="6"/>
          </p:cNvCxnSpPr>
          <p:nvPr/>
        </p:nvCxnSpPr>
        <p:spPr>
          <a:xfrm>
            <a:off x="7956376" y="1736812"/>
            <a:ext cx="0" cy="154817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7092280" y="1700808"/>
            <a:ext cx="1440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7164288" y="1628800"/>
            <a:ext cx="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7092280" y="3212976"/>
            <a:ext cx="1440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7164288" y="3140968"/>
            <a:ext cx="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7164288" y="1700808"/>
            <a:ext cx="0" cy="1512168"/>
          </a:xfrm>
          <a:prstGeom prst="straightConnector1">
            <a:avLst/>
          </a:prstGeom>
          <a:ln w="1905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7164288" y="3212976"/>
            <a:ext cx="792088" cy="0"/>
          </a:xfrm>
          <a:prstGeom prst="straightConnector1">
            <a:avLst/>
          </a:prstGeom>
          <a:ln w="1905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6372200" y="1700808"/>
            <a:ext cx="0" cy="154817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6876256" y="2348880"/>
            <a:ext cx="27122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V</a:t>
            </a:r>
            <a:endParaRPr lang="cs-CZ" sz="1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452320" y="2924944"/>
            <a:ext cx="23756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r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1268</TotalTime>
  <Words>149</Words>
  <Application>Microsoft Office PowerPoint</Application>
  <PresentationFormat>Předvádění na obrazovce (4:3)</PresentationFormat>
  <Paragraphs>46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Válec</dc:title>
  <dc:subject>Geometrie</dc:subject>
  <dc:creator>Mgr. Eva Valentová</dc:creator>
  <cp:lastModifiedBy>maminka</cp:lastModifiedBy>
  <cp:revision>124</cp:revision>
  <dcterms:created xsi:type="dcterms:W3CDTF">2012-03-15T04:36:06Z</dcterms:created>
  <dcterms:modified xsi:type="dcterms:W3CDTF">2013-09-15T19:29:53Z</dcterms:modified>
</cp:coreProperties>
</file>