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8" r:id="rId2"/>
    <p:sldId id="275" r:id="rId3"/>
    <p:sldId id="256" r:id="rId4"/>
    <p:sldId id="285" r:id="rId5"/>
    <p:sldId id="302" r:id="rId6"/>
    <p:sldId id="311" r:id="rId7"/>
    <p:sldId id="312" r:id="rId8"/>
    <p:sldId id="313" r:id="rId9"/>
    <p:sldId id="315" r:id="rId10"/>
    <p:sldId id="316" r:id="rId11"/>
    <p:sldId id="27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E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297" autoAdjust="0"/>
  </p:normalViewPr>
  <p:slideViewPr>
    <p:cSldViewPr>
      <p:cViewPr varScale="1">
        <p:scale>
          <a:sx n="107" d="100"/>
          <a:sy n="107" d="100"/>
        </p:scale>
        <p:origin x="-84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F52EA-7A71-4057-92B2-97D1E10B15D8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2100E-ED55-4BCD-B0A7-34422896A6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903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B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EB44B-C7FF-459B-B493-6C125BB64294}" type="datetimeFigureOut">
              <a:rPr lang="cs-CZ" smtClean="0"/>
              <a:pPr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z/url?sa=i&amp;rct=j&amp;q=flag+uk&amp;source=images&amp;cd=&amp;cad=rja&amp;docid=xwwVZ5XyesI8WM&amp;tbnid=iWBczIDN_KmoyM:&amp;ved=0CAUQjRw&amp;url=http://cullogo.com/uk-flags-england-flag-1280x916/&amp;ei=VVysUf2gBcLnPI6_gZAB&amp;bvm=bv.47244034,d.ZWU&amp;psig=AFQjCNHsCoR0xGJUq-My21Y-9pySUMGoSA&amp;ust=1370336715827546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en/7/77/Christmas_broadcast_1957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3/36/Anthropomorphic_Valentine,_crica_1950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User:WikiWookie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//upload.wikimedia.org/wikipedia/commons/7/76/St_Patricks_Day_Parade_Montrea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4/49/Sydney_Opera_House_St_Patricks_2010a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b/b6/Chicago_River_dyed_green%2C_focus_on_river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3/3d/Candy_eggs_in_an_Easter_baske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/index.php?title=User:Gandydancer&amp;action=edit&amp;redlink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6/6b/Clifton_Mill_Christmas_2005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6/62/Christmas_pudding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a/a1/London_Eye_NY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lickr.com/photos/34607608@N00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</a:t>
            </a:r>
            <a:r>
              <a:rPr lang="cs-CZ" dirty="0"/>
              <a:t>_ </a:t>
            </a:r>
            <a:r>
              <a:rPr lang="cs-CZ" dirty="0" smtClean="0"/>
              <a:t>139.ANJ.34 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63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projektu: CZ.1.07/1.5.00/34.0744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Šablona: EU peníze školám SŠ / šablona III/2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DUMU: 139.ANJ.34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Název materiálu: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Autor: Mgr. Tomáš Bojanovský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Předmět: Anglický jazyk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Formát: Prezentace Microsoft Powerpoint  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Velikost: </a:t>
            </a:r>
            <a:r>
              <a:rPr lang="cs-CZ" sz="1200" dirty="0"/>
              <a:t>776 kB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Stupeň a typ vzdělávání: SŠ – odborné vzdělávání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Licence k obrazovému materiálu: CC-BY-SA, Public Domain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Datum vytvoření  : 3.6.2013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Klíčová slova: Angličtina, obrázek, svátky a tradice, Velká Británie</a:t>
            </a:r>
            <a:br>
              <a:rPr lang="cs-CZ" sz="1200" dirty="0" smtClean="0"/>
            </a:br>
            <a:r>
              <a:rPr lang="cs-CZ" sz="1200" dirty="0" smtClean="0"/>
              <a:t>Anotace : Výstup slouží k výkladu problematiky tradic a státních svátků Velké Británie. Vhodné pro maturitní otázky v profilové školní části ústní zkoušky. 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6500834"/>
            <a:ext cx="6400800" cy="109550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2643182"/>
          </a:xfrm>
        </p:spPr>
        <p:txBody>
          <a:bodyPr>
            <a:normAutofit/>
          </a:bodyPr>
          <a:lstStyle/>
          <a:p>
            <a:pPr>
              <a:spcBef>
                <a:spcPts val="300"/>
              </a:spcBef>
            </a:pP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http://t0.gstatic.com/images?q=tbn:ANd9GcR9Tvhun1ELPyxtumCWn9ATw4-qCJGr7wnIuZEaBchr14xGFuOo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348880"/>
            <a:ext cx="4856667" cy="347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New </a:t>
            </a:r>
            <a:r>
              <a:rPr lang="en-GB" sz="2400" dirty="0" smtClean="0"/>
              <a:t>Year´s Day</a:t>
            </a:r>
          </a:p>
          <a:p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 descr="File:Christmas broadcast 1957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48880"/>
            <a:ext cx="42862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19872" y="5653338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http://en.wikipedia.org/wiki/File:Christmas_broadcast_1957.png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1560" y="2996952"/>
            <a:ext cx="1944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first televised Christmas Message, broadcast in 1957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736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St. </a:t>
            </a:r>
            <a:r>
              <a:rPr lang="cs-CZ" sz="2400" dirty="0" err="1" smtClean="0"/>
              <a:t>Valentine´s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err="1" smtClean="0"/>
              <a:t>February</a:t>
            </a:r>
            <a:r>
              <a:rPr lang="cs-CZ" sz="2400" dirty="0" smtClean="0"/>
              <a:t> </a:t>
            </a:r>
            <a:r>
              <a:rPr lang="cs-CZ" sz="2400" dirty="0"/>
              <a:t>14 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1266" name="Picture 2" descr="File:Anthropomorphic Valentine, crica 195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420888"/>
            <a:ext cx="3960440" cy="338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067944" y="5685765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http://en.wikipedia.org/wiki/File:Anthropomorphic_Valentine,_crica_1950.JPG</a:t>
            </a:r>
          </a:p>
        </p:txBody>
      </p:sp>
    </p:spTree>
    <p:extLst>
      <p:ext uri="{BB962C8B-B14F-4D97-AF65-F5344CB8AC3E}">
        <p14:creationId xmlns:p14="http://schemas.microsoft.com/office/powerpoint/2010/main" val="352923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St. </a:t>
            </a:r>
            <a:r>
              <a:rPr lang="cs-CZ" sz="2400" dirty="0" err="1" smtClean="0"/>
              <a:t>Patrick´s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err="1" smtClean="0"/>
              <a:t>March</a:t>
            </a:r>
            <a:r>
              <a:rPr lang="cs-CZ" sz="2400" dirty="0" smtClean="0"/>
              <a:t> 17 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6386" name="Picture 2" descr="File:St Patricks Day Parade Montrea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984"/>
            <a:ext cx="3984377" cy="265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3528" y="5790668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Autor: </a:t>
            </a:r>
            <a:r>
              <a:rPr lang="cs-CZ" sz="200" dirty="0" err="1"/>
              <a:t>jpmpinmontreal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http://en.wikipedia.org/wiki/File:St_Patricks_Day_Parade_Montreal.jpg</a:t>
            </a:r>
          </a:p>
        </p:txBody>
      </p:sp>
      <p:pic>
        <p:nvPicPr>
          <p:cNvPr id="2050" name="Picture 2" descr="File:Chicago River dyed green, focus on rive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68760"/>
            <a:ext cx="3203509" cy="240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788024" y="3546932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http://en.wikipedia.org/wiki/File:Chicago_River_dyed_green,_focus_on_river.jpg</a:t>
            </a:r>
          </a:p>
        </p:txBody>
      </p:sp>
      <p:pic>
        <p:nvPicPr>
          <p:cNvPr id="2052" name="Picture 4" descr="File:Sydney Opera House St Patricks 2010a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77072"/>
            <a:ext cx="3922512" cy="251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572000" y="6414487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 </a:t>
            </a:r>
            <a:r>
              <a:rPr lang="cs-CZ" sz="200" u="sng" dirty="0">
                <a:hlinkClick r:id="rId8" tooltip="User:WikiWookie"/>
              </a:rPr>
              <a:t>Mike </a:t>
            </a:r>
            <a:r>
              <a:rPr lang="cs-CZ" sz="200" u="sng" dirty="0" err="1">
                <a:hlinkClick r:id="rId8" tooltip="User:WikiWookie"/>
              </a:rPr>
              <a:t>Young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http://en.wikipedia.org/wiki/File:Sydney_Opera_House_St_Patricks_2010a.jpg</a:t>
            </a:r>
            <a:endParaRPr lang="cs-CZ" sz="200" dirty="0"/>
          </a:p>
        </p:txBody>
      </p:sp>
    </p:spTree>
    <p:extLst>
      <p:ext uri="{BB962C8B-B14F-4D97-AF65-F5344CB8AC3E}">
        <p14:creationId xmlns:p14="http://schemas.microsoft.com/office/powerpoint/2010/main" val="267191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Easter</a:t>
            </a:r>
            <a:r>
              <a:rPr lang="cs-CZ" sz="2400" dirty="0" smtClean="0"/>
              <a:t>    Czech/</a:t>
            </a:r>
            <a:r>
              <a:rPr lang="cs-CZ" sz="2400" dirty="0" err="1" smtClean="0"/>
              <a:t>English</a:t>
            </a: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err="1" smtClean="0"/>
              <a:t>Time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Preparings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Symbols</a:t>
            </a:r>
            <a:r>
              <a:rPr lang="cs-CZ" sz="2400" dirty="0" smtClean="0"/>
              <a:t> – </a:t>
            </a:r>
            <a:r>
              <a:rPr lang="cs-CZ" sz="2400" dirty="0" err="1" smtClean="0"/>
              <a:t>animals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Christian </a:t>
            </a:r>
            <a:r>
              <a:rPr lang="cs-CZ" sz="2400" dirty="0" err="1" smtClean="0"/>
              <a:t>tradition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Modern</a:t>
            </a:r>
            <a:r>
              <a:rPr lang="cs-CZ" sz="2400" dirty="0" smtClean="0"/>
              <a:t> </a:t>
            </a:r>
            <a:r>
              <a:rPr lang="cs-CZ" sz="2400" dirty="0" err="1" smtClean="0"/>
              <a:t>tradition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5362" name="Picture 2" descr="File:Candy eggs in an Easter baske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76872"/>
            <a:ext cx="5795797" cy="434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059832" y="6459934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Autor: </a:t>
            </a:r>
            <a:r>
              <a:rPr lang="cs-CZ" sz="200" u="sng" dirty="0" err="1">
                <a:hlinkClick r:id="rId4" tooltip="User:Gandydancer (page does not exist)"/>
              </a:rPr>
              <a:t>Gandydancer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http://en.wikipedia.org/wiki/File:Candy_eggs_in_an_Easter_basket.JPG</a:t>
            </a:r>
          </a:p>
        </p:txBody>
      </p:sp>
    </p:spTree>
    <p:extLst>
      <p:ext uri="{BB962C8B-B14F-4D97-AF65-F5344CB8AC3E}">
        <p14:creationId xmlns:p14="http://schemas.microsoft.com/office/powerpoint/2010/main" val="332026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Christmas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December</a:t>
            </a:r>
            <a:r>
              <a:rPr lang="cs-CZ" sz="2400" dirty="0" smtClean="0"/>
              <a:t> 24 – </a:t>
            </a:r>
            <a:r>
              <a:rPr lang="cs-CZ" sz="2400" dirty="0" err="1" smtClean="0"/>
              <a:t>Christmas</a:t>
            </a:r>
            <a:r>
              <a:rPr lang="cs-CZ" sz="2400" dirty="0" smtClean="0"/>
              <a:t> </a:t>
            </a:r>
            <a:r>
              <a:rPr lang="cs-CZ" sz="2400" dirty="0" err="1" smtClean="0"/>
              <a:t>Eve</a:t>
            </a:r>
            <a:endParaRPr lang="cs-CZ" sz="2400" dirty="0" smtClean="0"/>
          </a:p>
          <a:p>
            <a:pPr marL="0" indent="0">
              <a:buNone/>
            </a:pP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17410" name="Picture 2" descr="File:Clifton Mill Christmas 2005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40968"/>
            <a:ext cx="4680520" cy="351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139952" y="6497470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Autor: </a:t>
            </a:r>
            <a:r>
              <a:rPr lang="cs-CZ" sz="200" dirty="0" err="1"/>
              <a:t>Moofpocket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http://en.wikipedia.org/wiki/File:Clifton_Mill_Christmas_2005.JPG</a:t>
            </a:r>
          </a:p>
        </p:txBody>
      </p:sp>
    </p:spTree>
    <p:extLst>
      <p:ext uri="{BB962C8B-B14F-4D97-AF65-F5344CB8AC3E}">
        <p14:creationId xmlns:p14="http://schemas.microsoft.com/office/powerpoint/2010/main" val="320514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Christmas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December</a:t>
            </a:r>
            <a:r>
              <a:rPr lang="cs-CZ" sz="2400" dirty="0" smtClean="0"/>
              <a:t> 25 </a:t>
            </a:r>
            <a:r>
              <a:rPr lang="cs-CZ" sz="2400" dirty="0"/>
              <a:t>– </a:t>
            </a:r>
            <a:r>
              <a:rPr lang="cs-CZ" sz="2400" dirty="0" err="1"/>
              <a:t>Christmas</a:t>
            </a:r>
            <a:r>
              <a:rPr lang="cs-CZ" sz="2400" dirty="0"/>
              <a:t> </a:t>
            </a:r>
            <a:r>
              <a:rPr lang="cs-CZ" sz="2400" dirty="0" err="1"/>
              <a:t>Day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December</a:t>
            </a:r>
            <a:r>
              <a:rPr lang="cs-CZ" sz="2400" dirty="0"/>
              <a:t> </a:t>
            </a:r>
            <a:r>
              <a:rPr lang="cs-CZ" sz="2400" dirty="0" smtClean="0"/>
              <a:t>26 </a:t>
            </a:r>
            <a:r>
              <a:rPr lang="cs-CZ" sz="2400" dirty="0"/>
              <a:t>– </a:t>
            </a:r>
            <a:r>
              <a:rPr lang="cs-CZ" sz="2400" dirty="0" smtClean="0"/>
              <a:t>Boxing </a:t>
            </a:r>
            <a:r>
              <a:rPr lang="cs-CZ" sz="2400" dirty="0" err="1" smtClean="0"/>
              <a:t>Day</a:t>
            </a:r>
            <a:endParaRPr lang="cs-CZ" sz="2400" dirty="0"/>
          </a:p>
          <a:p>
            <a:pPr marL="0" indent="0">
              <a:buNone/>
            </a:pP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18434" name="Picture 2" descr="File:Christmas pudd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4944"/>
            <a:ext cx="4193006" cy="363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572000" y="6421288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Autor: </a:t>
            </a:r>
            <a:r>
              <a:rPr lang="cs-CZ" sz="200" dirty="0" err="1"/>
              <a:t>Soerfm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http://en.wikipedia.org/wiki/File:Christmas_pudding.JPG</a:t>
            </a:r>
          </a:p>
        </p:txBody>
      </p:sp>
    </p:spTree>
    <p:extLst>
      <p:ext uri="{BB962C8B-B14F-4D97-AF65-F5344CB8AC3E}">
        <p14:creationId xmlns:p14="http://schemas.microsoft.com/office/powerpoint/2010/main" val="202550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/>
              <a:t>New </a:t>
            </a:r>
            <a:r>
              <a:rPr lang="en-GB" sz="2400" dirty="0"/>
              <a:t>Year´s </a:t>
            </a:r>
            <a:r>
              <a:rPr lang="cs-CZ" sz="2400" dirty="0" err="1" smtClean="0"/>
              <a:t>Eve</a:t>
            </a:r>
            <a:endParaRPr lang="en-GB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1026" name="Picture 2" descr="File:London Eye NY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268760"/>
            <a:ext cx="3600400" cy="537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427985" y="6493027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Autor: </a:t>
            </a:r>
            <a:r>
              <a:rPr lang="cs-CZ" sz="200" u="sng" dirty="0">
                <a:hlinkClick r:id="rId4"/>
              </a:rPr>
              <a:t>John Turner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http://en.wikipedia.org/wiki/File:London_Eye_NYE.jpg</a:t>
            </a:r>
            <a:endParaRPr lang="cs-CZ" sz="200" dirty="0"/>
          </a:p>
        </p:txBody>
      </p:sp>
    </p:spTree>
    <p:extLst>
      <p:ext uri="{BB962C8B-B14F-4D97-AF65-F5344CB8AC3E}">
        <p14:creationId xmlns:p14="http://schemas.microsoft.com/office/powerpoint/2010/main" val="149460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861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/>
              <a:t>Všechny uveřejněné odkazy dostupné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(autoři uvedeni pod obrázky).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Obrázek str. </a:t>
            </a:r>
            <a:r>
              <a:rPr lang="cs-CZ" sz="1800" dirty="0" smtClean="0"/>
              <a:t>4,6 </a:t>
            </a:r>
            <a:r>
              <a:rPr lang="cs-CZ" sz="1800" dirty="0" smtClean="0"/>
              <a:t>dostupný pod licencí Public domain.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86322"/>
            <a:ext cx="8686800" cy="13398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latin typeface="+mj-lt"/>
                <a:ea typeface="+mj-ea"/>
                <a:cs typeface="+mj-cs"/>
              </a:rPr>
              <a:t>	Materiály jsou určeny pro bezplatné používání pro potřeby výuky a vzdělávání na všech typech škol a školských zařízeních. Jakékoliv další využití podléhá autorskému zákonu.</a:t>
            </a:r>
          </a:p>
          <a:p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205</Words>
  <Application>Microsoft Office PowerPoint</Application>
  <PresentationFormat>Předvádění na obrazovce (4:3)</PresentationFormat>
  <Paragraphs>67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  Číslo projektu: CZ.1.07/1.5.00/34.0744   Šablona: EU peníze školám SŠ / šablona III/2   Číslo DUMU: 139.ANJ.34  Název materiálu: Tradition and Holidays of the UK  Autor: Mgr. Tomáš Bojanovský  Předmět: Anglický jazyk  Formát: Prezentace Microsoft Powerpoint    Velikost: 776 kB  Stupeň a typ vzdělávání: SŠ – odborné vzdělávání  Licence k obrazovému materiálu: CC-BY-SA, Public Domain    Datum vytvoření  : 3.6.2013  Klíčová slova: Angličtina, obrázek, svátky a tradice, Velká Británie Anotace : Výstup slouží k výkladu problematiky tradic a státních svátků Velké Británie. Vhodné pro maturitní otázky v profilové školní části ústní zkoušky.       </vt:lpstr>
      <vt:lpstr>Tradition and Holidays of the UK</vt:lpstr>
      <vt:lpstr>Tradition and Holidays of the UK</vt:lpstr>
      <vt:lpstr>Tradition and Holidays of the UK</vt:lpstr>
      <vt:lpstr>Tradition and Holidays of the UK</vt:lpstr>
      <vt:lpstr>Tradition and Holidays of the UK</vt:lpstr>
      <vt:lpstr>Tradition and Holidays of the UK</vt:lpstr>
      <vt:lpstr>Tradition and Holidays of the UK</vt:lpstr>
      <vt:lpstr>Tradition and Holidays of the UK</vt:lpstr>
      <vt:lpstr>Všechny uveřejněné odkazy dostupné pod licencí Creative Commons (autoři uvedeni pod obrázky).  Obrázek str. 4,6 dostupný pod licencí Public domain.</vt:lpstr>
    </vt:vector>
  </TitlesOfParts>
  <Company>Vysočina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Mgr. Roman Křivánek</dc:creator>
  <cp:lastModifiedBy>INT01-01</cp:lastModifiedBy>
  <cp:revision>82</cp:revision>
  <dcterms:created xsi:type="dcterms:W3CDTF">2012-09-16T07:22:14Z</dcterms:created>
  <dcterms:modified xsi:type="dcterms:W3CDTF">2013-06-03T10:44:33Z</dcterms:modified>
</cp:coreProperties>
</file>