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ags/tag6.xml" ContentType="application/vnd.openxmlformats-officedocument.presentationml.tags+xml"/>
  <Override PartName="/ppt/tags/tag8.xml" ContentType="application/vnd.openxmlformats-officedocument.presentationml.tag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ppt/tags/tag19.xml" ContentType="application/vnd.openxmlformats-officedocument.presentationml.tag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slideLayouts/slideLayout10.xml" ContentType="application/vnd.openxmlformats-officedocument.presentationml.slideLayout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ags/tag7.xml" ContentType="application/vnd.openxmlformats-officedocument.presentationml.tag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ags/tag5.xml" ContentType="application/vnd.openxmlformats-officedocument.presentationml.tag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71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824" autoAdjust="0"/>
  </p:normalViewPr>
  <p:slideViewPr>
    <p:cSldViewPr>
      <p:cViewPr varScale="1">
        <p:scale>
          <a:sx n="107" d="100"/>
          <a:sy n="107" d="100"/>
        </p:scale>
        <p:origin x="-8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4.jpeg"/><Relationship Id="rId5" Type="http://schemas.openxmlformats.org/officeDocument/2006/relationships/hyperlink" Target="http://www.youtube.com/watch?v=AQ3KnmbBJc0" TargetMode="Externa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5" Type="http://schemas.openxmlformats.org/officeDocument/2006/relationships/image" Target="../media/image5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5" Type="http://schemas.openxmlformats.org/officeDocument/2006/relationships/image" Target="../media/image6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9.jpeg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5" Type="http://schemas.openxmlformats.org/officeDocument/2006/relationships/image" Target="../media/image10.jpe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5" Type="http://schemas.openxmlformats.org/officeDocument/2006/relationships/image" Target="../media/image13.jpeg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5" Type="http://schemas.openxmlformats.org/officeDocument/2006/relationships/image" Target="../media/image14.jpeg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5" Type="http://schemas.openxmlformats.org/officeDocument/2006/relationships/image" Target="../media/image15.jpeg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23.xml"/><Relationship Id="rId1" Type="http://schemas.openxmlformats.org/officeDocument/2006/relationships/tags" Target="../tags/tag22.xml"/><Relationship Id="rId5" Type="http://schemas.openxmlformats.org/officeDocument/2006/relationships/image" Target="../media/image16.jpeg"/><Relationship Id="rId4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5.xml"/><Relationship Id="rId1" Type="http://schemas.openxmlformats.org/officeDocument/2006/relationships/tags" Target="../tags/tag24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xmlns="" val="1385552223"/>
              </p:ext>
            </p:extLst>
          </p:nvPr>
        </p:nvGraphicFramePr>
        <p:xfrm>
          <a:off x="457200" y="1526706"/>
          <a:ext cx="8229600" cy="524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22.1.2013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VY_52_INOVACE_57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a jeho</a:t>
                      </a:r>
                      <a:r>
                        <a:rPr lang="cs-CZ" baseline="0" dirty="0" smtClean="0"/>
                        <a:t> svět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PLANETY SLUNEČNÍ SOUSTAVY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uvádí zajímavosti o jednotlivých planetách naší soustavy,</a:t>
                      </a:r>
                      <a:r>
                        <a:rPr lang="cs-CZ" baseline="0" dirty="0" smtClean="0"/>
                        <a:t> žáci mohou formou soutěže vyhledávat odpovědi na dopředu zadané otázky. Prezentace volně navazuje na </a:t>
                      </a:r>
                      <a:r>
                        <a:rPr lang="cs-CZ" sz="1800" dirty="0" smtClean="0"/>
                        <a:t>VY_52_INOVACE_56</a:t>
                      </a:r>
                      <a:r>
                        <a:rPr lang="cs-CZ" sz="1800" baseline="0" dirty="0" smtClean="0"/>
                        <a:t> Sluneční soustava.</a:t>
                      </a:r>
                      <a:endParaRPr lang="cs-CZ" sz="1800" dirty="0" smtClean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– výklad učiva, procvičování, práce s textem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3712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Planety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1700808"/>
            <a:ext cx="4038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K Slunci </a:t>
            </a:r>
            <a:r>
              <a:rPr lang="cs-CZ" b="1" dirty="0" smtClean="0"/>
              <a:t>nejbližší 4 planety </a:t>
            </a:r>
            <a:r>
              <a:rPr lang="cs-CZ" dirty="0" smtClean="0"/>
              <a:t>(</a:t>
            </a:r>
            <a:r>
              <a:rPr lang="cs-CZ" i="1" dirty="0" smtClean="0"/>
              <a:t>Merkur, Venuše, Země, Mars</a:t>
            </a:r>
            <a:r>
              <a:rPr lang="cs-CZ" dirty="0" smtClean="0"/>
              <a:t>) jsou </a:t>
            </a:r>
            <a:r>
              <a:rPr lang="cs-CZ" b="1" dirty="0" smtClean="0"/>
              <a:t>malé</a:t>
            </a:r>
            <a:r>
              <a:rPr lang="cs-CZ" dirty="0" smtClean="0"/>
              <a:t> a jsou </a:t>
            </a:r>
            <a:r>
              <a:rPr lang="cs-CZ" b="1" dirty="0" smtClean="0"/>
              <a:t>skalnatými tělesy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Od zbylých planet je odděluje </a:t>
            </a:r>
            <a:r>
              <a:rPr lang="cs-CZ" b="1" dirty="0" smtClean="0"/>
              <a:t>široké pásmo drobných planetek.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355976" y="4437112"/>
            <a:ext cx="4600823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>
              <a:spcBef>
                <a:spcPct val="20000"/>
              </a:spcBef>
              <a:buFont typeface="Wingdings" pitchFamily="2" charset="2"/>
              <a:buChar char="Ø"/>
            </a:pPr>
            <a:r>
              <a:rPr lang="cs-CZ" sz="2800" b="1" dirty="0">
                <a:solidFill>
                  <a:prstClr val="black"/>
                </a:solidFill>
              </a:rPr>
              <a:t>Vzdálenější 4 planety </a:t>
            </a:r>
            <a:r>
              <a:rPr lang="cs-CZ" sz="2800" dirty="0">
                <a:solidFill>
                  <a:prstClr val="black"/>
                </a:solidFill>
              </a:rPr>
              <a:t>(</a:t>
            </a:r>
            <a:r>
              <a:rPr lang="cs-CZ" sz="2800" i="1" dirty="0">
                <a:solidFill>
                  <a:prstClr val="black"/>
                </a:solidFill>
              </a:rPr>
              <a:t>Jupiter, Saturn, Uran, Neptun</a:t>
            </a:r>
            <a:r>
              <a:rPr lang="cs-CZ" sz="2800" dirty="0">
                <a:solidFill>
                  <a:prstClr val="black"/>
                </a:solidFill>
              </a:rPr>
              <a:t>) jsou mnohem </a:t>
            </a:r>
            <a:r>
              <a:rPr lang="cs-CZ" sz="2800" b="1" dirty="0">
                <a:solidFill>
                  <a:prstClr val="black"/>
                </a:solidFill>
              </a:rPr>
              <a:t>větší</a:t>
            </a:r>
            <a:r>
              <a:rPr lang="cs-CZ" sz="2800" dirty="0">
                <a:solidFill>
                  <a:prstClr val="black"/>
                </a:solidFill>
              </a:rPr>
              <a:t> a jsou </a:t>
            </a:r>
            <a:r>
              <a:rPr lang="cs-CZ" sz="2800" b="1" dirty="0">
                <a:solidFill>
                  <a:prstClr val="black"/>
                </a:solidFill>
              </a:rPr>
              <a:t>složeny </a:t>
            </a:r>
            <a:r>
              <a:rPr lang="cs-CZ" sz="2800" b="1" dirty="0" smtClean="0">
                <a:solidFill>
                  <a:prstClr val="black"/>
                </a:solidFill>
              </a:rPr>
              <a:t>                 z </a:t>
            </a:r>
            <a:r>
              <a:rPr lang="cs-CZ" sz="2800" b="1" dirty="0">
                <a:solidFill>
                  <a:prstClr val="black"/>
                </a:solidFill>
              </a:rPr>
              <a:t>kapalin a plynů.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21444" y="5885158"/>
            <a:ext cx="4211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hlinkClick r:id="rId5"/>
              </a:rPr>
              <a:t>http://www.youtube.com/watch?v=AQ3KnmbBJc0</a:t>
            </a:r>
            <a:r>
              <a:rPr lang="cs-CZ" dirty="0"/>
              <a:t> </a:t>
            </a:r>
          </a:p>
        </p:txBody>
      </p:sp>
      <p:pic>
        <p:nvPicPr>
          <p:cNvPr id="11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8064" y="1628800"/>
            <a:ext cx="2592288" cy="2592288"/>
          </a:xfrm>
        </p:spPr>
      </p:pic>
    </p:spTree>
    <p:extLst>
      <p:ext uri="{BB962C8B-B14F-4D97-AF65-F5344CB8AC3E}">
        <p14:creationId xmlns:p14="http://schemas.microsoft.com/office/powerpoint/2010/main" xmlns="" val="411749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Planety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MERKUR</a:t>
            </a:r>
          </a:p>
          <a:p>
            <a:r>
              <a:rPr lang="cs-CZ" dirty="0" smtClean="0"/>
              <a:t>je </a:t>
            </a:r>
            <a:r>
              <a:rPr lang="cs-CZ" dirty="0"/>
              <a:t>S</a:t>
            </a:r>
            <a:r>
              <a:rPr lang="cs-CZ" dirty="0" smtClean="0"/>
              <a:t>lunci </a:t>
            </a:r>
            <a:r>
              <a:rPr lang="cs-CZ" b="1" dirty="0" smtClean="0"/>
              <a:t>nejblíž</a:t>
            </a:r>
          </a:p>
          <a:p>
            <a:r>
              <a:rPr lang="cs-CZ" dirty="0" smtClean="0"/>
              <a:t>je velmi </a:t>
            </a:r>
            <a:r>
              <a:rPr lang="cs-CZ" b="1" dirty="0" smtClean="0"/>
              <a:t>horkou planetou</a:t>
            </a:r>
          </a:p>
          <a:p>
            <a:r>
              <a:rPr lang="cs-CZ" dirty="0" smtClean="0"/>
              <a:t>jeho povrch je pokryt </a:t>
            </a:r>
            <a:r>
              <a:rPr lang="cs-CZ" b="1" dirty="0" smtClean="0"/>
              <a:t>krátery</a:t>
            </a:r>
          </a:p>
          <a:p>
            <a:r>
              <a:rPr lang="cs-CZ" dirty="0" smtClean="0"/>
              <a:t>má velké </a:t>
            </a:r>
            <a:r>
              <a:rPr lang="cs-CZ" b="1" dirty="0" smtClean="0"/>
              <a:t>železné jádro </a:t>
            </a:r>
            <a:r>
              <a:rPr lang="cs-CZ" dirty="0" smtClean="0"/>
              <a:t>a </a:t>
            </a:r>
            <a:r>
              <a:rPr lang="cs-CZ" b="1" dirty="0" smtClean="0"/>
              <a:t>žádnou</a:t>
            </a:r>
            <a:r>
              <a:rPr lang="cs-CZ" dirty="0" smtClean="0"/>
              <a:t> </a:t>
            </a:r>
            <a:r>
              <a:rPr lang="cs-CZ" b="1" dirty="0" smtClean="0"/>
              <a:t>atmosféru</a:t>
            </a:r>
            <a:endParaRPr lang="cs-CZ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88" t="3136" r="4788" b="3136"/>
          <a:stretch/>
        </p:blipFill>
        <p:spPr>
          <a:xfrm>
            <a:off x="4787900" y="1844824"/>
            <a:ext cx="3610974" cy="338937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771131" y="5203939"/>
            <a:ext cx="8025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Obr.1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02259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Planety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1453176"/>
            <a:ext cx="4038600" cy="5257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800" b="1" dirty="0" smtClean="0">
                <a:solidFill>
                  <a:schemeClr val="accent6">
                    <a:lumMod val="50000"/>
                  </a:schemeClr>
                </a:solidFill>
              </a:rPr>
              <a:t>VENUŠE</a:t>
            </a:r>
          </a:p>
          <a:p>
            <a:r>
              <a:rPr lang="cs-CZ" dirty="0" smtClean="0"/>
              <a:t>je stejně </a:t>
            </a:r>
            <a:r>
              <a:rPr lang="cs-CZ" b="1" dirty="0" smtClean="0"/>
              <a:t>velká jako Země</a:t>
            </a:r>
          </a:p>
          <a:p>
            <a:r>
              <a:rPr lang="cs-CZ" dirty="0" smtClean="0"/>
              <a:t>na obloze ji vidíme jako první „</a:t>
            </a:r>
            <a:r>
              <a:rPr lang="cs-CZ" dirty="0" err="1" smtClean="0"/>
              <a:t>hvězdu“</a:t>
            </a:r>
            <a:r>
              <a:rPr lang="cs-CZ" b="1" i="1" dirty="0" err="1" smtClean="0"/>
              <a:t>večerku</a:t>
            </a:r>
            <a:r>
              <a:rPr lang="cs-CZ" dirty="0" smtClean="0"/>
              <a:t> či poslední ranní </a:t>
            </a:r>
            <a:r>
              <a:rPr lang="cs-CZ" b="1" i="1" dirty="0" smtClean="0"/>
              <a:t>jitřenku</a:t>
            </a:r>
          </a:p>
          <a:p>
            <a:r>
              <a:rPr lang="cs-CZ" dirty="0" smtClean="0"/>
              <a:t>je na ní </a:t>
            </a:r>
            <a:r>
              <a:rPr lang="cs-CZ" b="1" dirty="0" smtClean="0"/>
              <a:t>hodně činných sopek</a:t>
            </a:r>
          </a:p>
          <a:p>
            <a:r>
              <a:rPr lang="cs-CZ" b="1" dirty="0" smtClean="0"/>
              <a:t>atmosféra</a:t>
            </a:r>
            <a:r>
              <a:rPr lang="cs-CZ" dirty="0" smtClean="0"/>
              <a:t> je tvořena </a:t>
            </a:r>
            <a:r>
              <a:rPr lang="cs-CZ" b="1" dirty="0" smtClean="0"/>
              <a:t>oxidem uhličitým</a:t>
            </a:r>
            <a:r>
              <a:rPr lang="cs-CZ" dirty="0" smtClean="0"/>
              <a:t>, </a:t>
            </a:r>
            <a:r>
              <a:rPr lang="cs-CZ" b="1" dirty="0" smtClean="0"/>
              <a:t>oblaka kyselinou sírovou</a:t>
            </a:r>
          </a:p>
          <a:p>
            <a:r>
              <a:rPr lang="cs-CZ" dirty="0" smtClean="0"/>
              <a:t>její </a:t>
            </a:r>
            <a:r>
              <a:rPr lang="cs-CZ" b="1" dirty="0" smtClean="0"/>
              <a:t>doba rotace</a:t>
            </a:r>
            <a:r>
              <a:rPr lang="cs-CZ" dirty="0" smtClean="0"/>
              <a:t>(=den) </a:t>
            </a:r>
            <a:r>
              <a:rPr lang="cs-CZ" b="1" dirty="0" smtClean="0"/>
              <a:t>je delší než doba oběhu</a:t>
            </a:r>
            <a:r>
              <a:rPr lang="cs-CZ" dirty="0" smtClean="0"/>
              <a:t>(=rok)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587" t="4966" r="6569" b="4731"/>
          <a:stretch/>
        </p:blipFill>
        <p:spPr>
          <a:xfrm>
            <a:off x="5079999" y="2060847"/>
            <a:ext cx="3502793" cy="3336653"/>
          </a:xfrm>
        </p:spPr>
      </p:pic>
      <p:sp>
        <p:nvSpPr>
          <p:cNvPr id="7" name="TextovéPole 6"/>
          <p:cNvSpPr txBox="1"/>
          <p:nvPr/>
        </p:nvSpPr>
        <p:spPr>
          <a:xfrm>
            <a:off x="7884368" y="5428029"/>
            <a:ext cx="8458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46578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Planety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179512" y="1455801"/>
            <a:ext cx="4392488" cy="540482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300" b="1" dirty="0" smtClean="0">
                <a:solidFill>
                  <a:schemeClr val="accent1">
                    <a:lumMod val="75000"/>
                  </a:schemeClr>
                </a:solidFill>
              </a:rPr>
              <a:t>ZEMĚ</a:t>
            </a:r>
          </a:p>
          <a:p>
            <a:r>
              <a:rPr lang="cs-CZ" dirty="0" smtClean="0"/>
              <a:t>v její </a:t>
            </a:r>
            <a:r>
              <a:rPr lang="cs-CZ" b="1" dirty="0" smtClean="0"/>
              <a:t>atmosféře je kyslík</a:t>
            </a:r>
            <a:r>
              <a:rPr lang="cs-CZ" dirty="0" smtClean="0"/>
              <a:t>, dusík a další plyny</a:t>
            </a:r>
          </a:p>
          <a:p>
            <a:r>
              <a:rPr lang="cs-CZ" dirty="0" smtClean="0"/>
              <a:t>nachází se na ní </a:t>
            </a:r>
            <a:r>
              <a:rPr lang="cs-CZ" b="1" dirty="0" smtClean="0"/>
              <a:t>voda </a:t>
            </a:r>
            <a:r>
              <a:rPr lang="cs-CZ" b="1" dirty="0" smtClean="0"/>
              <a:t>                      v </a:t>
            </a:r>
            <a:r>
              <a:rPr lang="cs-CZ" b="1" dirty="0" smtClean="0"/>
              <a:t>kapalném skupenství</a:t>
            </a:r>
          </a:p>
          <a:p>
            <a:r>
              <a:rPr lang="cs-CZ" b="1" dirty="0" smtClean="0"/>
              <a:t>VZNIKL NA NÍ ŽIVOT</a:t>
            </a:r>
          </a:p>
          <a:p>
            <a:r>
              <a:rPr lang="cs-CZ" dirty="0" smtClean="0"/>
              <a:t>zdálky se jeví jako </a:t>
            </a:r>
            <a:r>
              <a:rPr lang="cs-CZ" b="1" dirty="0" smtClean="0"/>
              <a:t>modrobílá planeta</a:t>
            </a:r>
          </a:p>
          <a:p>
            <a:r>
              <a:rPr lang="cs-CZ" b="1" dirty="0" smtClean="0"/>
              <a:t>má jeden měsíc </a:t>
            </a:r>
            <a:r>
              <a:rPr lang="cs-CZ" dirty="0" smtClean="0"/>
              <a:t>nazvaný </a:t>
            </a:r>
            <a:r>
              <a:rPr lang="cs-CZ" sz="3000" b="1" dirty="0" smtClean="0"/>
              <a:t>Měsíc</a:t>
            </a:r>
          </a:p>
          <a:p>
            <a:r>
              <a:rPr lang="cs-CZ" b="1" dirty="0" smtClean="0"/>
              <a:t>doba rotace </a:t>
            </a:r>
            <a:r>
              <a:rPr lang="cs-CZ" dirty="0" smtClean="0"/>
              <a:t>trvá </a:t>
            </a:r>
            <a:r>
              <a:rPr lang="cs-CZ" b="1" dirty="0" smtClean="0"/>
              <a:t>24hodin</a:t>
            </a:r>
            <a:r>
              <a:rPr lang="cs-CZ" dirty="0" smtClean="0"/>
              <a:t>, </a:t>
            </a:r>
            <a:r>
              <a:rPr lang="cs-CZ" b="1" dirty="0" smtClean="0"/>
              <a:t>doba oběhu </a:t>
            </a:r>
            <a:r>
              <a:rPr lang="cs-CZ" dirty="0" smtClean="0"/>
              <a:t>asi </a:t>
            </a:r>
            <a:r>
              <a:rPr lang="cs-CZ" b="1" dirty="0" smtClean="0"/>
              <a:t>365 dní</a:t>
            </a:r>
            <a:endParaRPr lang="cs-CZ" b="1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301" b="16789"/>
          <a:stretch/>
        </p:blipFill>
        <p:spPr>
          <a:xfrm>
            <a:off x="4572000" y="4149080"/>
            <a:ext cx="2332856" cy="1584254"/>
          </a:xfrm>
          <a:prstGeom prst="rect">
            <a:avLst/>
          </a:prstGeom>
        </p:spPr>
      </p:pic>
      <p:pic>
        <p:nvPicPr>
          <p:cNvPr id="13" name="Zástupný symbol pro obsah 12"/>
          <p:cNvPicPr>
            <a:picLocks noGrp="1" noChangeAspect="1"/>
          </p:cNvPicPr>
          <p:nvPr>
            <p:ph sz="half" idx="2"/>
          </p:nvPr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234" t="22058" r="36167" b="42328"/>
          <a:stretch/>
        </p:blipFill>
        <p:spPr>
          <a:xfrm>
            <a:off x="6561777" y="5268036"/>
            <a:ext cx="1168509" cy="110676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183" b="10346"/>
          <a:stretch/>
        </p:blipFill>
        <p:spPr>
          <a:xfrm>
            <a:off x="5735612" y="1651000"/>
            <a:ext cx="2652812" cy="210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66584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900" decel="100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Planety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1600200"/>
            <a:ext cx="4388296" cy="50691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200" b="1" dirty="0" smtClean="0">
                <a:solidFill>
                  <a:srgbClr val="C00000"/>
                </a:solidFill>
              </a:rPr>
              <a:t>MARS</a:t>
            </a:r>
          </a:p>
          <a:p>
            <a:r>
              <a:rPr lang="cs-CZ" dirty="0" smtClean="0"/>
              <a:t>má </a:t>
            </a:r>
            <a:r>
              <a:rPr lang="cs-CZ" b="1" dirty="0" smtClean="0"/>
              <a:t>červené zbarvení</a:t>
            </a:r>
            <a:r>
              <a:rPr lang="cs-CZ" dirty="0" smtClean="0"/>
              <a:t>, říká se mu </a:t>
            </a:r>
            <a:r>
              <a:rPr lang="cs-CZ" b="1" dirty="0" smtClean="0"/>
              <a:t>„rudá planeta“</a:t>
            </a:r>
          </a:p>
          <a:p>
            <a:r>
              <a:rPr lang="cs-CZ" dirty="0" smtClean="0"/>
              <a:t>povrch pokrývá </a:t>
            </a:r>
            <a:r>
              <a:rPr lang="cs-CZ" b="1" dirty="0" smtClean="0"/>
              <a:t>železný prach</a:t>
            </a:r>
            <a:r>
              <a:rPr lang="cs-CZ" dirty="0" smtClean="0"/>
              <a:t>(=rez)</a:t>
            </a:r>
          </a:p>
          <a:p>
            <a:r>
              <a:rPr lang="cs-CZ" b="1" dirty="0" smtClean="0"/>
              <a:t>zmrzlá voda </a:t>
            </a:r>
            <a:r>
              <a:rPr lang="cs-CZ" dirty="0" smtClean="0"/>
              <a:t>vytváří </a:t>
            </a:r>
            <a:r>
              <a:rPr lang="cs-CZ" b="1" dirty="0" smtClean="0"/>
              <a:t>polární ledové čepičky</a:t>
            </a:r>
          </a:p>
          <a:p>
            <a:r>
              <a:rPr lang="cs-CZ" dirty="0" smtClean="0"/>
              <a:t>lidé plánují </a:t>
            </a:r>
            <a:r>
              <a:rPr lang="cs-CZ" b="1" dirty="0" smtClean="0"/>
              <a:t>let na </a:t>
            </a:r>
            <a:r>
              <a:rPr lang="cs-CZ" b="1" dirty="0"/>
              <a:t>M</a:t>
            </a:r>
            <a:r>
              <a:rPr lang="cs-CZ" b="1" dirty="0" smtClean="0"/>
              <a:t>ars</a:t>
            </a:r>
          </a:p>
          <a:p>
            <a:r>
              <a:rPr lang="cs-CZ" b="1" dirty="0" smtClean="0"/>
              <a:t>doba rotace </a:t>
            </a:r>
            <a:r>
              <a:rPr lang="cs-CZ" dirty="0" smtClean="0"/>
              <a:t>je blízká </a:t>
            </a:r>
            <a:r>
              <a:rPr lang="cs-CZ" b="1" dirty="0" smtClean="0"/>
              <a:t>Zemi</a:t>
            </a:r>
          </a:p>
          <a:p>
            <a:r>
              <a:rPr lang="cs-CZ" dirty="0" smtClean="0"/>
              <a:t>je </a:t>
            </a:r>
            <a:r>
              <a:rPr lang="cs-CZ" b="1" dirty="0" smtClean="0"/>
              <a:t>nejchladnější ze Slunci blízkých planet </a:t>
            </a:r>
            <a:r>
              <a:rPr lang="cs-CZ" dirty="0" smtClean="0"/>
              <a:t>(noční teploty klesají pod -100°C)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08" t="5715" r="9962" b="8104"/>
          <a:stretch/>
        </p:blipFill>
        <p:spPr>
          <a:xfrm>
            <a:off x="5054600" y="1988841"/>
            <a:ext cx="3509208" cy="3294360"/>
          </a:xfrm>
        </p:spPr>
      </p:pic>
      <p:sp>
        <p:nvSpPr>
          <p:cNvPr id="7" name="TextovéPole 6"/>
          <p:cNvSpPr txBox="1"/>
          <p:nvPr/>
        </p:nvSpPr>
        <p:spPr>
          <a:xfrm>
            <a:off x="7884368" y="5301208"/>
            <a:ext cx="9178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Obr.3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550432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Planety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9968" y="1452578"/>
            <a:ext cx="5272112" cy="492162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JUPITER</a:t>
            </a:r>
          </a:p>
          <a:p>
            <a:r>
              <a:rPr lang="cs-CZ" sz="2400" b="1" dirty="0" smtClean="0"/>
              <a:t>největší</a:t>
            </a:r>
            <a:r>
              <a:rPr lang="cs-CZ" sz="2400" dirty="0" smtClean="0"/>
              <a:t> z planet</a:t>
            </a:r>
          </a:p>
          <a:p>
            <a:r>
              <a:rPr lang="cs-CZ" sz="2400" dirty="0" smtClean="0"/>
              <a:t>jádro je kapalné, povrch plynný, </a:t>
            </a:r>
            <a:r>
              <a:rPr lang="cs-CZ" sz="2400" b="1" dirty="0" smtClean="0"/>
              <a:t>skládá se z helia a vodíku</a:t>
            </a:r>
          </a:p>
          <a:p>
            <a:r>
              <a:rPr lang="cs-CZ" sz="2400" b="1" dirty="0" smtClean="0"/>
              <a:t>doba rotace </a:t>
            </a:r>
            <a:r>
              <a:rPr lang="cs-CZ" sz="2400" dirty="0" smtClean="0"/>
              <a:t>je necelých </a:t>
            </a:r>
            <a:r>
              <a:rPr lang="cs-CZ" sz="2400" b="1" dirty="0" smtClean="0"/>
              <a:t>10hodin</a:t>
            </a:r>
            <a:r>
              <a:rPr lang="cs-CZ" sz="2400" dirty="0" smtClean="0"/>
              <a:t>, </a:t>
            </a:r>
            <a:r>
              <a:rPr lang="cs-CZ" sz="2400" b="1" dirty="0" smtClean="0"/>
              <a:t>větrné bouře </a:t>
            </a:r>
            <a:r>
              <a:rPr lang="cs-CZ" sz="2400" dirty="0" smtClean="0"/>
              <a:t>na povrchu dosahují </a:t>
            </a:r>
            <a:r>
              <a:rPr lang="cs-CZ" sz="2400" b="1" dirty="0" smtClean="0"/>
              <a:t>rychlosti až 500km/h</a:t>
            </a:r>
          </a:p>
          <a:p>
            <a:r>
              <a:rPr lang="cs-CZ" sz="2400" b="1" dirty="0" smtClean="0"/>
              <a:t>rudá skvrna </a:t>
            </a:r>
            <a:r>
              <a:rPr lang="cs-CZ" sz="2400" dirty="0" smtClean="0"/>
              <a:t>na jeho povrchu je </a:t>
            </a:r>
            <a:r>
              <a:rPr lang="cs-CZ" sz="2400" b="1" dirty="0" smtClean="0"/>
              <a:t>středem obrovské bouře</a:t>
            </a:r>
          </a:p>
          <a:p>
            <a:r>
              <a:rPr lang="cs-CZ" sz="2400" dirty="0" smtClean="0"/>
              <a:t>má </a:t>
            </a:r>
            <a:r>
              <a:rPr lang="cs-CZ" sz="2400" b="1" dirty="0" smtClean="0"/>
              <a:t>velké množství měsíců</a:t>
            </a:r>
            <a:r>
              <a:rPr lang="cs-CZ" sz="2400" dirty="0" smtClean="0"/>
              <a:t>, 4 největší jsou: </a:t>
            </a:r>
            <a:r>
              <a:rPr lang="cs-CZ" sz="2400" i="1" dirty="0" err="1" smtClean="0"/>
              <a:t>Io</a:t>
            </a:r>
            <a:r>
              <a:rPr lang="cs-CZ" sz="2400" i="1" dirty="0" smtClean="0"/>
              <a:t>, Europa, Ganymedes a </a:t>
            </a:r>
            <a:r>
              <a:rPr lang="cs-CZ" sz="2400" i="1" dirty="0" err="1" smtClean="0"/>
              <a:t>Callisto</a:t>
            </a:r>
            <a:r>
              <a:rPr lang="cs-CZ" sz="2400" i="1" dirty="0" smtClean="0"/>
              <a:t> </a:t>
            </a:r>
          </a:p>
          <a:p>
            <a:r>
              <a:rPr lang="cs-CZ" sz="2400" dirty="0" smtClean="0"/>
              <a:t>má </a:t>
            </a:r>
            <a:r>
              <a:rPr lang="cs-CZ" sz="2400" b="1" dirty="0" smtClean="0"/>
              <a:t>tenký prstenec tvořený prachem</a:t>
            </a:r>
          </a:p>
          <a:p>
            <a:endParaRPr lang="cs-CZ" dirty="0" smtClean="0"/>
          </a:p>
          <a:p>
            <a:endParaRPr lang="cs-CZ" sz="2400" dirty="0" smtClean="0"/>
          </a:p>
          <a:p>
            <a:endParaRPr lang="cs-CZ" sz="20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87" r="15423"/>
          <a:stretch/>
        </p:blipFill>
        <p:spPr>
          <a:xfrm>
            <a:off x="5652120" y="2892665"/>
            <a:ext cx="2016224" cy="2996314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572" b="19307"/>
          <a:stretch/>
        </p:blipFill>
        <p:spPr>
          <a:xfrm>
            <a:off x="6948264" y="1486216"/>
            <a:ext cx="1872208" cy="121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2769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900" decel="100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Planety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1458552"/>
            <a:ext cx="4752528" cy="514116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800" b="1" dirty="0" smtClean="0">
                <a:solidFill>
                  <a:srgbClr val="FFC000"/>
                </a:solidFill>
              </a:rPr>
              <a:t>SATURN</a:t>
            </a:r>
          </a:p>
          <a:p>
            <a:r>
              <a:rPr lang="cs-CZ" dirty="0" smtClean="0"/>
              <a:t> má </a:t>
            </a:r>
            <a:r>
              <a:rPr lang="cs-CZ" b="1" dirty="0" smtClean="0"/>
              <a:t>široký jasný prstenec </a:t>
            </a:r>
            <a:r>
              <a:rPr lang="cs-CZ" dirty="0" smtClean="0"/>
              <a:t>složený ze tří částí; tvoří ho </a:t>
            </a:r>
            <a:r>
              <a:rPr lang="cs-CZ" b="1" dirty="0" smtClean="0"/>
              <a:t>ledová tříšť</a:t>
            </a:r>
          </a:p>
          <a:p>
            <a:r>
              <a:rPr lang="cs-CZ" b="1" dirty="0" smtClean="0"/>
              <a:t>skládá se z helia a vodíku</a:t>
            </a:r>
          </a:p>
          <a:p>
            <a:r>
              <a:rPr lang="cs-CZ" dirty="0" smtClean="0"/>
              <a:t>má </a:t>
            </a:r>
            <a:r>
              <a:rPr lang="cs-CZ" b="1" dirty="0" smtClean="0"/>
              <a:t>nižší hustotu </a:t>
            </a:r>
            <a:r>
              <a:rPr lang="cs-CZ" dirty="0" smtClean="0"/>
              <a:t>než voda (na hladině by plaval)</a:t>
            </a:r>
          </a:p>
          <a:p>
            <a:r>
              <a:rPr lang="cs-CZ" dirty="0" smtClean="0"/>
              <a:t>na rovníku dosahuje </a:t>
            </a:r>
            <a:r>
              <a:rPr lang="cs-CZ" b="1" dirty="0" smtClean="0"/>
              <a:t>vítr rychlosti 1600km/h</a:t>
            </a:r>
          </a:p>
          <a:p>
            <a:r>
              <a:rPr lang="cs-CZ" dirty="0" smtClean="0"/>
              <a:t>obíhá kolem něho </a:t>
            </a:r>
            <a:r>
              <a:rPr lang="cs-CZ" b="1" dirty="0" smtClean="0"/>
              <a:t>18měsíců</a:t>
            </a:r>
            <a:r>
              <a:rPr lang="cs-CZ" dirty="0" smtClean="0"/>
              <a:t>, </a:t>
            </a:r>
            <a:r>
              <a:rPr lang="cs-CZ" b="1" i="1" dirty="0" smtClean="0"/>
              <a:t>největší je Titan</a:t>
            </a:r>
            <a:r>
              <a:rPr lang="cs-CZ" i="1" dirty="0" smtClean="0"/>
              <a:t> </a:t>
            </a:r>
            <a:r>
              <a:rPr lang="cs-CZ" dirty="0" smtClean="0"/>
              <a:t>(je větší než Merkur, jako </a:t>
            </a:r>
            <a:r>
              <a:rPr lang="cs-CZ" b="1" dirty="0" smtClean="0"/>
              <a:t>jediný měsíc má atmosféru</a:t>
            </a:r>
            <a:r>
              <a:rPr lang="cs-CZ" dirty="0"/>
              <a:t>)</a:t>
            </a:r>
            <a:endParaRPr lang="cs-CZ" b="1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33628" y="1628800"/>
            <a:ext cx="3240360" cy="3240360"/>
          </a:xfrm>
        </p:spPr>
      </p:pic>
    </p:spTree>
    <p:extLst>
      <p:ext uri="{BB962C8B-B14F-4D97-AF65-F5344CB8AC3E}">
        <p14:creationId xmlns:p14="http://schemas.microsoft.com/office/powerpoint/2010/main" xmlns="" val="841379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9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9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00" decel="100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900" decel="100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900" decel="100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Planety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600200"/>
            <a:ext cx="5220072" cy="50691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URAN</a:t>
            </a:r>
          </a:p>
          <a:p>
            <a:r>
              <a:rPr lang="cs-CZ" dirty="0" smtClean="0"/>
              <a:t>je </a:t>
            </a:r>
            <a:r>
              <a:rPr lang="cs-CZ" b="1" dirty="0" smtClean="0"/>
              <a:t>4x větší než Země</a:t>
            </a:r>
          </a:p>
          <a:p>
            <a:r>
              <a:rPr lang="cs-CZ" dirty="0" smtClean="0"/>
              <a:t>jeho </a:t>
            </a:r>
            <a:r>
              <a:rPr lang="cs-CZ" b="1" dirty="0" smtClean="0"/>
              <a:t>osa rotace je kolmá k oběžné dráze </a:t>
            </a:r>
            <a:r>
              <a:rPr lang="cs-CZ" dirty="0" smtClean="0"/>
              <a:t>, </a:t>
            </a:r>
            <a:r>
              <a:rPr lang="cs-CZ" i="1" dirty="0" smtClean="0"/>
              <a:t>obíhá Slunce „vleže“</a:t>
            </a:r>
          </a:p>
          <a:p>
            <a:r>
              <a:rPr lang="cs-CZ" dirty="0" smtClean="0"/>
              <a:t>má </a:t>
            </a:r>
            <a:r>
              <a:rPr lang="cs-CZ" b="1" dirty="0" smtClean="0"/>
              <a:t>modrozelenou barvu</a:t>
            </a:r>
          </a:p>
          <a:p>
            <a:r>
              <a:rPr lang="cs-CZ" dirty="0" smtClean="0"/>
              <a:t>má </a:t>
            </a:r>
            <a:r>
              <a:rPr lang="cs-CZ" b="1" dirty="0" smtClean="0"/>
              <a:t>řadu tmavých úzkých prstenců </a:t>
            </a:r>
            <a:r>
              <a:rPr lang="cs-CZ" dirty="0" smtClean="0"/>
              <a:t>tvořenou částicemi </a:t>
            </a:r>
            <a:r>
              <a:rPr lang="cs-CZ" dirty="0" smtClean="0"/>
              <a:t>od10 cm </a:t>
            </a:r>
            <a:r>
              <a:rPr lang="cs-CZ" dirty="0" smtClean="0"/>
              <a:t>do </a:t>
            </a:r>
            <a:r>
              <a:rPr lang="cs-CZ" dirty="0" smtClean="0"/>
              <a:t>10 m</a:t>
            </a:r>
            <a:endParaRPr lang="cs-CZ" dirty="0" smtClean="0"/>
          </a:p>
          <a:p>
            <a:r>
              <a:rPr lang="cs-CZ" dirty="0" smtClean="0"/>
              <a:t>má </a:t>
            </a:r>
            <a:r>
              <a:rPr lang="cs-CZ" b="1" dirty="0" smtClean="0"/>
              <a:t>5 velkých </a:t>
            </a:r>
            <a:r>
              <a:rPr lang="cs-CZ" dirty="0" smtClean="0"/>
              <a:t>a několik malých </a:t>
            </a:r>
            <a:r>
              <a:rPr lang="cs-CZ" b="1" dirty="0" smtClean="0"/>
              <a:t>měsíců</a:t>
            </a:r>
          </a:p>
          <a:p>
            <a:r>
              <a:rPr lang="cs-CZ" dirty="0" smtClean="0"/>
              <a:t> nejzajímavějším je </a:t>
            </a:r>
            <a:r>
              <a:rPr lang="cs-CZ" b="1" i="1" dirty="0" err="1" smtClean="0"/>
              <a:t>Miranda</a:t>
            </a:r>
            <a:r>
              <a:rPr lang="cs-CZ" dirty="0" smtClean="0"/>
              <a:t> - </a:t>
            </a:r>
            <a:r>
              <a:rPr lang="cs-CZ" i="1" dirty="0" smtClean="0"/>
              <a:t>vznikla rozbitím a následným slepením kusů zpět</a:t>
            </a:r>
            <a:endParaRPr lang="cs-CZ" i="1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08" t="3677" r="3052" b="2764"/>
          <a:stretch/>
        </p:blipFill>
        <p:spPr>
          <a:xfrm>
            <a:off x="5508104" y="1772816"/>
            <a:ext cx="3169193" cy="3023096"/>
          </a:xfrm>
        </p:spPr>
      </p:pic>
      <p:sp>
        <p:nvSpPr>
          <p:cNvPr id="7" name="TextovéPole 6"/>
          <p:cNvSpPr txBox="1"/>
          <p:nvPr/>
        </p:nvSpPr>
        <p:spPr>
          <a:xfrm>
            <a:off x="8105700" y="4794260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Obr.4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740190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900" decel="100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Planety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554167"/>
            <a:ext cx="4464496" cy="530383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4100" b="1" dirty="0" smtClean="0">
                <a:solidFill>
                  <a:schemeClr val="accent1">
                    <a:lumMod val="75000"/>
                  </a:schemeClr>
                </a:solidFill>
              </a:rPr>
              <a:t>NEPTUN</a:t>
            </a:r>
          </a:p>
          <a:p>
            <a:r>
              <a:rPr lang="cs-CZ" sz="3400" dirty="0" smtClean="0"/>
              <a:t>je </a:t>
            </a:r>
            <a:r>
              <a:rPr lang="cs-CZ" sz="3400" b="1" dirty="0" smtClean="0"/>
              <a:t>nejvzdálenější</a:t>
            </a:r>
            <a:r>
              <a:rPr lang="cs-CZ" sz="3400" dirty="0" smtClean="0"/>
              <a:t> od Slunce</a:t>
            </a:r>
          </a:p>
          <a:p>
            <a:r>
              <a:rPr lang="cs-CZ" sz="3400" dirty="0" smtClean="0"/>
              <a:t>je to </a:t>
            </a:r>
            <a:r>
              <a:rPr lang="cs-CZ" sz="3400" b="1" dirty="0" smtClean="0"/>
              <a:t>chladná modrá planeta</a:t>
            </a:r>
          </a:p>
          <a:p>
            <a:r>
              <a:rPr lang="cs-CZ" sz="3400" dirty="0" smtClean="0"/>
              <a:t> na povrchu neustále </a:t>
            </a:r>
            <a:r>
              <a:rPr lang="cs-CZ" sz="3400" b="1" dirty="0" smtClean="0"/>
              <a:t>zuří bouře</a:t>
            </a:r>
          </a:p>
          <a:p>
            <a:r>
              <a:rPr lang="cs-CZ" sz="3400" dirty="0" smtClean="0"/>
              <a:t>v atmosféře jsou </a:t>
            </a:r>
            <a:r>
              <a:rPr lang="cs-CZ" sz="3400" b="1" dirty="0" smtClean="0"/>
              <a:t>oblaka zmrzlého metanu</a:t>
            </a:r>
            <a:r>
              <a:rPr lang="cs-CZ" sz="3400" dirty="0" smtClean="0"/>
              <a:t>, na </a:t>
            </a:r>
            <a:r>
              <a:rPr lang="cs-CZ" sz="3400" b="1" dirty="0" smtClean="0"/>
              <a:t>povrchu je „oceán“ vody, čpavku a metanu</a:t>
            </a:r>
          </a:p>
          <a:p>
            <a:r>
              <a:rPr lang="cs-CZ" sz="3400" dirty="0" smtClean="0"/>
              <a:t>má </a:t>
            </a:r>
            <a:r>
              <a:rPr lang="cs-CZ" sz="3400" b="1" dirty="0" smtClean="0"/>
              <a:t>6 slabých prstenců</a:t>
            </a:r>
            <a:r>
              <a:rPr lang="cs-CZ" sz="3400" dirty="0" smtClean="0"/>
              <a:t>, poslední </a:t>
            </a:r>
            <a:r>
              <a:rPr lang="cs-CZ" sz="3400" i="1" dirty="0" err="1" smtClean="0"/>
              <a:t>Adamsův</a:t>
            </a:r>
            <a:r>
              <a:rPr lang="cs-CZ" sz="3400" dirty="0" smtClean="0"/>
              <a:t> je </a:t>
            </a:r>
            <a:r>
              <a:rPr lang="cs-CZ" sz="3400" i="1" dirty="0" smtClean="0"/>
              <a:t>zacuchaný, </a:t>
            </a:r>
            <a:r>
              <a:rPr lang="cs-CZ" sz="3400" dirty="0" smtClean="0"/>
              <a:t>snad vlivem neznámého měsíce</a:t>
            </a:r>
          </a:p>
          <a:p>
            <a:r>
              <a:rPr lang="cs-CZ" sz="3400" dirty="0" smtClean="0"/>
              <a:t>má </a:t>
            </a:r>
            <a:r>
              <a:rPr lang="cs-CZ" sz="3400" b="1" dirty="0" smtClean="0"/>
              <a:t>8 měsíců</a:t>
            </a:r>
            <a:r>
              <a:rPr lang="cs-CZ" sz="3400" dirty="0" smtClean="0"/>
              <a:t>, největší je </a:t>
            </a:r>
            <a:r>
              <a:rPr lang="cs-CZ" sz="3400" i="1" dirty="0" smtClean="0"/>
              <a:t>Triton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004" t="9517" r="1493" b="5052"/>
          <a:stretch/>
        </p:blipFill>
        <p:spPr>
          <a:xfrm>
            <a:off x="5220072" y="1916832"/>
            <a:ext cx="3316964" cy="3218160"/>
          </a:xfrm>
        </p:spPr>
      </p:pic>
      <p:sp>
        <p:nvSpPr>
          <p:cNvPr id="8" name="TextovéPole 7"/>
          <p:cNvSpPr txBox="1"/>
          <p:nvPr/>
        </p:nvSpPr>
        <p:spPr>
          <a:xfrm>
            <a:off x="7938120" y="5132784"/>
            <a:ext cx="720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Obr.5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4208405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900" decel="100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Planety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254624" cy="538942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Dříve bylo za devátou a nejmenší planetu považováno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PLUTO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Pluto</a:t>
            </a:r>
            <a:r>
              <a:rPr lang="cs-CZ" dirty="0" smtClean="0"/>
              <a:t> je </a:t>
            </a:r>
            <a:r>
              <a:rPr lang="cs-CZ" b="1" dirty="0" smtClean="0"/>
              <a:t>ledová planetka</a:t>
            </a:r>
            <a:r>
              <a:rPr lang="cs-CZ" dirty="0" smtClean="0"/>
              <a:t>, nepodobá se ani planetám zemského typu ani velkým planetám</a:t>
            </a:r>
          </a:p>
          <a:p>
            <a:r>
              <a:rPr lang="cs-CZ" b="1" dirty="0" smtClean="0"/>
              <a:t>Je menší než některé měsíce planet </a:t>
            </a:r>
            <a:r>
              <a:rPr lang="cs-CZ" dirty="0" smtClean="0"/>
              <a:t>(třeba i náš Měsíc)</a:t>
            </a:r>
          </a:p>
          <a:p>
            <a:r>
              <a:rPr lang="cs-CZ" b="1" dirty="0" smtClean="0"/>
              <a:t>Má velký měsíc </a:t>
            </a:r>
            <a:r>
              <a:rPr lang="cs-CZ" dirty="0" smtClean="0"/>
              <a:t>– </a:t>
            </a:r>
            <a:r>
              <a:rPr lang="cs-CZ" b="1" i="1" dirty="0" err="1" smtClean="0"/>
              <a:t>Charon</a:t>
            </a:r>
            <a:endParaRPr lang="cs-CZ" b="1" i="1" dirty="0" smtClean="0"/>
          </a:p>
          <a:p>
            <a:r>
              <a:rPr lang="cs-CZ" dirty="0" smtClean="0"/>
              <a:t>Jeho </a:t>
            </a:r>
            <a:r>
              <a:rPr lang="cs-CZ" b="1" dirty="0" smtClean="0"/>
              <a:t>povrch je pokrytý ledem z vody, metanu a dusíku</a:t>
            </a:r>
            <a:endParaRPr lang="cs-CZ" b="1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904" t="1347" r="4852" b="13860"/>
          <a:stretch/>
        </p:blipFill>
        <p:spPr>
          <a:xfrm>
            <a:off x="5327486" y="1844824"/>
            <a:ext cx="2939572" cy="2236192"/>
          </a:xfrm>
        </p:spPr>
      </p:pic>
      <p:sp>
        <p:nvSpPr>
          <p:cNvPr id="7" name="TextovéPole 6"/>
          <p:cNvSpPr txBox="1"/>
          <p:nvPr/>
        </p:nvSpPr>
        <p:spPr>
          <a:xfrm>
            <a:off x="7668344" y="4051811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Obr.6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510425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900" decel="100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900" decel="100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 informací: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453176"/>
            <a:ext cx="9144000" cy="5404824"/>
          </a:xfrm>
        </p:spPr>
        <p:txBody>
          <a:bodyPr>
            <a:normAutofit/>
          </a:bodyPr>
          <a:lstStyle/>
          <a:p>
            <a:r>
              <a:rPr lang="cs-CZ" sz="1900" dirty="0" smtClean="0"/>
              <a:t>Učivo vychází z učebnice J</a:t>
            </a:r>
            <a:r>
              <a:rPr lang="cs-CZ" sz="1900" dirty="0"/>
              <a:t>. </a:t>
            </a:r>
            <a:r>
              <a:rPr lang="cs-CZ" sz="1900" dirty="0" err="1"/>
              <a:t>Matyášek</a:t>
            </a:r>
            <a:r>
              <a:rPr lang="cs-CZ" sz="1900" dirty="0"/>
              <a:t>, V. Štiková, J. Trna, </a:t>
            </a:r>
            <a:r>
              <a:rPr lang="cs-CZ" sz="1900" i="1" dirty="0"/>
              <a:t>PŘÍRODOVĚDA 5</a:t>
            </a:r>
            <a:r>
              <a:rPr lang="cs-CZ" sz="1900" dirty="0"/>
              <a:t>,učebnice pro 5.ročník, </a:t>
            </a:r>
            <a:r>
              <a:rPr lang="cs-CZ" sz="1400" dirty="0"/>
              <a:t>ČLOVĚK A JEHO SVĚT</a:t>
            </a:r>
            <a:r>
              <a:rPr lang="cs-CZ" sz="1900" dirty="0"/>
              <a:t>, nakladatelství Nová škola 2004,  ISBN 80-7289-063-8, str. </a:t>
            </a:r>
            <a:r>
              <a:rPr lang="cs-CZ" sz="1900" dirty="0" smtClean="0"/>
              <a:t>26</a:t>
            </a:r>
          </a:p>
          <a:p>
            <a:r>
              <a:rPr lang="cs-CZ" sz="1900" dirty="0"/>
              <a:t>Robert </a:t>
            </a:r>
            <a:r>
              <a:rPr lang="cs-CZ" sz="1900" dirty="0" err="1"/>
              <a:t>Burnham</a:t>
            </a:r>
            <a:r>
              <a:rPr lang="cs-CZ" sz="1900" dirty="0"/>
              <a:t>, Dětský atlas vesmíru, nakladatelství Svojtka </a:t>
            </a:r>
            <a:r>
              <a:rPr lang="el-GR" sz="1900" dirty="0"/>
              <a:t>α</a:t>
            </a:r>
            <a:r>
              <a:rPr lang="cs-CZ" sz="1900" dirty="0"/>
              <a:t> Co., Praha 2001, ISBN 80-7237-323-4, </a:t>
            </a:r>
            <a:r>
              <a:rPr lang="cs-CZ" sz="1900" dirty="0" smtClean="0"/>
              <a:t>str.34-61</a:t>
            </a:r>
          </a:p>
          <a:p>
            <a:endParaRPr lang="cs-CZ" sz="2000" dirty="0"/>
          </a:p>
          <a:p>
            <a:r>
              <a:rPr lang="cs-CZ" sz="1900" dirty="0" smtClean="0"/>
              <a:t>Obrázky Microsoft </a:t>
            </a:r>
            <a:r>
              <a:rPr lang="cs-CZ" sz="1900" dirty="0"/>
              <a:t>Office Klipart </a:t>
            </a:r>
            <a:r>
              <a:rPr lang="cs-CZ" sz="1900" i="1" dirty="0"/>
              <a:t>/office.microsoft.com</a:t>
            </a:r>
            <a:r>
              <a:rPr lang="cs-CZ" sz="1900" i="1" dirty="0" smtClean="0"/>
              <a:t>/</a:t>
            </a:r>
          </a:p>
          <a:p>
            <a:r>
              <a:rPr lang="cs-CZ" sz="1900" dirty="0" smtClean="0"/>
              <a:t>Obr.1-6</a:t>
            </a:r>
            <a:r>
              <a:rPr lang="cs-CZ" sz="1900" smtClean="0"/>
              <a:t>: kresby </a:t>
            </a:r>
            <a:r>
              <a:rPr lang="cs-CZ" sz="1900" dirty="0" smtClean="0"/>
              <a:t>autora</a:t>
            </a:r>
          </a:p>
          <a:p>
            <a:endParaRPr lang="cs-CZ" sz="1900" i="1" dirty="0" smtClean="0"/>
          </a:p>
          <a:p>
            <a:endParaRPr lang="cs-CZ" sz="1800" u="sng" dirty="0" smtClean="0"/>
          </a:p>
          <a:p>
            <a:endParaRPr lang="cs-CZ" sz="1800" u="sng" dirty="0"/>
          </a:p>
          <a:p>
            <a:endParaRPr lang="cs-CZ" sz="1800" u="sng" dirty="0" smtClean="0"/>
          </a:p>
          <a:p>
            <a:endParaRPr lang="cs-CZ" sz="1800" u="sng" dirty="0"/>
          </a:p>
          <a:p>
            <a:endParaRPr lang="cs-CZ" sz="1800" u="sng" dirty="0" smtClean="0"/>
          </a:p>
          <a:p>
            <a:endParaRPr lang="cs-CZ" sz="1800" u="sng" dirty="0"/>
          </a:p>
          <a:p>
            <a:endParaRPr lang="cs-CZ" sz="1800" u="sng" dirty="0" smtClean="0"/>
          </a:p>
          <a:p>
            <a:endParaRPr lang="cs-CZ" sz="1800" dirty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395876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497</TotalTime>
  <Words>662</Words>
  <Application>Microsoft Office PowerPoint</Application>
  <PresentationFormat>Předvádění na obrazovce (4:3)</PresentationFormat>
  <Paragraphs>124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Planety</vt:lpstr>
      <vt:lpstr>Planety</vt:lpstr>
      <vt:lpstr>Planety</vt:lpstr>
      <vt:lpstr>Planety</vt:lpstr>
      <vt:lpstr>Planety</vt:lpstr>
      <vt:lpstr>Planety</vt:lpstr>
      <vt:lpstr>Planety</vt:lpstr>
      <vt:lpstr>Planety</vt:lpstr>
      <vt:lpstr>Planety</vt:lpstr>
      <vt:lpstr>Planety</vt:lpstr>
      <vt:lpstr>Použité zdroje informací:</vt:lpstr>
    </vt:vector>
  </TitlesOfParts>
  <Company>-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Dum</cp:lastModifiedBy>
  <cp:revision>50</cp:revision>
  <dcterms:created xsi:type="dcterms:W3CDTF">2013-01-06T11:03:03Z</dcterms:created>
  <dcterms:modified xsi:type="dcterms:W3CDTF">2013-09-17T13:18:53Z</dcterms:modified>
</cp:coreProperties>
</file>