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14F40C-F9D6-494F-9AD2-9CE55971865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B694D-9651-48B4-8CB7-57198C761C9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2485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B694D-9651-48B4-8CB7-57198C761C9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60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061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895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462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9200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05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5750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290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331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640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397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85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949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7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jpe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2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1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image" Target="../media/image15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7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xmlns="" val="3052638514"/>
              </p:ext>
            </p:extLst>
          </p:nvPr>
        </p:nvGraphicFramePr>
        <p:xfrm>
          <a:off x="457200" y="1526706"/>
          <a:ext cx="8229600" cy="509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17347">
                <a:tc rowSpan="7"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EU peníze školám</a:t>
                      </a:r>
                      <a:endParaRPr lang="cs-CZ" sz="160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600" i="1" dirty="0" err="1" smtClean="0"/>
                        <a:t>Reg</a:t>
                      </a:r>
                      <a:r>
                        <a:rPr lang="cs-CZ" sz="1600" i="1" dirty="0" smtClean="0"/>
                        <a:t>.</a:t>
                      </a:r>
                      <a:r>
                        <a:rPr lang="cs-CZ" sz="1600" i="1" baseline="0" dirty="0" smtClean="0"/>
                        <a:t> číslo projektu: CZ.1.07/1.4.00/21.1440</a:t>
                      </a:r>
                      <a:endParaRPr lang="cs-CZ" sz="1600" i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Autor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Dana Sobotková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Ročník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Datum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3.2.2013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Šablona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V/2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Č.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VY_52_INOVACE_59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gridSpan="3"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Vzdělávací oblast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Člověk a jeho</a:t>
                      </a:r>
                      <a:r>
                        <a:rPr lang="cs-CZ" baseline="0" dirty="0" smtClean="0"/>
                        <a:t> svět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Předmět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Přírodověda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630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Způsob</a:t>
                      </a:r>
                      <a:r>
                        <a:rPr lang="cs-CZ" sz="1600" b="1" baseline="0" dirty="0" smtClean="0"/>
                        <a:t> využití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1600" dirty="0" smtClean="0"/>
                        <a:t>POHYBY ZEMĚ</a:t>
                      </a:r>
                      <a:r>
                        <a:rPr lang="cs-CZ" sz="1600" baseline="0" dirty="0" smtClean="0"/>
                        <a:t> – OTÁČENÍ</a:t>
                      </a:r>
                    </a:p>
                    <a:p>
                      <a:r>
                        <a:rPr lang="cs-CZ" sz="1600" baseline="0" dirty="0" smtClean="0"/>
                        <a:t>Prezentace seznamuje s pohyby planety Země, zaměřuje se především na otáčení, délku dne a noci. Je podkladem pro praktické cvičení s glóbem a atlasy světa.</a:t>
                      </a:r>
                    </a:p>
                    <a:p>
                      <a:r>
                        <a:rPr lang="cs-CZ" sz="1600" baseline="0" dirty="0" smtClean="0"/>
                        <a:t>Volně navazuje na VY_52_INOVACE_58 Planeta Země.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Druh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– výklad učiva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6540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450" y="1487349"/>
            <a:ext cx="2420375" cy="24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71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Pohyby Země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4388296" cy="4525963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Naše planeta </a:t>
            </a:r>
            <a:r>
              <a:rPr lang="cs-CZ" sz="3200" dirty="0" smtClean="0"/>
              <a:t>spolu </a:t>
            </a:r>
            <a:r>
              <a:rPr lang="cs-CZ" sz="3200" dirty="0" smtClean="0"/>
              <a:t>                s </a:t>
            </a:r>
            <a:r>
              <a:rPr lang="cs-CZ" sz="3200" dirty="0" smtClean="0"/>
              <a:t>ostatními planetami </a:t>
            </a:r>
            <a:r>
              <a:rPr lang="cs-CZ" sz="3200" b="1" dirty="0" smtClean="0"/>
              <a:t>obíhá kolem Slunce </a:t>
            </a:r>
            <a:r>
              <a:rPr lang="cs-CZ" sz="3200" b="1" dirty="0" smtClean="0"/>
              <a:t>             </a:t>
            </a:r>
            <a:r>
              <a:rPr lang="cs-CZ" sz="3200" i="1" dirty="0" smtClean="0"/>
              <a:t>a </a:t>
            </a:r>
            <a:r>
              <a:rPr lang="cs-CZ" sz="3200" i="1" dirty="0" smtClean="0"/>
              <a:t>zároveň </a:t>
            </a:r>
            <a:r>
              <a:rPr lang="cs-CZ" sz="3200" b="1" dirty="0" smtClean="0"/>
              <a:t>se otáčí kolem své osy.</a:t>
            </a:r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sz="half" idx="2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89" b="13657"/>
          <a:stretch/>
        </p:blipFill>
        <p:spPr>
          <a:xfrm>
            <a:off x="4659335" y="4766008"/>
            <a:ext cx="2954373" cy="2108032"/>
          </a:xfr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3826122"/>
            <a:ext cx="2088232" cy="208823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52" t="13891" r="12235" b="12645"/>
          <a:stretch/>
        </p:blipFill>
        <p:spPr>
          <a:xfrm>
            <a:off x="6588224" y="116632"/>
            <a:ext cx="2239449" cy="216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863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Pohyby Země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627784" y="5085184"/>
            <a:ext cx="5954216" cy="1751557"/>
          </a:xfrm>
        </p:spPr>
        <p:txBody>
          <a:bodyPr/>
          <a:lstStyle/>
          <a:p>
            <a:r>
              <a:rPr lang="cs-CZ" dirty="0" smtClean="0"/>
              <a:t>Zemská osa </a:t>
            </a:r>
            <a:r>
              <a:rPr lang="cs-CZ" b="1" dirty="0" smtClean="0"/>
              <a:t>je trvale nakloněna </a:t>
            </a:r>
            <a:r>
              <a:rPr lang="cs-CZ" dirty="0" smtClean="0"/>
              <a:t>(pod úhlem 23,5°) a </a:t>
            </a:r>
            <a:r>
              <a:rPr lang="cs-CZ" b="1" dirty="0" smtClean="0"/>
              <a:t>nemění svůj směr </a:t>
            </a:r>
            <a:r>
              <a:rPr lang="cs-CZ" dirty="0" smtClean="0"/>
              <a:t>(</a:t>
            </a:r>
            <a:r>
              <a:rPr lang="cs-CZ" i="1" dirty="0" smtClean="0"/>
              <a:t>směřuje k hvězdě Polárce</a:t>
            </a:r>
            <a:r>
              <a:rPr lang="cs-CZ" dirty="0" smtClean="0"/>
              <a:t>).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0" y="1700808"/>
            <a:ext cx="4686672" cy="3168352"/>
          </a:xfrm>
        </p:spPr>
        <p:txBody>
          <a:bodyPr/>
          <a:lstStyle/>
          <a:p>
            <a:r>
              <a:rPr lang="cs-CZ" b="1" dirty="0"/>
              <a:t>Zemská osa </a:t>
            </a:r>
            <a:r>
              <a:rPr lang="cs-CZ" dirty="0"/>
              <a:t>je pomyslná čára, která vede středem Země a spojuje</a:t>
            </a:r>
            <a:r>
              <a:rPr lang="cs-CZ" i="1" dirty="0"/>
              <a:t> </a:t>
            </a:r>
            <a:r>
              <a:rPr lang="cs-CZ" dirty="0"/>
              <a:t>oba</a:t>
            </a:r>
            <a:r>
              <a:rPr lang="cs-CZ" i="1" dirty="0"/>
              <a:t> zemské póly </a:t>
            </a:r>
            <a:r>
              <a:rPr lang="cs-CZ" i="1" dirty="0" smtClean="0"/>
              <a:t>- severní </a:t>
            </a:r>
            <a:r>
              <a:rPr lang="cs-CZ" i="1" dirty="0"/>
              <a:t>a </a:t>
            </a:r>
            <a:r>
              <a:rPr lang="cs-CZ" i="1" dirty="0" smtClean="0"/>
              <a:t>jižní.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1772816"/>
            <a:ext cx="2952328" cy="2952328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 flipH="1">
            <a:off x="5652120" y="1453176"/>
            <a:ext cx="1872208" cy="305594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357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Pohyby </a:t>
            </a:r>
            <a:r>
              <a:rPr lang="cs-CZ" dirty="0" smtClean="0"/>
              <a:t>Země-otáčení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897560" y="5763606"/>
            <a:ext cx="5760640" cy="1080120"/>
          </a:xfrm>
        </p:spPr>
        <p:txBody>
          <a:bodyPr>
            <a:normAutofit/>
          </a:bodyPr>
          <a:lstStyle/>
          <a:p>
            <a:r>
              <a:rPr lang="cs-CZ" i="1" dirty="0" smtClean="0"/>
              <a:t>Nejstarší měření času bylo pomocí slunečních hodin.</a:t>
            </a:r>
            <a:endParaRPr lang="cs-CZ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99746" y="1526351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Otáčení Země </a:t>
            </a:r>
            <a:r>
              <a:rPr lang="cs-CZ" dirty="0" smtClean="0"/>
              <a:t>kolem osy způsobuje </a:t>
            </a:r>
            <a:r>
              <a:rPr lang="cs-CZ" b="1" dirty="0" smtClean="0"/>
              <a:t>střídání dne a noci.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Jedna otočka </a:t>
            </a:r>
            <a:r>
              <a:rPr lang="cs-CZ" dirty="0" smtClean="0"/>
              <a:t>trvá </a:t>
            </a:r>
            <a:r>
              <a:rPr lang="cs-CZ" b="1" dirty="0" smtClean="0"/>
              <a:t>24 hodin</a:t>
            </a:r>
            <a:r>
              <a:rPr lang="cs-CZ" dirty="0" smtClean="0"/>
              <a:t>, což je jeden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</a:rPr>
              <a:t>kalendářní den</a:t>
            </a:r>
            <a:r>
              <a:rPr lang="cs-CZ" dirty="0" smtClean="0"/>
              <a:t>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97" b="12648"/>
          <a:stretch/>
        </p:blipFill>
        <p:spPr>
          <a:xfrm>
            <a:off x="4989417" y="1453176"/>
            <a:ext cx="1828800" cy="141285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901" b="10487"/>
          <a:stretch/>
        </p:blipFill>
        <p:spPr>
          <a:xfrm>
            <a:off x="6813412" y="1897039"/>
            <a:ext cx="1828800" cy="1419367"/>
          </a:xfrm>
          <a:prstGeom prst="rect">
            <a:avLst/>
          </a:prstGeom>
        </p:spPr>
      </p:pic>
      <p:pic>
        <p:nvPicPr>
          <p:cNvPr id="15" name="Zástupný symbol pro obsah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89" b="13657"/>
          <a:stretch/>
        </p:blipFill>
        <p:spPr>
          <a:xfrm>
            <a:off x="3635896" y="3789040"/>
            <a:ext cx="2448272" cy="1746914"/>
          </a:xfrm>
          <a:prstGeom prst="rect">
            <a:avLst/>
          </a:prstGeom>
        </p:spPr>
      </p:pic>
      <p:pic>
        <p:nvPicPr>
          <p:cNvPr id="1026" name="Picture 2" descr="H:\MC900333998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03712"/>
            <a:ext cx="1659708" cy="136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1170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Pohyby </a:t>
            </a:r>
            <a:r>
              <a:rPr lang="cs-CZ" dirty="0" smtClean="0"/>
              <a:t>Země-otáčení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1584103"/>
            <a:ext cx="4038600" cy="4525963"/>
          </a:xfrm>
        </p:spPr>
        <p:txBody>
          <a:bodyPr>
            <a:normAutofit/>
          </a:bodyPr>
          <a:lstStyle/>
          <a:p>
            <a:r>
              <a:rPr lang="cs-CZ" i="1" dirty="0"/>
              <a:t>Díky </a:t>
            </a:r>
            <a:r>
              <a:rPr lang="cs-CZ" b="1" i="1" dirty="0"/>
              <a:t>otáčení</a:t>
            </a:r>
            <a:r>
              <a:rPr lang="cs-CZ" i="1" dirty="0"/>
              <a:t> Země </a:t>
            </a:r>
            <a:r>
              <a:rPr lang="cs-CZ" dirty="0"/>
              <a:t>se povrch planety slunečními paprsky </a:t>
            </a:r>
            <a:r>
              <a:rPr lang="cs-CZ" i="1" dirty="0"/>
              <a:t>rovnoměrně </a:t>
            </a:r>
            <a:r>
              <a:rPr lang="cs-CZ" i="1" dirty="0" smtClean="0"/>
              <a:t>ohřívá </a:t>
            </a:r>
            <a:r>
              <a:rPr lang="cs-CZ" dirty="0" smtClean="0"/>
              <a:t>(</a:t>
            </a:r>
            <a:r>
              <a:rPr lang="cs-CZ" dirty="0"/>
              <a:t>ozářená část se ohřívá</a:t>
            </a:r>
            <a:r>
              <a:rPr lang="cs-CZ" dirty="0" smtClean="0"/>
              <a:t>, odvrácená </a:t>
            </a:r>
            <a:r>
              <a:rPr lang="cs-CZ" dirty="0"/>
              <a:t>ochlazuje) a vytváří se tak příznivé </a:t>
            </a:r>
            <a:r>
              <a:rPr lang="cs-CZ" b="1" dirty="0"/>
              <a:t>podmínky pro život</a:t>
            </a:r>
            <a:r>
              <a:rPr lang="cs-CZ" dirty="0"/>
              <a:t>.</a:t>
            </a:r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2522" y="1196752"/>
            <a:ext cx="4204029" cy="3153022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78" t="17202" r="178" b="17202"/>
          <a:stretch/>
        </p:blipFill>
        <p:spPr>
          <a:xfrm>
            <a:off x="3550364" y="5374993"/>
            <a:ext cx="2260848" cy="148300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978" b="18843"/>
          <a:stretch/>
        </p:blipFill>
        <p:spPr>
          <a:xfrm>
            <a:off x="4355976" y="3507796"/>
            <a:ext cx="2312581" cy="148419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479" b="15011"/>
          <a:stretch/>
        </p:blipFill>
        <p:spPr>
          <a:xfrm>
            <a:off x="5796135" y="4985201"/>
            <a:ext cx="2229379" cy="1527337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400932" y="4293568"/>
            <a:ext cx="7430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Obr.1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340205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Pohyby </a:t>
            </a:r>
            <a:r>
              <a:rPr lang="cs-CZ" dirty="0" smtClean="0"/>
              <a:t>Země-otáčení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3168352"/>
            <a:ext cx="4608512" cy="3501008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Na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rovníku</a:t>
            </a:r>
            <a:r>
              <a:rPr lang="cs-CZ" dirty="0" smtClean="0"/>
              <a:t> je délka dne i noci </a:t>
            </a:r>
            <a:r>
              <a:rPr lang="cs-CZ" b="1" dirty="0" smtClean="0"/>
              <a:t>stejná po celý rok </a:t>
            </a:r>
            <a:r>
              <a:rPr lang="cs-CZ" dirty="0" smtClean="0"/>
              <a:t>– </a:t>
            </a:r>
            <a:r>
              <a:rPr lang="cs-CZ" i="1" dirty="0" smtClean="0"/>
              <a:t>12hodin.</a:t>
            </a:r>
          </a:p>
          <a:p>
            <a:endParaRPr lang="cs-CZ" i="1" dirty="0" smtClean="0"/>
          </a:p>
          <a:p>
            <a:r>
              <a:rPr lang="cs-CZ" dirty="0" smtClean="0"/>
              <a:t>U nás v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mírném pásmu </a:t>
            </a:r>
            <a:r>
              <a:rPr lang="cs-CZ" dirty="0" smtClean="0"/>
              <a:t>se délka dne a noci </a:t>
            </a:r>
            <a:r>
              <a:rPr lang="cs-CZ" b="1" dirty="0" smtClean="0"/>
              <a:t>mění </a:t>
            </a:r>
            <a:r>
              <a:rPr lang="cs-CZ" b="1" dirty="0" smtClean="0"/>
              <a:t>                 v </a:t>
            </a:r>
            <a:r>
              <a:rPr lang="cs-CZ" b="1" dirty="0" smtClean="0"/>
              <a:t>průběhu roku</a:t>
            </a:r>
            <a:r>
              <a:rPr lang="cs-CZ" i="1" dirty="0" smtClean="0"/>
              <a:t>.</a:t>
            </a:r>
            <a:endParaRPr lang="cs-CZ" i="1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4077072"/>
            <a:ext cx="3318520" cy="2488890"/>
          </a:xfrm>
        </p:spPr>
      </p:pic>
      <p:sp>
        <p:nvSpPr>
          <p:cNvPr id="9" name="TextovéPole 8"/>
          <p:cNvSpPr txBox="1"/>
          <p:nvPr/>
        </p:nvSpPr>
        <p:spPr>
          <a:xfrm>
            <a:off x="4608004" y="6500083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Obr.2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191683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Naklonění </a:t>
            </a:r>
            <a:r>
              <a:rPr lang="cs-CZ" sz="3200" dirty="0"/>
              <a:t>zemské osy způsobuje, že </a:t>
            </a:r>
            <a:r>
              <a:rPr lang="cs-CZ" sz="3200" b="1" dirty="0"/>
              <a:t>délka dne a noci</a:t>
            </a:r>
            <a:r>
              <a:rPr lang="cs-CZ" sz="3200" dirty="0"/>
              <a:t> je </a:t>
            </a:r>
            <a:r>
              <a:rPr lang="cs-CZ" sz="3200" i="1" dirty="0"/>
              <a:t>v různých částech Země</a:t>
            </a:r>
            <a:r>
              <a:rPr lang="cs-CZ" sz="3200" dirty="0"/>
              <a:t> </a:t>
            </a:r>
            <a:r>
              <a:rPr lang="cs-CZ" sz="3200" b="1" dirty="0"/>
              <a:t>rozdílná.</a:t>
            </a:r>
            <a:r>
              <a:rPr lang="cs-CZ" sz="3200" dirty="0"/>
              <a:t> 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11749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Pohyby </a:t>
            </a:r>
            <a:r>
              <a:rPr lang="cs-CZ" dirty="0" smtClean="0"/>
              <a:t>Země-otáčení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527881"/>
            <a:ext cx="7354570" cy="11837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 oblasti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pólů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smtClean="0"/>
              <a:t>může den trvat až </a:t>
            </a:r>
            <a:r>
              <a:rPr lang="cs-CZ" dirty="0" smtClean="0"/>
              <a:t>24 h </a:t>
            </a:r>
            <a:r>
              <a:rPr lang="cs-CZ" dirty="0" smtClean="0"/>
              <a:t>a noc nenastat vůbec (a nebo naopak).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422966" y="4876632"/>
            <a:ext cx="4302224" cy="191683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v zimním období </a:t>
            </a:r>
            <a:r>
              <a:rPr lang="cs-CZ" dirty="0"/>
              <a:t>naopak vůbec </a:t>
            </a:r>
            <a:r>
              <a:rPr lang="cs-CZ" i="1" dirty="0"/>
              <a:t>nevychází nad obzor</a:t>
            </a:r>
            <a:r>
              <a:rPr lang="cs-CZ" dirty="0"/>
              <a:t> – panuje zde trvalá tma - </a:t>
            </a:r>
            <a:r>
              <a:rPr lang="cs-CZ" b="1" dirty="0"/>
              <a:t>polární noc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932" y="2924944"/>
            <a:ext cx="39130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/>
              <a:t>v letním období </a:t>
            </a:r>
            <a:r>
              <a:rPr lang="cs-CZ" sz="2800" dirty="0" smtClean="0"/>
              <a:t>sluneční </a:t>
            </a:r>
            <a:r>
              <a:rPr lang="cs-CZ" sz="2800" dirty="0"/>
              <a:t>kotouč </a:t>
            </a:r>
            <a:r>
              <a:rPr lang="cs-CZ" sz="2800" i="1" dirty="0"/>
              <a:t>vůbec nezapadá</a:t>
            </a:r>
            <a:r>
              <a:rPr lang="cs-CZ" sz="2800" dirty="0"/>
              <a:t> – nastává </a:t>
            </a:r>
            <a:r>
              <a:rPr lang="cs-CZ" sz="2800" b="1" dirty="0"/>
              <a:t>polární </a:t>
            </a:r>
            <a:r>
              <a:rPr lang="cs-CZ" sz="2800" b="1" dirty="0" smtClean="0"/>
              <a:t>den</a:t>
            </a:r>
            <a:endParaRPr lang="cs-CZ" sz="2800" b="1" dirty="0"/>
          </a:p>
          <a:p>
            <a:pPr marL="457200" indent="-457200">
              <a:buFont typeface="Wingdings" pitchFamily="2" charset="2"/>
              <a:buChar char="§"/>
            </a:pPr>
            <a:endParaRPr lang="cs-CZ" sz="2800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292" b="16782"/>
          <a:stretch/>
        </p:blipFill>
        <p:spPr>
          <a:xfrm>
            <a:off x="4283968" y="2930697"/>
            <a:ext cx="2542043" cy="16504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5024" y="4957566"/>
            <a:ext cx="2282392" cy="1711794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1043608" y="6374802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Obr.3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02259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Pohyby </a:t>
            </a:r>
            <a:r>
              <a:rPr lang="cs-CZ" dirty="0" smtClean="0"/>
              <a:t>Země-obíhání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Země </a:t>
            </a:r>
            <a:r>
              <a:rPr lang="cs-CZ" b="1" dirty="0" smtClean="0"/>
              <a:t>obíhá</a:t>
            </a:r>
            <a:r>
              <a:rPr lang="cs-CZ" dirty="0" smtClean="0"/>
              <a:t> kolem Slunce po </a:t>
            </a:r>
            <a:r>
              <a:rPr lang="cs-CZ" b="1" dirty="0" smtClean="0"/>
              <a:t>kruhové oběžné dráze.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dirty="0" smtClean="0"/>
              <a:t>Jeden </a:t>
            </a:r>
            <a:r>
              <a:rPr lang="cs-CZ" b="1" dirty="0" smtClean="0"/>
              <a:t>oběh trvá </a:t>
            </a:r>
            <a:r>
              <a:rPr lang="cs-CZ" b="1" dirty="0" smtClean="0"/>
              <a:t>1 rok</a:t>
            </a:r>
            <a:r>
              <a:rPr lang="cs-CZ" dirty="0" smtClean="0"/>
              <a:t>, tedy </a:t>
            </a:r>
            <a:r>
              <a:rPr lang="cs-CZ" i="1" dirty="0" smtClean="0"/>
              <a:t>365 a čtvrt dne.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933751" y="5126578"/>
            <a:ext cx="5256584" cy="165618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/>
              <a:t>Během roku </a:t>
            </a:r>
            <a:r>
              <a:rPr lang="cs-CZ" dirty="0"/>
              <a:t>dochází </a:t>
            </a:r>
            <a:r>
              <a:rPr lang="cs-CZ" dirty="0" smtClean="0"/>
              <a:t>vlivem naklonění zemské osy ke </a:t>
            </a:r>
            <a:r>
              <a:rPr lang="cs-CZ" b="1" dirty="0"/>
              <a:t>střídání 4 ročních období </a:t>
            </a:r>
            <a:r>
              <a:rPr lang="cs-CZ" dirty="0"/>
              <a:t>(</a:t>
            </a:r>
            <a:r>
              <a:rPr lang="cs-CZ" i="1" dirty="0"/>
              <a:t>jaro, léto, podzim, zima</a:t>
            </a:r>
            <a:r>
              <a:rPr lang="cs-CZ" dirty="0" smtClean="0"/>
              <a:t>).</a:t>
            </a:r>
            <a:endParaRPr lang="cs-CZ" dirty="0"/>
          </a:p>
          <a:p>
            <a:pPr>
              <a:buFont typeface="Wingdings" pitchFamily="2" charset="2"/>
              <a:buChar char="Ø"/>
            </a:pPr>
            <a:endParaRPr lang="cs-CZ" dirty="0"/>
          </a:p>
          <a:p>
            <a:endParaRPr lang="cs-CZ" dirty="0"/>
          </a:p>
        </p:txBody>
      </p:sp>
      <p:pic>
        <p:nvPicPr>
          <p:cNvPr id="12" name="Zástupný symbol pro obsah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9761" y="1628800"/>
            <a:ext cx="3024336" cy="302433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4655896"/>
            <a:ext cx="1944216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568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 informací: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Učivo vychází z učebnice J</a:t>
            </a:r>
            <a:r>
              <a:rPr lang="cs-CZ" sz="2000" dirty="0"/>
              <a:t>. </a:t>
            </a:r>
            <a:r>
              <a:rPr lang="cs-CZ" sz="2000" dirty="0" err="1"/>
              <a:t>Matyášek</a:t>
            </a:r>
            <a:r>
              <a:rPr lang="cs-CZ" sz="2000" dirty="0"/>
              <a:t>, V. Štiková, J. Trna, </a:t>
            </a:r>
            <a:r>
              <a:rPr lang="cs-CZ" sz="2000" i="1" dirty="0"/>
              <a:t>PŘÍRODOVĚDA 5</a:t>
            </a:r>
            <a:r>
              <a:rPr lang="cs-CZ" sz="2000" dirty="0"/>
              <a:t>,učebnice pro 5.ročník, </a:t>
            </a:r>
            <a:r>
              <a:rPr lang="cs-CZ" sz="1600" dirty="0"/>
              <a:t>ČLOVĚK A JEHO SVĚT</a:t>
            </a:r>
            <a:r>
              <a:rPr lang="cs-CZ" sz="2000" dirty="0"/>
              <a:t>, nakladatelství Nová škola 2004,  ISBN 80-7289-063-8, str. </a:t>
            </a:r>
            <a:r>
              <a:rPr lang="cs-CZ" sz="2000" dirty="0" smtClean="0"/>
              <a:t>27-8</a:t>
            </a:r>
            <a:endParaRPr lang="cs-CZ" sz="2000" dirty="0"/>
          </a:p>
          <a:p>
            <a:r>
              <a:rPr lang="cs-CZ" sz="2000" dirty="0" smtClean="0"/>
              <a:t>Obrázky bez označení: </a:t>
            </a:r>
            <a:r>
              <a:rPr lang="cs-CZ" sz="2000" dirty="0"/>
              <a:t>Microsoft Office Klipart </a:t>
            </a:r>
            <a:r>
              <a:rPr lang="cs-CZ" sz="2000" i="1" dirty="0"/>
              <a:t>/office.microsoft.com</a:t>
            </a:r>
            <a:r>
              <a:rPr lang="cs-CZ" sz="2000" i="1" dirty="0" smtClean="0"/>
              <a:t>/</a:t>
            </a:r>
          </a:p>
          <a:p>
            <a:r>
              <a:rPr lang="cs-CZ" sz="2000" dirty="0" smtClean="0"/>
              <a:t>Obr.1,2,3: vlastní fotografie autora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5722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403</Words>
  <Application>Microsoft Office PowerPoint</Application>
  <PresentationFormat>Předvádění na obrazovce (4:3)</PresentationFormat>
  <Paragraphs>65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Pohyby Země</vt:lpstr>
      <vt:lpstr>Pohyby Země</vt:lpstr>
      <vt:lpstr>Pohyby Země-otáčení</vt:lpstr>
      <vt:lpstr>Pohyby Země-otáčení</vt:lpstr>
      <vt:lpstr>Pohyby Země-otáčení</vt:lpstr>
      <vt:lpstr>Pohyby Země-otáčení</vt:lpstr>
      <vt:lpstr>Pohyby Země-obíhání</vt:lpstr>
      <vt:lpstr>Použité zdroje informací: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Dum</cp:lastModifiedBy>
  <cp:revision>56</cp:revision>
  <dcterms:created xsi:type="dcterms:W3CDTF">2013-01-06T11:03:03Z</dcterms:created>
  <dcterms:modified xsi:type="dcterms:W3CDTF">2013-09-17T13:23:26Z</dcterms:modified>
</cp:coreProperties>
</file>