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tags/tag6.xml" ContentType="application/vnd.openxmlformats-officedocument.presentationml.tags+xml"/>
  <Override PartName="/ppt/tags/tag8.xml" ContentType="application/vnd.openxmlformats-officedocument.presentationml.tag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ags/tag4.xml" ContentType="application/vnd.openxmlformats-officedocument.presentationml.tag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ags/tag2.xml" ContentType="application/vnd.openxmlformats-officedocument.presentationml.tags+xml"/>
  <Override PartName="/ppt/tags/tag3.xml" ContentType="application/vnd.openxmlformats-officedocument.presentationml.tags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ags/tag1.xml" ContentType="application/vnd.openxmlformats-officedocument.presentationml.tags+xml"/>
  <Override PartName="/ppt/tags/tag19.xml" ContentType="application/vnd.openxmlformats-officedocument.presentationml.tag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slideLayouts/slideLayout10.xml" ContentType="application/vnd.openxmlformats-officedocument.presentationml.slideLayout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tags/tag7.xml" ContentType="application/vnd.openxmlformats-officedocument.presentationml.tags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ags/tag5.xml" ContentType="application/vnd.openxmlformats-officedocument.presentationml.tag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62" r:id="rId3"/>
    <p:sldId id="270" r:id="rId4"/>
    <p:sldId id="263" r:id="rId5"/>
    <p:sldId id="273" r:id="rId6"/>
    <p:sldId id="264" r:id="rId7"/>
    <p:sldId id="271" r:id="rId8"/>
    <p:sldId id="272" r:id="rId9"/>
    <p:sldId id="268" r:id="rId10"/>
    <p:sldId id="269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14F40C-F9D6-494F-9AD2-9CE55971865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4B694D-9651-48B4-8CB7-57198C761C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624853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0619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689593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24628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492003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052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5750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29047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133116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964042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739734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85190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3F3BF9-F030-40AE-9EBE-6A4858600D2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494995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2.jpeg"/><Relationship Id="rId5" Type="http://schemas.openxmlformats.org/officeDocument/2006/relationships/image" Target="../media/image1.jpeg"/><Relationship Id="rId4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5.xml"/><Relationship Id="rId1" Type="http://schemas.openxmlformats.org/officeDocument/2006/relationships/tags" Target="../tags/tag4.xml"/><Relationship Id="rId6" Type="http://schemas.openxmlformats.org/officeDocument/2006/relationships/image" Target="../media/image5.jpeg"/><Relationship Id="rId5" Type="http://schemas.openxmlformats.org/officeDocument/2006/relationships/image" Target="../media/image4.wmf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7.xml"/><Relationship Id="rId1" Type="http://schemas.openxmlformats.org/officeDocument/2006/relationships/tags" Target="../tags/tag6.xml"/><Relationship Id="rId5" Type="http://schemas.openxmlformats.org/officeDocument/2006/relationships/image" Target="../media/image6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9.xml"/><Relationship Id="rId1" Type="http://schemas.openxmlformats.org/officeDocument/2006/relationships/tags" Target="../tags/tag8.xml"/><Relationship Id="rId5" Type="http://schemas.openxmlformats.org/officeDocument/2006/relationships/image" Target="../media/image7.jpe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10.jpeg"/><Relationship Id="rId2" Type="http://schemas.openxmlformats.org/officeDocument/2006/relationships/tags" Target="../tags/tag11.xml"/><Relationship Id="rId1" Type="http://schemas.openxmlformats.org/officeDocument/2006/relationships/tags" Target="../tags/tag10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13.xml"/><Relationship Id="rId1" Type="http://schemas.openxmlformats.org/officeDocument/2006/relationships/tags" Target="../tags/tag1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15.jpeg"/><Relationship Id="rId2" Type="http://schemas.openxmlformats.org/officeDocument/2006/relationships/tags" Target="../tags/tag15.xml"/><Relationship Id="rId1" Type="http://schemas.openxmlformats.org/officeDocument/2006/relationships/tags" Target="../tags/tag14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17.xml"/><Relationship Id="rId1" Type="http://schemas.openxmlformats.org/officeDocument/2006/relationships/tags" Target="../tags/tag16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0.jpeg"/><Relationship Id="rId2" Type="http://schemas.openxmlformats.org/officeDocument/2006/relationships/tags" Target="../tags/tag19.xml"/><Relationship Id="rId1" Type="http://schemas.openxmlformats.org/officeDocument/2006/relationships/tags" Target="../tags/tag18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3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3.jpeg"/><Relationship Id="rId2" Type="http://schemas.openxmlformats.org/officeDocument/2006/relationships/tags" Target="../tags/tag21.xml"/><Relationship Id="rId1" Type="http://schemas.openxmlformats.org/officeDocument/2006/relationships/tags" Target="../tags/tag20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23.xml"/><Relationship Id="rId1" Type="http://schemas.openxmlformats.org/officeDocument/2006/relationships/tags" Target="../tags/tag22.xm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7"/>
          <p:cNvGraphicFramePr>
            <a:graphicFrameLocks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xmlns="" val="2183214393"/>
              </p:ext>
            </p:extLst>
          </p:nvPr>
        </p:nvGraphicFramePr>
        <p:xfrm>
          <a:off x="457200" y="1526706"/>
          <a:ext cx="8229600" cy="5242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217347">
                <a:tc rowSpan="7">
                  <a:txBody>
                    <a:bodyPr/>
                    <a:lstStyle/>
                    <a:p>
                      <a:endParaRPr lang="cs-CZ" sz="1600" dirty="0"/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1600" baseline="0" dirty="0" smtClean="0">
                          <a:solidFill>
                            <a:schemeClr val="tx1"/>
                          </a:solidFill>
                        </a:rPr>
                        <a:t>EU peníze školám</a:t>
                      </a:r>
                      <a:endParaRPr lang="cs-CZ" sz="1600" baseline="0" dirty="0">
                        <a:solidFill>
                          <a:schemeClr val="tx1"/>
                        </a:solidFill>
                      </a:endParaRPr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sz="1600" i="1" dirty="0" err="1" smtClean="0"/>
                        <a:t>Reg</a:t>
                      </a:r>
                      <a:r>
                        <a:rPr lang="cs-CZ" sz="1600" i="1" dirty="0" smtClean="0"/>
                        <a:t>.</a:t>
                      </a:r>
                      <a:r>
                        <a:rPr lang="cs-CZ" sz="1600" i="1" baseline="0" dirty="0" smtClean="0"/>
                        <a:t> číslo projektu: CZ.1.07/1.4.00/21.1440</a:t>
                      </a:r>
                      <a:endParaRPr lang="cs-CZ" sz="1600" i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Autor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Dana Sobotková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Ročník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5.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Datum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/>
                        <a:t>8.2.2013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Šablona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V/2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Č. materiálu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VY_52_INOVACE_60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gridSpan="3">
                  <a:txBody>
                    <a:bodyPr/>
                    <a:lstStyle/>
                    <a:p>
                      <a:endParaRPr lang="cs-CZ" sz="1600" b="1" dirty="0"/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b="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Vzdělávací oblast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Člověk a jeho</a:t>
                      </a:r>
                      <a:r>
                        <a:rPr lang="cs-CZ" baseline="0" dirty="0" smtClean="0"/>
                        <a:t> svět</a:t>
                      </a:r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Předmět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Přírodověda</a:t>
                      </a:r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9630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Způsob</a:t>
                      </a:r>
                      <a:r>
                        <a:rPr lang="cs-CZ" sz="1600" b="1" baseline="0" dirty="0" smtClean="0"/>
                        <a:t> využití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STŘÍDÁNÍ ROČNÍCH OBDOBÍ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osvětluje</a:t>
                      </a:r>
                      <a:r>
                        <a:rPr lang="cs-CZ" baseline="0" dirty="0" smtClean="0"/>
                        <a:t> změny</a:t>
                      </a:r>
                      <a:r>
                        <a:rPr lang="cs-CZ" dirty="0" smtClean="0"/>
                        <a:t> ročních období při oběhu Země kolem Slunce. Shrnuje a rozvíjí učivo </a:t>
                      </a:r>
                      <a:r>
                        <a:rPr lang="cs-CZ" dirty="0" smtClean="0"/>
                        <a:t>                                  z </a:t>
                      </a:r>
                      <a:r>
                        <a:rPr lang="cs-CZ" dirty="0" smtClean="0"/>
                        <a:t>předchozích ročníků. </a:t>
                      </a:r>
                      <a:r>
                        <a:rPr lang="cs-CZ" baseline="0" dirty="0" smtClean="0"/>
                        <a:t>Prezentace navazuje na </a:t>
                      </a:r>
                      <a:r>
                        <a:rPr lang="cs-CZ" sz="1800" dirty="0" smtClean="0"/>
                        <a:t>VY_52_INOVACE_59</a:t>
                      </a:r>
                      <a:r>
                        <a:rPr lang="cs-CZ" sz="1800" baseline="0" dirty="0" smtClean="0"/>
                        <a:t> Pohyby Země – otáčení.</a:t>
                      </a:r>
                      <a:endParaRPr lang="cs-CZ" sz="1800" dirty="0" smtClean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Druh materiálu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mtClean="0"/>
                        <a:t>Prezentace – výklad učiva</a:t>
                      </a:r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4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71650" y="116540"/>
            <a:ext cx="5600700" cy="13716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450" y="1487349"/>
            <a:ext cx="2420375" cy="2420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37125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Pohyby </a:t>
            </a:r>
            <a:r>
              <a:rPr lang="cs-CZ" dirty="0" smtClean="0"/>
              <a:t>Země-obíhání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Země </a:t>
            </a:r>
            <a:r>
              <a:rPr lang="cs-CZ" b="1" dirty="0" smtClean="0"/>
              <a:t>obíhá</a:t>
            </a:r>
            <a:r>
              <a:rPr lang="cs-CZ" dirty="0" smtClean="0"/>
              <a:t> kolem Slunce po </a:t>
            </a:r>
            <a:r>
              <a:rPr lang="cs-CZ" b="1" dirty="0" smtClean="0"/>
              <a:t>kruhové oběžné dráze.</a:t>
            </a:r>
          </a:p>
          <a:p>
            <a:pPr marL="0" indent="0">
              <a:buNone/>
            </a:pPr>
            <a:endParaRPr lang="cs-CZ" b="1" dirty="0" smtClean="0"/>
          </a:p>
          <a:p>
            <a:r>
              <a:rPr lang="cs-CZ" dirty="0" smtClean="0"/>
              <a:t>Jeden </a:t>
            </a:r>
            <a:r>
              <a:rPr lang="cs-CZ" b="1" dirty="0" smtClean="0"/>
              <a:t>oběh trvá </a:t>
            </a:r>
            <a:r>
              <a:rPr lang="cs-CZ" b="1" dirty="0" smtClean="0"/>
              <a:t>1 rok</a:t>
            </a:r>
            <a:r>
              <a:rPr lang="cs-CZ" dirty="0" smtClean="0"/>
              <a:t>, tedy </a:t>
            </a:r>
            <a:r>
              <a:rPr lang="cs-CZ" i="1" dirty="0" smtClean="0"/>
              <a:t>365 a čtvrt dne.</a:t>
            </a:r>
          </a:p>
          <a:p>
            <a:r>
              <a:rPr lang="cs-CZ" dirty="0" smtClean="0"/>
              <a:t>V důsledku toho má </a:t>
            </a:r>
            <a:r>
              <a:rPr lang="cs-CZ" i="1" dirty="0" smtClean="0"/>
              <a:t>každý čtvrtý rok </a:t>
            </a:r>
            <a:r>
              <a:rPr lang="cs-CZ" i="1" dirty="0" smtClean="0"/>
              <a:t>366 dní </a:t>
            </a:r>
            <a:r>
              <a:rPr lang="cs-CZ" dirty="0" smtClean="0"/>
              <a:t>(=</a:t>
            </a:r>
            <a:r>
              <a:rPr lang="cs-CZ" dirty="0" smtClean="0"/>
              <a:t>29</a:t>
            </a:r>
            <a:r>
              <a:rPr lang="cs-CZ" dirty="0" smtClean="0"/>
              <a:t>. únor</a:t>
            </a:r>
            <a:r>
              <a:rPr lang="cs-CZ" dirty="0" smtClean="0"/>
              <a:t>) a říkáme mu </a:t>
            </a:r>
            <a:r>
              <a:rPr lang="cs-CZ" b="1" dirty="0" smtClean="0"/>
              <a:t>přestupný rok.</a:t>
            </a:r>
            <a:endParaRPr lang="cs-CZ" b="1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39952" y="5517232"/>
            <a:ext cx="1379736" cy="1209509"/>
          </a:xfrm>
        </p:spPr>
      </p:pic>
      <p:pic>
        <p:nvPicPr>
          <p:cNvPr id="10" name="Zástupný symbol pro obsah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68213" y="1573458"/>
            <a:ext cx="3024336" cy="302433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7236296" y="4593720"/>
            <a:ext cx="9361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Obr.1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1235686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Pohyby </a:t>
            </a:r>
            <a:r>
              <a:rPr lang="cs-CZ" dirty="0" smtClean="0"/>
              <a:t>Země-roční období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8291264" cy="15407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i="1" u="sng" dirty="0" smtClean="0"/>
              <a:t>Naklonění zemské osy </a:t>
            </a:r>
            <a:r>
              <a:rPr lang="cs-CZ" dirty="0" smtClean="0"/>
              <a:t>způsobuje, že se v </a:t>
            </a:r>
            <a:r>
              <a:rPr lang="cs-CZ" b="1" dirty="0" smtClean="0"/>
              <a:t>průběhu roku množství slunečního záření </a:t>
            </a:r>
            <a:r>
              <a:rPr lang="cs-CZ" dirty="0" smtClean="0"/>
              <a:t>a energie dopadající na různé části Země </a:t>
            </a:r>
            <a:r>
              <a:rPr lang="cs-CZ" b="1" dirty="0" smtClean="0"/>
              <a:t>mění.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23528" y="4149080"/>
            <a:ext cx="4038600" cy="246913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/>
              <a:t>Během roku </a:t>
            </a:r>
            <a:r>
              <a:rPr lang="cs-CZ" dirty="0"/>
              <a:t>dochází ke </a:t>
            </a:r>
            <a:r>
              <a:rPr lang="cs-CZ" b="1" dirty="0"/>
              <a:t>střídání 4 ročních období </a:t>
            </a:r>
            <a:r>
              <a:rPr lang="cs-CZ" dirty="0"/>
              <a:t>(</a:t>
            </a:r>
            <a:r>
              <a:rPr lang="cs-CZ" i="1" dirty="0"/>
              <a:t>jaro, léto, podzim, zima</a:t>
            </a:r>
            <a:r>
              <a:rPr lang="cs-CZ" dirty="0" smtClean="0"/>
              <a:t>).</a:t>
            </a:r>
            <a:endParaRPr lang="cs-CZ" dirty="0"/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899032" y="6564528"/>
            <a:ext cx="94936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Obr.2</a:t>
            </a:r>
            <a:endParaRPr lang="cs-CZ" sz="1600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29696" y="2708540"/>
            <a:ext cx="3786719" cy="3855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37319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Pohyby </a:t>
            </a:r>
            <a:r>
              <a:rPr lang="cs-CZ" dirty="0" smtClean="0"/>
              <a:t>Země-roční období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0" y="2852936"/>
            <a:ext cx="6300192" cy="288032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/>
              <a:t>21</a:t>
            </a:r>
            <a:r>
              <a:rPr lang="cs-CZ" b="1" dirty="0" smtClean="0"/>
              <a:t>. března </a:t>
            </a:r>
            <a:r>
              <a:rPr lang="cs-CZ" b="1" dirty="0" smtClean="0"/>
              <a:t>–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jarní rovnodennost</a:t>
            </a:r>
          </a:p>
          <a:p>
            <a:pPr>
              <a:buFont typeface="Wingdings" pitchFamily="2" charset="2"/>
              <a:buChar char="Ø"/>
            </a:pPr>
            <a:r>
              <a:rPr lang="cs-CZ" b="1" dirty="0"/>
              <a:t>21</a:t>
            </a:r>
            <a:r>
              <a:rPr lang="cs-CZ" b="1" dirty="0" smtClean="0"/>
              <a:t>. června </a:t>
            </a:r>
            <a:r>
              <a:rPr lang="cs-CZ" b="1" dirty="0"/>
              <a:t>– </a:t>
            </a: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letní slunovrat</a:t>
            </a:r>
            <a:r>
              <a:rPr lang="cs-CZ" b="1" dirty="0"/>
              <a:t> </a:t>
            </a:r>
            <a:endParaRPr lang="cs-CZ" b="1" dirty="0" smtClean="0"/>
          </a:p>
          <a:p>
            <a:pPr>
              <a:buFont typeface="Wingdings" pitchFamily="2" charset="2"/>
              <a:buChar char="Ø"/>
            </a:pPr>
            <a:r>
              <a:rPr lang="cs-CZ" b="1" dirty="0"/>
              <a:t>23</a:t>
            </a:r>
            <a:r>
              <a:rPr lang="cs-CZ" b="1" dirty="0" smtClean="0"/>
              <a:t>. září </a:t>
            </a:r>
            <a:r>
              <a:rPr lang="cs-CZ" b="1" dirty="0"/>
              <a:t>– </a:t>
            </a: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podzimní rovnodennost</a:t>
            </a:r>
            <a:endParaRPr lang="cs-CZ" b="1" dirty="0"/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21</a:t>
            </a:r>
            <a:r>
              <a:rPr lang="cs-CZ" b="1" dirty="0" smtClean="0"/>
              <a:t>. prosince </a:t>
            </a:r>
            <a:r>
              <a:rPr lang="cs-CZ" b="1" dirty="0"/>
              <a:t>– </a:t>
            </a: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zimní slunovrat</a:t>
            </a:r>
            <a:r>
              <a:rPr lang="cs-CZ" b="1" dirty="0"/>
              <a:t> 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0" y="1602378"/>
            <a:ext cx="8864523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20000"/>
              </a:spcBef>
            </a:pPr>
            <a:r>
              <a:rPr lang="cs-CZ" sz="3200" b="1" u="sng" dirty="0">
                <a:solidFill>
                  <a:prstClr val="black"/>
                </a:solidFill>
              </a:rPr>
              <a:t>Důležité </a:t>
            </a:r>
            <a:r>
              <a:rPr lang="cs-CZ" sz="3200" b="1" u="sng" dirty="0" smtClean="0">
                <a:solidFill>
                  <a:prstClr val="black"/>
                </a:solidFill>
              </a:rPr>
              <a:t>dny :</a:t>
            </a:r>
            <a:r>
              <a:rPr lang="cs-CZ" sz="3200" b="1" dirty="0" smtClean="0">
                <a:solidFill>
                  <a:prstClr val="black"/>
                </a:solidFill>
              </a:rPr>
              <a:t>    </a:t>
            </a:r>
            <a:r>
              <a:rPr lang="cs-CZ" sz="2800" dirty="0" smtClean="0">
                <a:solidFill>
                  <a:prstClr val="black"/>
                </a:solidFill>
              </a:rPr>
              <a:t>(</a:t>
            </a:r>
            <a:r>
              <a:rPr lang="cs-CZ" sz="2800" i="1" dirty="0" smtClean="0">
                <a:solidFill>
                  <a:prstClr val="black"/>
                </a:solidFill>
              </a:rPr>
              <a:t>platí pro </a:t>
            </a:r>
            <a:r>
              <a:rPr lang="cs-CZ" sz="2800" i="1" dirty="0" smtClean="0">
                <a:solidFill>
                  <a:prstClr val="black"/>
                </a:solidFill>
                <a:sym typeface="Wingdings" pitchFamily="2" charset="2"/>
              </a:rPr>
              <a:t>mírné </a:t>
            </a:r>
            <a:r>
              <a:rPr lang="cs-CZ" sz="2800" i="1" dirty="0">
                <a:solidFill>
                  <a:prstClr val="black"/>
                </a:solidFill>
                <a:sym typeface="Wingdings" pitchFamily="2" charset="2"/>
              </a:rPr>
              <a:t>pásmo severní polokoule</a:t>
            </a:r>
            <a:r>
              <a:rPr lang="cs-CZ" sz="2800" dirty="0" smtClean="0">
                <a:solidFill>
                  <a:prstClr val="black"/>
                </a:solidFill>
                <a:sym typeface="Wingdings" pitchFamily="2" charset="2"/>
              </a:rPr>
              <a:t>)</a:t>
            </a:r>
            <a:endParaRPr lang="cs-CZ" sz="2800" dirty="0">
              <a:solidFill>
                <a:prstClr val="black"/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497" r="15693"/>
          <a:stretch/>
        </p:blipFill>
        <p:spPr>
          <a:xfrm>
            <a:off x="5736606" y="2492896"/>
            <a:ext cx="2459186" cy="362657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7524328" y="6119474"/>
            <a:ext cx="67146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Obr.3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170667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4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5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 tmFilter="0,0; .5, 1; 1, 1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300"/>
                            </p:stCondLst>
                            <p:childTnLst>
                              <p:par>
                                <p:cTn id="32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 tmFilter="0,0; .5, 1; 1, 1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950"/>
                            </p:stCondLst>
                            <p:childTnLst>
                              <p:par>
                                <p:cTn id="40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 tmFilter="0,0; .5, 1; 1, 1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800"/>
                            </p:stCondLst>
                            <p:childTnLst>
                              <p:par>
                                <p:cTn id="48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 tmFilter="0,0; .5, 1; 1, 1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Pohyby </a:t>
            </a:r>
            <a:r>
              <a:rPr lang="cs-CZ" dirty="0" smtClean="0"/>
              <a:t>Země-roční období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5621" y="1628800"/>
            <a:ext cx="4719684" cy="202286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 b="1" dirty="0" smtClean="0"/>
              <a:t>21</a:t>
            </a:r>
            <a:r>
              <a:rPr lang="cs-CZ" sz="3200" b="1" dirty="0" smtClean="0"/>
              <a:t>. března </a:t>
            </a:r>
            <a:r>
              <a:rPr lang="cs-CZ" sz="3200" b="1" dirty="0" smtClean="0"/>
              <a:t>– </a:t>
            </a: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jarní rovnodennost</a:t>
            </a: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</a:p>
          <a:p>
            <a:pPr marL="0" indent="0">
              <a:buNone/>
            </a:pPr>
            <a:r>
              <a:rPr lang="cs-CZ" dirty="0" smtClean="0"/>
              <a:t>(délka dne i noci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je stejná </a:t>
            </a:r>
            <a:r>
              <a:rPr lang="cs-CZ" dirty="0" smtClean="0"/>
              <a:t>-12h)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932040" y="1763879"/>
            <a:ext cx="4038600" cy="45634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Začíná roční období: </a:t>
            </a:r>
            <a:r>
              <a:rPr lang="cs-CZ" b="1" dirty="0" smtClean="0"/>
              <a:t>JARO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prodlužuje se den, otepluje se</a:t>
            </a:r>
            <a:endParaRPr lang="cs-CZ" dirty="0"/>
          </a:p>
          <a:p>
            <a:pPr>
              <a:buFont typeface="Wingdings" pitchFamily="2" charset="2"/>
              <a:buChar char="ü"/>
            </a:pPr>
            <a:r>
              <a:rPr lang="cs-CZ" dirty="0"/>
              <a:t> </a:t>
            </a:r>
            <a:r>
              <a:rPr lang="cs-CZ" i="1" dirty="0"/>
              <a:t>stromy raší a kvetou, vrací se tažní ptáci a hnízdí, vylétá hmyz, rodí se mláďata</a:t>
            </a:r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916501" y="5043017"/>
            <a:ext cx="2255899" cy="1691924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31948" y="5043017"/>
            <a:ext cx="2202363" cy="165177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5361" t="16035" b="19474"/>
          <a:stretch/>
        </p:blipFill>
        <p:spPr>
          <a:xfrm>
            <a:off x="45767" y="3717032"/>
            <a:ext cx="3686181" cy="23887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31074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Pohyby </a:t>
            </a:r>
            <a:r>
              <a:rPr lang="cs-CZ" dirty="0" smtClean="0"/>
              <a:t>Země-roční období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07504" y="1600201"/>
            <a:ext cx="3456384" cy="2332856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3200" b="1" dirty="0"/>
              <a:t>21</a:t>
            </a:r>
            <a:r>
              <a:rPr lang="cs-CZ" sz="3200" b="1" dirty="0" smtClean="0"/>
              <a:t>. června </a:t>
            </a:r>
            <a:r>
              <a:rPr lang="cs-CZ" sz="3200" b="1" dirty="0"/>
              <a:t>– </a:t>
            </a:r>
            <a:r>
              <a:rPr lang="cs-CZ" sz="3200" b="1" dirty="0">
                <a:solidFill>
                  <a:schemeClr val="accent2">
                    <a:lumMod val="75000"/>
                  </a:schemeClr>
                </a:solidFill>
              </a:rPr>
              <a:t>letní </a:t>
            </a: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slunovrat</a:t>
            </a:r>
            <a:r>
              <a:rPr lang="cs-CZ" sz="3200" b="1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(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nejdelší den </a:t>
            </a:r>
            <a:r>
              <a:rPr lang="cs-CZ" dirty="0" smtClean="0"/>
              <a:t>-</a:t>
            </a:r>
            <a:r>
              <a:rPr lang="cs-CZ" dirty="0" smtClean="0"/>
              <a:t>16 h</a:t>
            </a:r>
            <a:r>
              <a:rPr lang="cs-CZ" dirty="0" smtClean="0"/>
              <a:t>, nejkratší noc </a:t>
            </a:r>
            <a:r>
              <a:rPr lang="cs-CZ" dirty="0"/>
              <a:t>-</a:t>
            </a:r>
            <a:r>
              <a:rPr lang="cs-CZ" dirty="0" smtClean="0"/>
              <a:t>8 h</a:t>
            </a:r>
            <a:r>
              <a:rPr lang="cs-CZ" dirty="0"/>
              <a:t>)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869000"/>
            <a:ext cx="44958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Začíná roční období: LÉTO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zemská osa je </a:t>
            </a:r>
            <a:r>
              <a:rPr lang="cs-CZ" u="sng" dirty="0" smtClean="0"/>
              <a:t>nejvíce</a:t>
            </a:r>
            <a:r>
              <a:rPr lang="cs-CZ" dirty="0" smtClean="0"/>
              <a:t> </a:t>
            </a:r>
            <a:r>
              <a:rPr lang="cs-CZ" u="sng" dirty="0" smtClean="0"/>
              <a:t>přikloněna</a:t>
            </a:r>
            <a:r>
              <a:rPr lang="cs-CZ" dirty="0" smtClean="0"/>
              <a:t> k Slunci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teploty dosahují nejvyšších hodnot, přestože se začíná pozvolna zkracovat den, </a:t>
            </a:r>
          </a:p>
          <a:p>
            <a:pPr>
              <a:buFont typeface="Wingdings" pitchFamily="2" charset="2"/>
              <a:buChar char="ü"/>
            </a:pPr>
            <a:r>
              <a:rPr lang="cs-CZ" i="1" dirty="0" smtClean="0"/>
              <a:t>rostliny vrcholí v růstu, kvetení a plodnosti</a:t>
            </a:r>
          </a:p>
          <a:p>
            <a:pPr>
              <a:buFont typeface="Wingdings" pitchFamily="2" charset="2"/>
              <a:buChar char="ü"/>
            </a:pPr>
            <a:r>
              <a:rPr lang="cs-CZ" i="1" dirty="0" smtClean="0"/>
              <a:t>živočichové odchovávají mláďata</a:t>
            </a:r>
            <a:endParaRPr lang="cs-CZ" i="1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463" t="14208" r="29720" b="36597"/>
          <a:stretch/>
        </p:blipFill>
        <p:spPr>
          <a:xfrm>
            <a:off x="2589698" y="5133280"/>
            <a:ext cx="2001541" cy="17247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552" y="3982118"/>
            <a:ext cx="2684696" cy="20135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44412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Pohyby </a:t>
            </a:r>
            <a:r>
              <a:rPr lang="cs-CZ" dirty="0" smtClean="0"/>
              <a:t>Země-roční období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07504" y="1772816"/>
            <a:ext cx="3744416" cy="4353347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 b="1" dirty="0" smtClean="0"/>
              <a:t>23</a:t>
            </a:r>
            <a:r>
              <a:rPr lang="cs-CZ" sz="3200" b="1" dirty="0" smtClean="0"/>
              <a:t>. září </a:t>
            </a:r>
            <a:r>
              <a:rPr lang="cs-CZ" sz="3200" b="1" dirty="0" smtClean="0"/>
              <a:t>– </a:t>
            </a: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podzimní rovnodennost</a:t>
            </a:r>
            <a:r>
              <a:rPr lang="cs-CZ" sz="3200" b="1" dirty="0" smtClean="0"/>
              <a:t> </a:t>
            </a:r>
            <a:endParaRPr lang="cs-CZ" sz="3200" dirty="0" smtClean="0"/>
          </a:p>
          <a:p>
            <a:pPr marL="0" indent="0">
              <a:buNone/>
            </a:pPr>
            <a:r>
              <a:rPr lang="cs-CZ" dirty="0" smtClean="0"/>
              <a:t>(délka dne </a:t>
            </a:r>
            <a:r>
              <a:rPr lang="cs-CZ" dirty="0"/>
              <a:t>i noci </a:t>
            </a: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je stejná</a:t>
            </a:r>
            <a:r>
              <a:rPr lang="cs-CZ" dirty="0"/>
              <a:t> -</a:t>
            </a:r>
            <a:r>
              <a:rPr lang="cs-CZ" dirty="0" smtClean="0"/>
              <a:t>12 h</a:t>
            </a:r>
            <a:r>
              <a:rPr lang="cs-CZ" dirty="0"/>
              <a:t>)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292293" y="1628800"/>
            <a:ext cx="4824536" cy="32986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Začíná roční období: PODZIM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den se zkracuje, ochlazuje se</a:t>
            </a:r>
          </a:p>
          <a:p>
            <a:pPr>
              <a:buFont typeface="Wingdings" pitchFamily="2" charset="2"/>
              <a:buChar char="ü"/>
            </a:pPr>
            <a:r>
              <a:rPr lang="cs-CZ" i="1" dirty="0" smtClean="0"/>
              <a:t>dozrávají plody, listí žloutne a opadává, tažní ptáci odlétají, hmyz se schovává do úkrytů</a:t>
            </a:r>
            <a:endParaRPr lang="cs-CZ" i="1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627" r="10199" b="24975"/>
          <a:stretch/>
        </p:blipFill>
        <p:spPr>
          <a:xfrm>
            <a:off x="1907704" y="3678741"/>
            <a:ext cx="2551781" cy="299695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573"/>
          <a:stretch/>
        </p:blipFill>
        <p:spPr>
          <a:xfrm>
            <a:off x="5724128" y="4365104"/>
            <a:ext cx="2048324" cy="221274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18586" y="5728844"/>
            <a:ext cx="1505541" cy="1129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40743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Pohyby </a:t>
            </a:r>
            <a:r>
              <a:rPr lang="cs-CZ" dirty="0" smtClean="0"/>
              <a:t>Země-roční období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251520" y="1556792"/>
            <a:ext cx="4032447" cy="4525963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3200" b="1" dirty="0" smtClean="0"/>
              <a:t>21</a:t>
            </a:r>
            <a:r>
              <a:rPr lang="cs-CZ" sz="3200" b="1" dirty="0" smtClean="0"/>
              <a:t>. prosince </a:t>
            </a:r>
            <a:r>
              <a:rPr lang="cs-CZ" sz="3200" b="1" dirty="0"/>
              <a:t>– </a:t>
            </a: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zimní slunovrat</a:t>
            </a:r>
            <a:r>
              <a:rPr lang="cs-CZ" sz="3200" b="1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(</a:t>
            </a: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nejkratší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den</a:t>
            </a:r>
            <a:r>
              <a:rPr lang="cs-CZ" dirty="0" smtClean="0"/>
              <a:t>-8 h</a:t>
            </a:r>
            <a:r>
              <a:rPr lang="cs-CZ" dirty="0" smtClean="0"/>
              <a:t>, nejdelší noc -</a:t>
            </a:r>
            <a:r>
              <a:rPr lang="cs-CZ" dirty="0" smtClean="0"/>
              <a:t>16 h</a:t>
            </a:r>
            <a:r>
              <a:rPr lang="cs-CZ" dirty="0" smtClean="0"/>
              <a:t>)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244280" cy="49971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Začíná roční období: ZIMA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zemská osa je </a:t>
            </a:r>
            <a:r>
              <a:rPr lang="cs-CZ" u="sng" dirty="0" smtClean="0"/>
              <a:t>odkloněna </a:t>
            </a:r>
            <a:r>
              <a:rPr lang="cs-CZ" dirty="0" smtClean="0"/>
              <a:t>od Slunce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dny se začínají prodlužovat, přesto je stále velmi chladno – teploty dosahují svých nejnižších hodnot</a:t>
            </a:r>
          </a:p>
          <a:p>
            <a:pPr>
              <a:buFont typeface="Wingdings" pitchFamily="2" charset="2"/>
              <a:buChar char="ü"/>
            </a:pPr>
            <a:r>
              <a:rPr lang="cs-CZ" i="1" dirty="0" smtClean="0"/>
              <a:t>rostliny i živočichové jsou v období “zimního klidu“, nerostou a přežívají </a:t>
            </a:r>
            <a:r>
              <a:rPr lang="cs-CZ" i="1" dirty="0" smtClean="0"/>
              <a:t>                        z </a:t>
            </a:r>
            <a:r>
              <a:rPr lang="cs-CZ" i="1" dirty="0" smtClean="0"/>
              <a:t>nahromaděných zásob</a:t>
            </a:r>
            <a:endParaRPr lang="cs-CZ" i="1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45423" y="3581184"/>
            <a:ext cx="2739144" cy="205435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684" t="14491" r="39110" b="26478"/>
          <a:stretch/>
        </p:blipFill>
        <p:spPr>
          <a:xfrm>
            <a:off x="251521" y="5144973"/>
            <a:ext cx="1872208" cy="15578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21496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Pohyby </a:t>
            </a:r>
            <a:r>
              <a:rPr lang="cs-CZ" dirty="0" smtClean="0"/>
              <a:t>Země-roční období</a:t>
            </a:r>
            <a:endParaRPr lang="cs-CZ" b="1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5879" b="17569"/>
          <a:stretch/>
        </p:blipFill>
        <p:spPr>
          <a:xfrm>
            <a:off x="2411760" y="4867674"/>
            <a:ext cx="2671315" cy="1790565"/>
          </a:xfrm>
        </p:spPr>
      </p:pic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7931224" cy="28369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Některé části zeměkoule </a:t>
            </a:r>
            <a:r>
              <a:rPr lang="cs-CZ" b="1" dirty="0" smtClean="0"/>
              <a:t>neznají střídání ročních období</a:t>
            </a:r>
            <a:r>
              <a:rPr lang="cs-CZ" dirty="0" smtClean="0"/>
              <a:t> – </a:t>
            </a:r>
            <a:r>
              <a:rPr lang="cs-CZ" b="1" dirty="0" smtClean="0"/>
              <a:t>kolem ROVNÍKU </a:t>
            </a:r>
            <a:r>
              <a:rPr lang="cs-CZ" dirty="0" smtClean="0"/>
              <a:t>je stále dost slunečního záření – </a:t>
            </a:r>
            <a:r>
              <a:rPr lang="cs-CZ" i="1" dirty="0" smtClean="0">
                <a:solidFill>
                  <a:schemeClr val="accent2">
                    <a:lumMod val="75000"/>
                  </a:schemeClr>
                </a:solidFill>
              </a:rPr>
              <a:t>je zde teplo po celý rok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6457" b="19364"/>
          <a:stretch/>
        </p:blipFill>
        <p:spPr>
          <a:xfrm>
            <a:off x="899592" y="3212976"/>
            <a:ext cx="2578247" cy="16546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7724" b="15487"/>
          <a:stretch/>
        </p:blipFill>
        <p:spPr>
          <a:xfrm>
            <a:off x="5508105" y="2780928"/>
            <a:ext cx="3514992" cy="234764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934695" y="4821761"/>
            <a:ext cx="10801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Obr.4</a:t>
            </a:r>
            <a:endParaRPr lang="cs-CZ" sz="1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08104" y="4991038"/>
            <a:ext cx="86409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Obr.5</a:t>
            </a:r>
            <a:endParaRPr lang="cs-CZ" sz="1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39752" y="6597352"/>
            <a:ext cx="8640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Obr.6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286459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8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8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8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8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3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6" grpId="0"/>
      <p:bldP spid="10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Pohyby </a:t>
            </a:r>
            <a:r>
              <a:rPr lang="cs-CZ" dirty="0" smtClean="0"/>
              <a:t>Země-roční období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94249" y="1662778"/>
            <a:ext cx="4896544" cy="3704016"/>
          </a:xfrm>
        </p:spPr>
        <p:txBody>
          <a:bodyPr>
            <a:normAutofit fontScale="92500" lnSpcReduction="20000"/>
          </a:bodyPr>
          <a:lstStyle/>
          <a:p>
            <a:r>
              <a:rPr lang="cs-CZ" sz="3200" b="1" dirty="0" smtClean="0"/>
              <a:t>Polární oblasti </a:t>
            </a:r>
            <a:r>
              <a:rPr lang="cs-CZ" sz="3200" dirty="0" smtClean="0"/>
              <a:t>dostávají slunečního záření nejméně – 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zima zde panuje po většinu roku</a:t>
            </a:r>
          </a:p>
          <a:p>
            <a:r>
              <a:rPr lang="cs-CZ" sz="3000" dirty="0" smtClean="0"/>
              <a:t>Krajina je trvale pokryta sněhem a ledem, zimní teploty dosahují až -50°C, nejvyšší letní teploty se pohybují kolem 0</a:t>
            </a:r>
            <a:r>
              <a:rPr lang="cs-CZ" sz="3000" dirty="0"/>
              <a:t>°C</a:t>
            </a:r>
            <a:endParaRPr lang="cs-CZ" sz="3000" dirty="0" smtClean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2364309" y="5836334"/>
            <a:ext cx="5894267" cy="852389"/>
          </a:xfrm>
        </p:spPr>
        <p:txBody>
          <a:bodyPr>
            <a:noAutofit/>
          </a:bodyPr>
          <a:lstStyle/>
          <a:p>
            <a:r>
              <a:rPr lang="cs-CZ" i="1" dirty="0" smtClean="0"/>
              <a:t>V období polární noci je dobře pozorovatelný jev zvaný </a:t>
            </a:r>
            <a:r>
              <a:rPr lang="cs-CZ" b="1" i="1" dirty="0" smtClean="0"/>
              <a:t>polární záře</a:t>
            </a:r>
            <a:endParaRPr lang="cs-CZ" b="1" i="1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321" t="12346" r="19753"/>
          <a:stretch/>
        </p:blipFill>
        <p:spPr>
          <a:xfrm>
            <a:off x="6188360" y="3763779"/>
            <a:ext cx="1187355" cy="160301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418" r="17856"/>
          <a:stretch/>
        </p:blipFill>
        <p:spPr>
          <a:xfrm>
            <a:off x="4999885" y="2849379"/>
            <a:ext cx="1201998" cy="18288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8316416" y="3763779"/>
            <a:ext cx="82758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Obr.7</a:t>
            </a:r>
            <a:endParaRPr lang="cs-CZ" sz="1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841310" y="4611471"/>
            <a:ext cx="94026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Obr.8</a:t>
            </a:r>
            <a:endParaRPr lang="cs-CZ" sz="1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315957" y="5055950"/>
            <a:ext cx="108471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Obr.9</a:t>
            </a:r>
            <a:endParaRPr lang="cs-CZ" sz="1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70939" y="6519446"/>
            <a:ext cx="8640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Obr.10</a:t>
            </a:r>
            <a:endParaRPr lang="cs-CZ" sz="1600" dirty="0"/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605" r="13753"/>
          <a:stretch/>
        </p:blipFill>
        <p:spPr>
          <a:xfrm>
            <a:off x="1112633" y="4974579"/>
            <a:ext cx="1310185" cy="18288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789" r="21835"/>
          <a:stretch/>
        </p:blipFill>
        <p:spPr>
          <a:xfrm>
            <a:off x="6961963" y="1319618"/>
            <a:ext cx="1438711" cy="24230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14607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3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6" presetClass="entr" presetSubtype="4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11" grpId="0"/>
      <p:bldP spid="12" grpId="0"/>
      <p:bldP spid="13" grpId="0"/>
      <p:bldP spid="1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zdroje informací: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1800" dirty="0" smtClean="0"/>
              <a:t>Učivo vychází z učebnice J</a:t>
            </a:r>
            <a:r>
              <a:rPr lang="cs-CZ" sz="1800" dirty="0"/>
              <a:t>. </a:t>
            </a:r>
            <a:r>
              <a:rPr lang="cs-CZ" sz="1800" dirty="0" err="1"/>
              <a:t>Matyášek</a:t>
            </a:r>
            <a:r>
              <a:rPr lang="cs-CZ" sz="1800" dirty="0"/>
              <a:t>, V. Štiková, J. Trna, </a:t>
            </a:r>
            <a:r>
              <a:rPr lang="cs-CZ" sz="1800" i="1" dirty="0"/>
              <a:t>PŘÍRODOVĚDA 5</a:t>
            </a:r>
            <a:r>
              <a:rPr lang="cs-CZ" sz="1800" dirty="0"/>
              <a:t>,učebnice pro 5.ročník, </a:t>
            </a:r>
            <a:r>
              <a:rPr lang="cs-CZ" sz="1400" dirty="0"/>
              <a:t>ČLOVĚK A JEHO SVĚT</a:t>
            </a:r>
            <a:r>
              <a:rPr lang="cs-CZ" sz="1800" dirty="0"/>
              <a:t>, nakladatelství Nová škola 2004,  ISBN 80-7289-063-8, str. </a:t>
            </a:r>
            <a:r>
              <a:rPr lang="cs-CZ" sz="1800" dirty="0" smtClean="0"/>
              <a:t>28</a:t>
            </a:r>
          </a:p>
          <a:p>
            <a:endParaRPr lang="cs-CZ" sz="1800" dirty="0"/>
          </a:p>
          <a:p>
            <a:r>
              <a:rPr lang="cs-CZ" sz="1800" dirty="0" smtClean="0"/>
              <a:t>Obrázky 1,3,4,5,6,7,8,9,10+smajlík: </a:t>
            </a:r>
            <a:r>
              <a:rPr lang="cs-CZ" sz="1800" dirty="0"/>
              <a:t>Microsoft Office Klipart </a:t>
            </a:r>
            <a:r>
              <a:rPr lang="cs-CZ" sz="1800" i="1" dirty="0"/>
              <a:t>/office.microsoft.com</a:t>
            </a:r>
            <a:r>
              <a:rPr lang="cs-CZ" sz="1800" i="1" dirty="0" smtClean="0"/>
              <a:t>/</a:t>
            </a:r>
            <a:endParaRPr lang="cs-CZ" sz="1800" dirty="0"/>
          </a:p>
          <a:p>
            <a:r>
              <a:rPr lang="cs-CZ" sz="1800" dirty="0" smtClean="0"/>
              <a:t>Obr.2: kresba autora</a:t>
            </a:r>
          </a:p>
          <a:p>
            <a:r>
              <a:rPr lang="cs-CZ" sz="1800" dirty="0"/>
              <a:t>Fotografie, není-li uvedeno jinak, jsou vlastním dílem autora</a:t>
            </a:r>
            <a:r>
              <a:rPr lang="cs-CZ" sz="2000" dirty="0"/>
              <a:t>.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157221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HxH8svxPeDq32rEcAGtJkr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OV3FPcRDi0HY63MUmM0ACo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479</TotalTime>
  <Words>562</Words>
  <Application>Microsoft Office PowerPoint</Application>
  <PresentationFormat>Předvádění na obrazovce (4:3)</PresentationFormat>
  <Paragraphs>94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Pohyby Země-obíhání</vt:lpstr>
      <vt:lpstr>Pohyby Země-roční období</vt:lpstr>
      <vt:lpstr>Pohyby Země-roční období</vt:lpstr>
      <vt:lpstr>Pohyby Země-roční období</vt:lpstr>
      <vt:lpstr>Pohyby Země-roční období</vt:lpstr>
      <vt:lpstr>Pohyby Země-roční období</vt:lpstr>
      <vt:lpstr>Pohyby Země-roční období</vt:lpstr>
      <vt:lpstr>Pohyby Země-roční období</vt:lpstr>
      <vt:lpstr>Pohyby Země-roční období</vt:lpstr>
      <vt:lpstr>Použité zdroje informací:</vt:lpstr>
    </vt:vector>
  </TitlesOfParts>
  <Company>-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Zdenek</dc:creator>
  <cp:lastModifiedBy>Dum</cp:lastModifiedBy>
  <cp:revision>58</cp:revision>
  <dcterms:created xsi:type="dcterms:W3CDTF">2013-01-06T11:03:03Z</dcterms:created>
  <dcterms:modified xsi:type="dcterms:W3CDTF">2013-09-17T13:26:10Z</dcterms:modified>
</cp:coreProperties>
</file>