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Default Extension="wdp" ContentType="image/vnd.ms-photo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70" r:id="rId5"/>
    <p:sldId id="259" r:id="rId6"/>
    <p:sldId id="260" r:id="rId7"/>
    <p:sldId id="261" r:id="rId8"/>
    <p:sldId id="264" r:id="rId9"/>
    <p:sldId id="262" r:id="rId10"/>
    <p:sldId id="263" r:id="rId11"/>
    <p:sldId id="266" r:id="rId12"/>
    <p:sldId id="27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00619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68959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2462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49200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2052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5750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2904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13311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96404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73973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8519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3F3BF9-F030-40AE-9EBE-6A4858600D23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2B801-58C9-4307-95C1-1E172A776BA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49499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1.jpe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5.jpeg"/><Relationship Id="rId5" Type="http://schemas.openxmlformats.org/officeDocument/2006/relationships/image" Target="../media/image10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4.jpeg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7.jpe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image" Target="../media/image19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microsoft.com/office/2007/relationships/hdphoto" Target="../media/hdphoto1.wdp"/><Relationship Id="rId5" Type="http://schemas.openxmlformats.org/officeDocument/2006/relationships/image" Target="../media/image20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5" Type="http://schemas.openxmlformats.org/officeDocument/2006/relationships/image" Target="../media/image21.jpe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23.jpeg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hyperlink" Target="http://cs.wikipedia.org/wiki/Lunochod" TargetMode="External"/><Relationship Id="rId5" Type="http://schemas.openxmlformats.org/officeDocument/2006/relationships/image" Target="../media/image22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7"/>
          <p:cNvGraphicFramePr>
            <a:graphicFrameLocks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xmlns="" val="3485799261"/>
              </p:ext>
            </p:extLst>
          </p:nvPr>
        </p:nvGraphicFramePr>
        <p:xfrm>
          <a:off x="457200" y="1526706"/>
          <a:ext cx="8229600" cy="524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217347">
                <a:tc rowSpan="7">
                  <a:txBody>
                    <a:bodyPr/>
                    <a:lstStyle/>
                    <a:p>
                      <a:endParaRPr lang="cs-CZ" sz="1600" dirty="0"/>
                    </a:p>
                  </a:txBody>
                  <a:tcPr marL="186331" marR="186331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EU peníze školám</a:t>
                      </a:r>
                      <a:endParaRPr lang="cs-CZ" sz="1600" baseline="0" dirty="0">
                        <a:solidFill>
                          <a:schemeClr val="tx1"/>
                        </a:solidFill>
                      </a:endParaRPr>
                    </a:p>
                  </a:txBody>
                  <a:tcPr marL="186331" marR="186331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cs-CZ" sz="1600" i="1" dirty="0" err="1" smtClean="0"/>
                        <a:t>Reg</a:t>
                      </a:r>
                      <a:r>
                        <a:rPr lang="cs-CZ" sz="1600" i="1" dirty="0" smtClean="0"/>
                        <a:t>.</a:t>
                      </a:r>
                      <a:r>
                        <a:rPr lang="cs-CZ" sz="1600" i="1" baseline="0" dirty="0" smtClean="0"/>
                        <a:t> číslo projektu: CZ.1.07/1.4.00/21.1440</a:t>
                      </a:r>
                      <a:endParaRPr lang="cs-CZ" sz="1600" i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Autor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Ing. Dana Sobotková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Ročník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5.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Datum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/>
                        <a:t>16.2.2013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Šablona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V/2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Č. materiálu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VY_52_INOVACE_61</a:t>
                      </a:r>
                      <a:endParaRPr lang="cs-CZ" sz="160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 gridSpan="3">
                  <a:txBody>
                    <a:bodyPr/>
                    <a:lstStyle/>
                    <a:p>
                      <a:endParaRPr lang="cs-CZ" sz="1600" b="1" dirty="0"/>
                    </a:p>
                  </a:txBody>
                  <a:tcPr marL="186331" marR="186331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b="0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347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Vzdělávací oblast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Člověk a jeho</a:t>
                      </a:r>
                      <a:r>
                        <a:rPr lang="cs-CZ" baseline="0" dirty="0" smtClean="0"/>
                        <a:t> svět</a:t>
                      </a:r>
                      <a:endParaRPr lang="cs-CZ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7347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Předmět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Přírodověda</a:t>
                      </a:r>
                      <a:endParaRPr lang="cs-CZ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49630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Způsob</a:t>
                      </a:r>
                      <a:r>
                        <a:rPr lang="cs-CZ" sz="1600" b="1" baseline="0" dirty="0" smtClean="0"/>
                        <a:t> využití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MĚSÍC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Prezentace žáky seznamuje s naším Měsícem, přehledně</a:t>
                      </a:r>
                      <a:r>
                        <a:rPr lang="cs-CZ" baseline="0" dirty="0" smtClean="0"/>
                        <a:t> uvádí </a:t>
                      </a:r>
                      <a:r>
                        <a:rPr lang="cs-CZ" dirty="0" smtClean="0"/>
                        <a:t>základní informace ve</a:t>
                      </a:r>
                      <a:r>
                        <a:rPr lang="cs-CZ" baseline="0" dirty="0" smtClean="0"/>
                        <a:t> vztahu k naší planetě a životu na ní. </a:t>
                      </a:r>
                      <a:r>
                        <a:rPr lang="cs-CZ" dirty="0" smtClean="0"/>
                        <a:t>Může sloužit i k samostatnému zápisu učiva.</a:t>
                      </a:r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347">
                <a:tc>
                  <a:txBody>
                    <a:bodyPr/>
                    <a:lstStyle/>
                    <a:p>
                      <a:r>
                        <a:rPr lang="cs-CZ" sz="1600" b="1" dirty="0" smtClean="0"/>
                        <a:t>Druh materiálu</a:t>
                      </a:r>
                      <a:endParaRPr lang="cs-CZ" sz="1600" b="1" dirty="0"/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mtClean="0"/>
                        <a:t>Prezentace – výklad učiva</a:t>
                      </a:r>
                    </a:p>
                  </a:txBody>
                  <a:tcPr marL="186331" marR="18633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71650" y="116540"/>
            <a:ext cx="5600700" cy="1371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450" y="1487349"/>
            <a:ext cx="2420375" cy="242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3712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Měsíc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79512" y="1641816"/>
            <a:ext cx="4608512" cy="5216184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Ø"/>
            </a:pPr>
            <a:r>
              <a:rPr lang="cs-CZ" sz="3900" b="1" dirty="0" smtClean="0"/>
              <a:t>Měsíc</a:t>
            </a:r>
            <a:r>
              <a:rPr lang="cs-CZ" sz="3500" dirty="0" smtClean="0"/>
              <a:t> je </a:t>
            </a:r>
            <a:r>
              <a:rPr lang="cs-CZ" sz="3500" b="1" dirty="0" smtClean="0"/>
              <a:t>jediným měsícem</a:t>
            </a:r>
            <a:r>
              <a:rPr lang="cs-CZ" sz="3500" dirty="0" smtClean="0"/>
              <a:t> naší planety</a:t>
            </a:r>
          </a:p>
          <a:p>
            <a:pPr>
              <a:buFont typeface="Wingdings" pitchFamily="2" charset="2"/>
              <a:buChar char="Ø"/>
            </a:pPr>
            <a:endParaRPr lang="cs-CZ" sz="3500" dirty="0" smtClean="0"/>
          </a:p>
          <a:p>
            <a:pPr>
              <a:buFont typeface="Wingdings" pitchFamily="2" charset="2"/>
              <a:buChar char="Ø"/>
            </a:pPr>
            <a:r>
              <a:rPr lang="cs-CZ" sz="3500" dirty="0" smtClean="0"/>
              <a:t> je </a:t>
            </a:r>
            <a:r>
              <a:rPr lang="cs-CZ" sz="3500" b="1" dirty="0" smtClean="0"/>
              <a:t>nejbližším kosmickým tělesem</a:t>
            </a:r>
            <a:r>
              <a:rPr lang="cs-CZ" sz="3500" dirty="0" smtClean="0"/>
              <a:t>  - od Země je </a:t>
            </a:r>
            <a:r>
              <a:rPr lang="cs-CZ" sz="3500" dirty="0" smtClean="0"/>
              <a:t>vzdálen              </a:t>
            </a:r>
            <a:r>
              <a:rPr lang="cs-CZ" sz="3500" i="1" dirty="0" smtClean="0"/>
              <a:t>384 </a:t>
            </a:r>
            <a:r>
              <a:rPr lang="cs-CZ" sz="3500" i="1" dirty="0" smtClean="0"/>
              <a:t>400 km</a:t>
            </a:r>
            <a:endParaRPr lang="cs-CZ" sz="3500" i="1" dirty="0" smtClean="0"/>
          </a:p>
          <a:p>
            <a:pPr>
              <a:buFont typeface="Wingdings" pitchFamily="2" charset="2"/>
              <a:buChar char="Ø"/>
            </a:pPr>
            <a:endParaRPr lang="cs-CZ" sz="3500" dirty="0" smtClean="0"/>
          </a:p>
          <a:p>
            <a:pPr>
              <a:buFont typeface="Wingdings" pitchFamily="2" charset="2"/>
              <a:buChar char="Ø"/>
            </a:pPr>
            <a:r>
              <a:rPr lang="cs-CZ" sz="3500" dirty="0"/>
              <a:t>j</a:t>
            </a:r>
            <a:r>
              <a:rPr lang="cs-CZ" sz="3500" dirty="0" smtClean="0"/>
              <a:t>eho </a:t>
            </a:r>
            <a:r>
              <a:rPr lang="cs-CZ" sz="3500" b="1" dirty="0" smtClean="0"/>
              <a:t>průměr</a:t>
            </a:r>
            <a:r>
              <a:rPr lang="cs-CZ" sz="3500" dirty="0" smtClean="0"/>
              <a:t> je </a:t>
            </a:r>
            <a:r>
              <a:rPr lang="cs-CZ" sz="3500" i="1" dirty="0" smtClean="0"/>
              <a:t>3476 km</a:t>
            </a:r>
            <a:endParaRPr lang="cs-CZ" sz="3500" i="1" dirty="0" smtClean="0"/>
          </a:p>
          <a:p>
            <a:endParaRPr lang="cs-CZ" dirty="0"/>
          </a:p>
        </p:txBody>
      </p:sp>
      <p:pic>
        <p:nvPicPr>
          <p:cNvPr id="9" name="Zástupný symbol pro obsah 8"/>
          <p:cNvPicPr>
            <a:picLocks noGrp="1" noChangeAspect="1"/>
          </p:cNvPicPr>
          <p:nvPr>
            <p:ph sz="half" idx="2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5589" b="13965"/>
          <a:stretch/>
        </p:blipFill>
        <p:spPr>
          <a:xfrm>
            <a:off x="4788024" y="1700808"/>
            <a:ext cx="2692896" cy="1897040"/>
          </a:xfr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41426" y="4303260"/>
            <a:ext cx="2071542" cy="2071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699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Měsíc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51520" y="1453176"/>
            <a:ext cx="4038600" cy="4525963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3200" b="1" dirty="0" smtClean="0"/>
              <a:t>Doba rotace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je stejná</a:t>
            </a:r>
            <a:r>
              <a:rPr lang="cs-CZ" sz="3200" dirty="0" smtClean="0"/>
              <a:t> jako </a:t>
            </a:r>
            <a:r>
              <a:rPr lang="cs-CZ" sz="3200" b="1" dirty="0" smtClean="0"/>
              <a:t>doba oběhu</a:t>
            </a:r>
            <a:r>
              <a:rPr lang="cs-CZ" sz="3200" dirty="0" smtClean="0"/>
              <a:t> – </a:t>
            </a: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29,5 dne </a:t>
            </a:r>
            <a:r>
              <a:rPr lang="cs-CZ" sz="3200" dirty="0" smtClean="0"/>
              <a:t>(</a:t>
            </a:r>
            <a:r>
              <a:rPr lang="cs-CZ" sz="3200" i="1" dirty="0" smtClean="0"/>
              <a:t>jeden kalendářní měsíc</a:t>
            </a:r>
            <a:r>
              <a:rPr lang="cs-CZ" sz="3200" dirty="0" smtClean="0"/>
              <a:t>).</a:t>
            </a:r>
          </a:p>
          <a:p>
            <a:pPr>
              <a:buFont typeface="Wingdings" pitchFamily="2" charset="2"/>
              <a:buChar char="Ø"/>
            </a:pPr>
            <a:endParaRPr lang="cs-CZ" sz="3200" dirty="0" smtClean="0"/>
          </a:p>
          <a:p>
            <a:pPr>
              <a:buFont typeface="Wingdings" pitchFamily="2" charset="2"/>
              <a:buChar char="§"/>
            </a:pPr>
            <a:r>
              <a:rPr lang="cs-CZ" sz="3200" dirty="0" smtClean="0"/>
              <a:t>Díky tomu </a:t>
            </a:r>
            <a:r>
              <a:rPr lang="cs-CZ" sz="3200" b="1" dirty="0" smtClean="0"/>
              <a:t>pozorujeme</a:t>
            </a:r>
            <a:r>
              <a:rPr lang="cs-CZ" sz="3200" dirty="0" smtClean="0"/>
              <a:t> ze Země stále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jen přivrácenou stranu Měsíce.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8122738" y="4627875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Obr.1</a:t>
            </a:r>
            <a:endParaRPr lang="cs-CZ" sz="16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4974579"/>
            <a:ext cx="1828800" cy="1828800"/>
          </a:xfrm>
          <a:prstGeom prst="rect">
            <a:avLst/>
          </a:prstGeom>
        </p:spPr>
      </p:pic>
      <p:pic>
        <p:nvPicPr>
          <p:cNvPr id="10" name="Zástupný symbol pro obsah 9"/>
          <p:cNvPicPr>
            <a:picLocks noGrp="1" noChangeAspect="1"/>
          </p:cNvPicPr>
          <p:nvPr>
            <p:ph sz="half" idx="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41828" y="1453176"/>
            <a:ext cx="4038600" cy="3107015"/>
          </a:xfrm>
        </p:spPr>
      </p:pic>
    </p:spTree>
    <p:extLst>
      <p:ext uri="{BB962C8B-B14F-4D97-AF65-F5344CB8AC3E}">
        <p14:creationId xmlns:p14="http://schemas.microsoft.com/office/powerpoint/2010/main" xmlns="" val="2918633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Měsíc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5985" y="1471540"/>
            <a:ext cx="4038600" cy="3629000"/>
          </a:xfrm>
        </p:spPr>
        <p:txBody>
          <a:bodyPr>
            <a:normAutofit/>
          </a:bodyPr>
          <a:lstStyle/>
          <a:p>
            <a:pPr lvl="0">
              <a:buFont typeface="Wingdings" pitchFamily="2" charset="2"/>
              <a:buChar char="Ø"/>
            </a:pPr>
            <a:r>
              <a:rPr lang="cs-CZ" b="1" dirty="0">
                <a:solidFill>
                  <a:schemeClr val="accent2">
                    <a:lumMod val="75000"/>
                  </a:schemeClr>
                </a:solidFill>
              </a:rPr>
              <a:t>Teplota povrchu </a:t>
            </a:r>
            <a:r>
              <a:rPr lang="cs-CZ" dirty="0">
                <a:solidFill>
                  <a:prstClr val="black"/>
                </a:solidFill>
              </a:rPr>
              <a:t>se pohybuje od -</a:t>
            </a:r>
            <a:r>
              <a:rPr lang="cs-CZ" dirty="0" smtClean="0">
                <a:solidFill>
                  <a:prstClr val="black"/>
                </a:solidFill>
              </a:rPr>
              <a:t>170</a:t>
            </a:r>
            <a:r>
              <a:rPr lang="cs-CZ" dirty="0"/>
              <a:t>°C</a:t>
            </a: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dirty="0">
                <a:solidFill>
                  <a:prstClr val="black"/>
                </a:solidFill>
              </a:rPr>
              <a:t>do +</a:t>
            </a:r>
            <a:r>
              <a:rPr lang="cs-CZ" dirty="0" smtClean="0">
                <a:solidFill>
                  <a:prstClr val="black"/>
                </a:solidFill>
              </a:rPr>
              <a:t>130</a:t>
            </a:r>
            <a:r>
              <a:rPr lang="cs-CZ" dirty="0" smtClean="0"/>
              <a:t>°C.</a:t>
            </a:r>
            <a:endParaRPr lang="cs-CZ" dirty="0">
              <a:solidFill>
                <a:prstClr val="black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Na Měsíci je jen </a:t>
            </a:r>
            <a:r>
              <a:rPr lang="cs-CZ" b="1" dirty="0"/>
              <a:t>šestinová gravitace </a:t>
            </a:r>
            <a:r>
              <a:rPr lang="cs-CZ" dirty="0"/>
              <a:t>ve srovnání se </a:t>
            </a:r>
            <a:r>
              <a:rPr lang="cs-CZ" dirty="0" smtClean="0"/>
              <a:t>Zemí. </a:t>
            </a: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00192" y="980728"/>
            <a:ext cx="1994520" cy="1994520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79912" y="3434460"/>
            <a:ext cx="2952328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5673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Měsíc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51520" y="3792005"/>
            <a:ext cx="5832648" cy="29417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i="1" dirty="0" smtClean="0"/>
              <a:t>Zajímavost: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Na jeho povrchu pozorujeme tmavá a světlá místa </a:t>
            </a:r>
            <a:r>
              <a:rPr lang="cs-CZ" i="1" dirty="0" smtClean="0"/>
              <a:t>připomínající pozemskou krajinu.</a:t>
            </a:r>
          </a:p>
          <a:p>
            <a:pPr>
              <a:buFont typeface="Wingdings" pitchFamily="2" charset="2"/>
              <a:buChar char="ü"/>
            </a:pPr>
            <a:r>
              <a:rPr lang="cs-CZ" b="1" dirty="0" smtClean="0"/>
              <a:t>Tmavá „moře“ </a:t>
            </a:r>
            <a:r>
              <a:rPr lang="cs-CZ" dirty="0" smtClean="0"/>
              <a:t>tvoří </a:t>
            </a:r>
            <a:r>
              <a:rPr lang="cs-CZ" i="1" dirty="0" smtClean="0"/>
              <a:t>ztuhlá láva</a:t>
            </a:r>
            <a:r>
              <a:rPr lang="cs-CZ" dirty="0" smtClean="0"/>
              <a:t>, </a:t>
            </a:r>
            <a:r>
              <a:rPr lang="cs-CZ" b="1" dirty="0" smtClean="0"/>
              <a:t>světlá</a:t>
            </a:r>
            <a:r>
              <a:rPr lang="cs-CZ" dirty="0" smtClean="0"/>
              <a:t> jsou tvořena </a:t>
            </a:r>
            <a:r>
              <a:rPr lang="cs-CZ" i="1" dirty="0" smtClean="0"/>
              <a:t>vrstvou prachu.</a:t>
            </a:r>
            <a:endParaRPr lang="cs-CZ" sz="2400" i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5292080" y="1578102"/>
            <a:ext cx="3839826" cy="40183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/>
              <a:t>Měsíc </a:t>
            </a:r>
            <a:r>
              <a:rPr lang="cs-CZ" sz="4000" b="1" dirty="0"/>
              <a:t>nemá atmosféru</a:t>
            </a:r>
            <a:r>
              <a:rPr lang="cs-CZ" sz="4000" dirty="0"/>
              <a:t>, jeho povrch je pokryt </a:t>
            </a:r>
            <a:r>
              <a:rPr lang="cs-CZ" sz="4000" b="1" dirty="0" smtClean="0"/>
              <a:t>krátery.</a:t>
            </a:r>
            <a:endParaRPr lang="cs-CZ" sz="4000" b="1" dirty="0"/>
          </a:p>
          <a:p>
            <a:endParaRPr lang="cs-CZ" sz="4000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0080" y="1124744"/>
            <a:ext cx="1828800" cy="18288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97791" y="1870639"/>
            <a:ext cx="1828800" cy="18288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77880" y="4221088"/>
            <a:ext cx="1994520" cy="1994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170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Měsíc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251520" y="1772816"/>
            <a:ext cx="3528392" cy="24482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Měsíc</a:t>
            </a:r>
            <a:r>
              <a:rPr lang="cs-CZ" sz="3200" dirty="0" smtClean="0"/>
              <a:t> je </a:t>
            </a:r>
            <a:r>
              <a:rPr lang="cs-CZ" sz="3200" b="1" dirty="0" smtClean="0"/>
              <a:t>chladný</a:t>
            </a:r>
            <a:r>
              <a:rPr lang="cs-CZ" sz="3200" dirty="0" smtClean="0"/>
              <a:t>, nevydává vlastní světlo, pouze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odráží světlo </a:t>
            </a:r>
            <a:r>
              <a:rPr lang="cs-CZ" sz="3200" dirty="0" smtClean="0"/>
              <a:t>sluneční.</a:t>
            </a:r>
          </a:p>
        </p:txBody>
      </p:sp>
      <p:sp>
        <p:nvSpPr>
          <p:cNvPr id="8" name="Obdélník 7"/>
          <p:cNvSpPr/>
          <p:nvPr/>
        </p:nvSpPr>
        <p:spPr>
          <a:xfrm>
            <a:off x="1043608" y="5227032"/>
            <a:ext cx="635079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2800" dirty="0">
                <a:solidFill>
                  <a:prstClr val="black"/>
                </a:solidFill>
              </a:rPr>
              <a:t>Během jednoho oběhu jsou </a:t>
            </a:r>
            <a:r>
              <a:rPr lang="cs-CZ" sz="2800" b="1" dirty="0">
                <a:solidFill>
                  <a:prstClr val="black"/>
                </a:solidFill>
              </a:rPr>
              <a:t>osvětleny různé části Měsíce</a:t>
            </a:r>
            <a:r>
              <a:rPr lang="cs-CZ" sz="2800" dirty="0">
                <a:solidFill>
                  <a:prstClr val="black"/>
                </a:solidFill>
              </a:rPr>
              <a:t> – ze Země je pozorujeme jako </a:t>
            </a:r>
            <a:r>
              <a:rPr lang="cs-CZ" sz="2800" b="1" dirty="0">
                <a:solidFill>
                  <a:schemeClr val="accent2">
                    <a:lumMod val="75000"/>
                  </a:schemeClr>
                </a:solidFill>
              </a:rPr>
              <a:t>měsíční </a:t>
            </a:r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</a:rPr>
              <a:t>fáze.</a:t>
            </a:r>
            <a:endParaRPr lang="cs-CZ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" name="Zástupný symbol pro obsah 9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14384" y="3583304"/>
            <a:ext cx="1495610" cy="1495610"/>
          </a:xfr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20229" y="2708920"/>
            <a:ext cx="1508322" cy="1508322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16521" y="1959373"/>
            <a:ext cx="1503708" cy="1503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7499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Měsíc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866475" y="1988840"/>
            <a:ext cx="7161909" cy="115212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3200" dirty="0" smtClean="0"/>
              <a:t>Měsíc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dorůstá</a:t>
            </a:r>
            <a:r>
              <a:rPr lang="cs-CZ" sz="3200" dirty="0" smtClean="0"/>
              <a:t> do </a:t>
            </a:r>
            <a:r>
              <a:rPr lang="cs-CZ" sz="3200" b="1" dirty="0" smtClean="0"/>
              <a:t>úplňku</a:t>
            </a:r>
            <a:r>
              <a:rPr lang="cs-CZ" sz="3200" dirty="0" smtClean="0"/>
              <a:t> –</a:t>
            </a:r>
            <a:r>
              <a:rPr lang="cs-CZ" sz="3200" i="1" dirty="0" smtClean="0"/>
              <a:t>zvětšuje se </a:t>
            </a:r>
          </a:p>
          <a:p>
            <a:pPr marL="0" indent="0" algn="ctr">
              <a:buNone/>
            </a:pPr>
            <a:r>
              <a:rPr lang="cs-CZ" sz="3200" dirty="0" smtClean="0"/>
              <a:t>potom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couvá</a:t>
            </a:r>
            <a:r>
              <a:rPr lang="cs-CZ" sz="3200" dirty="0" smtClean="0"/>
              <a:t> do </a:t>
            </a:r>
            <a:r>
              <a:rPr lang="cs-CZ" sz="3200" b="1" dirty="0" smtClean="0"/>
              <a:t>novu</a:t>
            </a:r>
            <a:r>
              <a:rPr lang="cs-CZ" sz="3200" dirty="0" smtClean="0"/>
              <a:t> – </a:t>
            </a:r>
            <a:r>
              <a:rPr lang="cs-CZ" sz="3200" i="1" dirty="0" smtClean="0"/>
              <a:t>zmenšuje se</a:t>
            </a:r>
            <a:endParaRPr lang="cs-CZ" sz="3200" i="1" dirty="0"/>
          </a:p>
        </p:txBody>
      </p:sp>
      <p:sp>
        <p:nvSpPr>
          <p:cNvPr id="15" name="Obdélník 14"/>
          <p:cNvSpPr/>
          <p:nvPr/>
        </p:nvSpPr>
        <p:spPr>
          <a:xfrm>
            <a:off x="2221033" y="6189033"/>
            <a:ext cx="43473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b="1" dirty="0">
                <a:solidFill>
                  <a:prstClr val="white"/>
                </a:solidFill>
              </a:rPr>
              <a:t>nov 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36575" y="6234977"/>
            <a:ext cx="10297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1.čtvrť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672148" y="6234977"/>
            <a:ext cx="1312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úplněk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574858" y="623887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3.čtvrť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435584" y="6234977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nov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8028384" y="4770775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Obr.2-5</a:t>
            </a:r>
            <a:endParaRPr lang="cs-CZ" sz="16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1766" y="4404789"/>
            <a:ext cx="1359408" cy="163982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3968" y="4404789"/>
            <a:ext cx="1359408" cy="163982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6296" y="4404789"/>
            <a:ext cx="1359408" cy="163982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39752" y="4404789"/>
            <a:ext cx="1359408" cy="1639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2599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8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800" decel="100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0"/>
      <p:bldP spid="19" grpId="0"/>
      <p:bldP spid="20" grpId="0"/>
      <p:bldP spid="21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Měsíc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3212976"/>
            <a:ext cx="4038600" cy="3645024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Při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zatmění Slunce </a:t>
            </a:r>
            <a:r>
              <a:rPr lang="cs-CZ" dirty="0" smtClean="0"/>
              <a:t>je </a:t>
            </a:r>
            <a:r>
              <a:rPr lang="cs-CZ" b="1" dirty="0" smtClean="0"/>
              <a:t>Měsíc mezi námi a Sluncem </a:t>
            </a:r>
            <a:r>
              <a:rPr lang="cs-CZ" dirty="0" smtClean="0"/>
              <a:t>a zastíní svým kotoučem výhled na Slunce (maximální délka úplného zatmění Slunce je </a:t>
            </a:r>
            <a:r>
              <a:rPr lang="cs-CZ" dirty="0" smtClean="0"/>
              <a:t>7 minut </a:t>
            </a:r>
            <a:r>
              <a:rPr lang="cs-CZ" dirty="0" smtClean="0"/>
              <a:t>a </a:t>
            </a:r>
            <a:r>
              <a:rPr lang="cs-CZ" dirty="0" smtClean="0"/>
              <a:t>40 sekund</a:t>
            </a:r>
            <a:r>
              <a:rPr lang="cs-CZ" dirty="0" smtClean="0"/>
              <a:t>).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539552" y="1700808"/>
            <a:ext cx="81186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cs-CZ" sz="3200" dirty="0">
                <a:solidFill>
                  <a:prstClr val="black"/>
                </a:solidFill>
              </a:rPr>
              <a:t>Pokud se </a:t>
            </a:r>
            <a:r>
              <a:rPr lang="cs-CZ" sz="3200" dirty="0" smtClean="0">
                <a:solidFill>
                  <a:prstClr val="black"/>
                </a:solidFill>
              </a:rPr>
              <a:t>Slunce, Země </a:t>
            </a:r>
            <a:r>
              <a:rPr lang="cs-CZ" sz="3200" dirty="0">
                <a:solidFill>
                  <a:prstClr val="black"/>
                </a:solidFill>
              </a:rPr>
              <a:t>a </a:t>
            </a:r>
            <a:r>
              <a:rPr lang="cs-CZ" sz="3200" dirty="0" smtClean="0">
                <a:solidFill>
                  <a:prstClr val="black"/>
                </a:solidFill>
              </a:rPr>
              <a:t>Měsíc </a:t>
            </a:r>
            <a:r>
              <a:rPr lang="cs-CZ" sz="3200" dirty="0">
                <a:solidFill>
                  <a:prstClr val="black"/>
                </a:solidFill>
              </a:rPr>
              <a:t>seřadí do </a:t>
            </a:r>
            <a:r>
              <a:rPr lang="cs-CZ" sz="3200" dirty="0" smtClean="0">
                <a:solidFill>
                  <a:prstClr val="black"/>
                </a:solidFill>
              </a:rPr>
              <a:t>přímky, </a:t>
            </a:r>
            <a:r>
              <a:rPr lang="cs-CZ" sz="3200" dirty="0">
                <a:solidFill>
                  <a:prstClr val="black"/>
                </a:solidFill>
              </a:rPr>
              <a:t>můžeme pozorovat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zatmění.</a:t>
            </a:r>
            <a:endParaRPr lang="cs-CZ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" name="Zástupný symbol pro obsah 9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8064" y="3356992"/>
            <a:ext cx="2044824" cy="2044824"/>
          </a:xfrm>
        </p:spPr>
      </p:pic>
    </p:spTree>
    <p:extLst>
      <p:ext uri="{BB962C8B-B14F-4D97-AF65-F5344CB8AC3E}">
        <p14:creationId xmlns:p14="http://schemas.microsoft.com/office/powerpoint/2010/main" xmlns="" val="3933127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Měsíc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60031" y="1556792"/>
            <a:ext cx="40386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Pokud se </a:t>
            </a:r>
            <a:r>
              <a:rPr lang="cs-CZ" b="1" dirty="0" smtClean="0"/>
              <a:t>Měsíc dostane do stínu Země</a:t>
            </a:r>
            <a:r>
              <a:rPr lang="cs-CZ" dirty="0" smtClean="0"/>
              <a:t>, </a:t>
            </a:r>
          </a:p>
          <a:p>
            <a:pPr marL="0" indent="0">
              <a:buNone/>
            </a:pPr>
            <a:r>
              <a:rPr lang="cs-CZ" dirty="0" smtClean="0"/>
              <a:t>pozorujeme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zatmění Měsíce</a:t>
            </a:r>
            <a:r>
              <a:rPr lang="cs-CZ" dirty="0" smtClean="0"/>
              <a:t> – barva Měsíce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zčervená </a:t>
            </a:r>
            <a:r>
              <a:rPr lang="cs-CZ" dirty="0" smtClean="0"/>
              <a:t>(běžná délka zatmění Měsíce je asi </a:t>
            </a:r>
            <a:r>
              <a:rPr lang="cs-CZ" dirty="0" smtClean="0"/>
              <a:t>                1 hodina </a:t>
            </a:r>
            <a:r>
              <a:rPr lang="cs-CZ" dirty="0" smtClean="0"/>
              <a:t>a </a:t>
            </a:r>
            <a:r>
              <a:rPr lang="cs-CZ" dirty="0" smtClean="0"/>
              <a:t>40 minut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077" b="18984"/>
          <a:stretch/>
        </p:blipFill>
        <p:spPr>
          <a:xfrm>
            <a:off x="5004048" y="2852936"/>
            <a:ext cx="3308542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5686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Měsíc</a:t>
            </a:r>
          </a:p>
        </p:txBody>
      </p:sp>
      <p:pic>
        <p:nvPicPr>
          <p:cNvPr id="12" name="Zástupný symbol pro obsah 11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86512" y="2477141"/>
            <a:ext cx="4967347" cy="3710726"/>
          </a:xfrm>
        </p:spPr>
      </p:pic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0" y="1556792"/>
            <a:ext cx="8460432" cy="2476872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Přitažlivost Měsíce způsobuje na Zemi tzv. </a:t>
            </a:r>
            <a:r>
              <a:rPr lang="cs-CZ" b="1" dirty="0" smtClean="0"/>
              <a:t>slapové jevy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příliv a odliv </a:t>
            </a:r>
            <a:r>
              <a:rPr lang="cs-CZ" dirty="0" smtClean="0"/>
              <a:t>(stoupání a klesání mořské hladiny).To je důležité pro námořní dopravu.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351912" y="4822842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Obr.6</a:t>
            </a:r>
            <a:endParaRPr lang="cs-CZ" sz="1600" dirty="0"/>
          </a:p>
        </p:txBody>
      </p:sp>
      <p:cxnSp>
        <p:nvCxnSpPr>
          <p:cNvPr id="14" name="Přímá spojnice se šipkou 13"/>
          <p:cNvCxnSpPr/>
          <p:nvPr/>
        </p:nvCxnSpPr>
        <p:spPr>
          <a:xfrm flipV="1">
            <a:off x="3445873" y="3068960"/>
            <a:ext cx="1794023" cy="323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3445873" y="3392056"/>
            <a:ext cx="1794023" cy="20181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3445873" y="4253970"/>
            <a:ext cx="3139100" cy="3485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V="1">
            <a:off x="3445873" y="4366595"/>
            <a:ext cx="491713" cy="23594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2725793" y="322120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odliv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731778" y="4428799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příliv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120116" y="5842337"/>
            <a:ext cx="90238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i="1" dirty="0" smtClean="0"/>
              <a:t>Zajímavost:</a:t>
            </a:r>
          </a:p>
          <a:p>
            <a:r>
              <a:rPr lang="cs-CZ" sz="2000" dirty="0" smtClean="0"/>
              <a:t>Člověk </a:t>
            </a:r>
            <a:r>
              <a:rPr lang="cs-CZ" sz="2000" dirty="0"/>
              <a:t>využívá slapových jevů k získání energie – pomocí </a:t>
            </a:r>
            <a:r>
              <a:rPr lang="cs-CZ" sz="2000" b="1" dirty="0"/>
              <a:t>přílivových elektráren.</a:t>
            </a:r>
          </a:p>
        </p:txBody>
      </p:sp>
    </p:spTree>
    <p:extLst>
      <p:ext uri="{BB962C8B-B14F-4D97-AF65-F5344CB8AC3E}">
        <p14:creationId xmlns:p14="http://schemas.microsoft.com/office/powerpoint/2010/main" xmlns="" val="511710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Měsíc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31851" y="1453176"/>
            <a:ext cx="4540150" cy="54048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u="sng" dirty="0" smtClean="0"/>
              <a:t>POZNÁVÁNÍ MĚSÍCE:</a:t>
            </a:r>
          </a:p>
          <a:p>
            <a:r>
              <a:rPr lang="cs-CZ" sz="2400" dirty="0"/>
              <a:t>r</a:t>
            </a:r>
            <a:r>
              <a:rPr lang="cs-CZ" sz="2400" dirty="0" smtClean="0"/>
              <a:t>.1959 </a:t>
            </a:r>
            <a:r>
              <a:rPr lang="cs-CZ" sz="2400" i="1" dirty="0" smtClean="0"/>
              <a:t>sovětská sonda </a:t>
            </a:r>
            <a:r>
              <a:rPr lang="cs-CZ" sz="2400" b="1" dirty="0" smtClean="0"/>
              <a:t>vyfotografovala odvrácenou stranu </a:t>
            </a:r>
            <a:r>
              <a:rPr lang="cs-CZ" sz="2400" dirty="0" smtClean="0"/>
              <a:t>Měsíce</a:t>
            </a:r>
          </a:p>
          <a:p>
            <a:r>
              <a:rPr lang="cs-CZ" sz="2400" dirty="0" smtClean="0"/>
              <a:t>20.7.1969 </a:t>
            </a:r>
            <a:r>
              <a:rPr lang="cs-CZ" sz="2400" b="1" dirty="0" smtClean="0"/>
              <a:t>přistáli první lidé </a:t>
            </a:r>
            <a:r>
              <a:rPr lang="cs-CZ" sz="2400" dirty="0" smtClean="0"/>
              <a:t>na </a:t>
            </a:r>
            <a:r>
              <a:rPr lang="cs-CZ" sz="2400" dirty="0"/>
              <a:t>M</a:t>
            </a:r>
            <a:r>
              <a:rPr lang="cs-CZ" sz="2400" dirty="0" smtClean="0"/>
              <a:t>ěsíci – </a:t>
            </a:r>
            <a:r>
              <a:rPr lang="cs-CZ" sz="2400" i="1" dirty="0" smtClean="0"/>
              <a:t>posádka Apolla11 </a:t>
            </a:r>
            <a:r>
              <a:rPr lang="cs-CZ" sz="2400" dirty="0" smtClean="0"/>
              <a:t>(Neil Armstrong)</a:t>
            </a:r>
          </a:p>
          <a:p>
            <a:r>
              <a:rPr lang="cs-CZ" sz="2400" dirty="0" smtClean="0"/>
              <a:t>1970 na povrch vysazeno </a:t>
            </a:r>
            <a:r>
              <a:rPr lang="cs-CZ" sz="2400" dirty="0" smtClean="0"/>
              <a:t>                     z </a:t>
            </a:r>
            <a:r>
              <a:rPr lang="cs-CZ" sz="2400" dirty="0" smtClean="0"/>
              <a:t>Luny17 </a:t>
            </a:r>
            <a:r>
              <a:rPr lang="cs-CZ" sz="2400" b="1" dirty="0" smtClean="0"/>
              <a:t>první průzkumné vozidlo </a:t>
            </a:r>
            <a:r>
              <a:rPr lang="cs-CZ" sz="2400" i="1" dirty="0" smtClean="0"/>
              <a:t>Lunochod1</a:t>
            </a:r>
            <a:r>
              <a:rPr lang="cs-CZ" sz="2400" dirty="0" smtClean="0"/>
              <a:t>(pracovalo přes 10měsíců)</a:t>
            </a:r>
          </a:p>
          <a:p>
            <a:r>
              <a:rPr lang="cs-CZ" sz="2400" dirty="0"/>
              <a:t>o</a:t>
            </a:r>
            <a:r>
              <a:rPr lang="cs-CZ" sz="2400" dirty="0" smtClean="0"/>
              <a:t>d r.1969 do r.1972 </a:t>
            </a:r>
            <a:r>
              <a:rPr lang="cs-CZ" sz="2400" b="1" dirty="0" smtClean="0"/>
              <a:t>přistálo </a:t>
            </a:r>
            <a:r>
              <a:rPr lang="cs-CZ" sz="2400" b="1" dirty="0" smtClean="0"/>
              <a:t>                   6 </a:t>
            </a:r>
            <a:r>
              <a:rPr lang="cs-CZ" sz="2400" b="1" dirty="0" smtClean="0"/>
              <a:t>výprav Apollo s astronauty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91511" y="6374802"/>
            <a:ext cx="1108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Obr.7</a:t>
            </a:r>
            <a:endParaRPr lang="cs-CZ" sz="16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96136" y="1988840"/>
            <a:ext cx="1828800" cy="1828800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5339112" y="3997530"/>
            <a:ext cx="38048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>
                <a:hlinkClick r:id="rId6"/>
              </a:rPr>
              <a:t>http://cs.wikipedia.org/wiki/Lunochod</a:t>
            </a:r>
            <a:endParaRPr lang="cs-CZ" u="sng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19116" y="4756634"/>
            <a:ext cx="2326755" cy="1618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181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8"/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0" y="310176"/>
            <a:ext cx="9144000" cy="1143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b="1" dirty="0" smtClean="0"/>
              <a:t>	</a:t>
            </a:r>
            <a:endParaRPr lang="cs-CZ" b="1" dirty="0"/>
          </a:p>
        </p:txBody>
      </p:sp>
      <p:pic>
        <p:nvPicPr>
          <p:cNvPr id="3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88979"/>
            <a:ext cx="971600" cy="971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Použité zdroje informací: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51520" y="1628800"/>
            <a:ext cx="8568952" cy="4961174"/>
          </a:xfrm>
        </p:spPr>
        <p:txBody>
          <a:bodyPr>
            <a:normAutofit/>
          </a:bodyPr>
          <a:lstStyle/>
          <a:p>
            <a:r>
              <a:rPr lang="cs-CZ" sz="2000" dirty="0" smtClean="0"/>
              <a:t>Učivo vychází z učebnice J</a:t>
            </a:r>
            <a:r>
              <a:rPr lang="cs-CZ" sz="2000" dirty="0"/>
              <a:t>. </a:t>
            </a:r>
            <a:r>
              <a:rPr lang="cs-CZ" sz="2000" dirty="0" err="1"/>
              <a:t>Matyášek</a:t>
            </a:r>
            <a:r>
              <a:rPr lang="cs-CZ" sz="2000" dirty="0"/>
              <a:t>, V. Štiková, J. Trna, </a:t>
            </a:r>
            <a:r>
              <a:rPr lang="cs-CZ" sz="2000" i="1" dirty="0"/>
              <a:t>PŘÍRODOVĚDA 5</a:t>
            </a:r>
            <a:r>
              <a:rPr lang="cs-CZ" sz="2000" dirty="0"/>
              <a:t>,učebnice pro 5.ročník, </a:t>
            </a:r>
            <a:r>
              <a:rPr lang="cs-CZ" sz="1800" dirty="0"/>
              <a:t>ČLOVĚK A JEHO SVĚT</a:t>
            </a:r>
            <a:r>
              <a:rPr lang="cs-CZ" sz="2000" dirty="0"/>
              <a:t>, nakladatelství Nová škola 2004,  ISBN 80-7289-063-8, str. </a:t>
            </a:r>
            <a:r>
              <a:rPr lang="cs-CZ" sz="2000" dirty="0" smtClean="0"/>
              <a:t>29-30</a:t>
            </a:r>
          </a:p>
          <a:p>
            <a:r>
              <a:rPr lang="cs-CZ" sz="2000" dirty="0"/>
              <a:t>Robert </a:t>
            </a:r>
            <a:r>
              <a:rPr lang="cs-CZ" sz="2000" dirty="0" err="1"/>
              <a:t>Burnham</a:t>
            </a:r>
            <a:r>
              <a:rPr lang="cs-CZ" sz="2000" dirty="0"/>
              <a:t>, Dětský atlas vesmíru, nakladatelství Svojtka </a:t>
            </a:r>
            <a:r>
              <a:rPr lang="el-GR" sz="2000" dirty="0"/>
              <a:t>α</a:t>
            </a:r>
            <a:r>
              <a:rPr lang="cs-CZ" sz="2000" dirty="0"/>
              <a:t> Co., Praha 2001, ISBN 80-7237-323-4, </a:t>
            </a:r>
            <a:r>
              <a:rPr lang="cs-CZ" sz="2000" dirty="0" smtClean="0"/>
              <a:t>str.42-45</a:t>
            </a:r>
          </a:p>
          <a:p>
            <a:endParaRPr lang="cs-CZ" sz="2000" dirty="0"/>
          </a:p>
          <a:p>
            <a:r>
              <a:rPr lang="cs-CZ" sz="2000" dirty="0"/>
              <a:t>Obrázky: Microsoft Office Klipart </a:t>
            </a:r>
            <a:r>
              <a:rPr lang="cs-CZ" sz="2000" i="1" dirty="0"/>
              <a:t>/office.microsoft.com/</a:t>
            </a:r>
          </a:p>
          <a:p>
            <a:r>
              <a:rPr lang="cs-CZ" sz="2000" dirty="0" smtClean="0"/>
              <a:t>Obr.1-7: kresby autora</a:t>
            </a:r>
            <a:endParaRPr lang="cs-CZ" sz="20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969361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xH8svxPeDq32rEcAGtJkr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OV3FPcRDi0HY63MUmM0ACo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l4kBpGkGIKPpDCzfovQ7x7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506</TotalTime>
  <Words>480</Words>
  <Application>Microsoft Office PowerPoint</Application>
  <PresentationFormat>Předvádění na obrazovce (4:3)</PresentationFormat>
  <Paragraphs>91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Snímek 1</vt:lpstr>
      <vt:lpstr>Měsíc</vt:lpstr>
      <vt:lpstr>Měsíc</vt:lpstr>
      <vt:lpstr>Měsíc</vt:lpstr>
      <vt:lpstr>Měsíc</vt:lpstr>
      <vt:lpstr>Měsíc</vt:lpstr>
      <vt:lpstr>Měsíc</vt:lpstr>
      <vt:lpstr>Měsíc</vt:lpstr>
      <vt:lpstr>Měsíc</vt:lpstr>
      <vt:lpstr>Měsíc</vt:lpstr>
      <vt:lpstr>Měsíc</vt:lpstr>
      <vt:lpstr>Použité zdroje informací:</vt:lpstr>
    </vt:vector>
  </TitlesOfParts>
  <Company>-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Zdenek</dc:creator>
  <cp:lastModifiedBy>Dum</cp:lastModifiedBy>
  <cp:revision>52</cp:revision>
  <dcterms:created xsi:type="dcterms:W3CDTF">2013-01-06T11:03:03Z</dcterms:created>
  <dcterms:modified xsi:type="dcterms:W3CDTF">2013-09-17T13:29:33Z</dcterms:modified>
</cp:coreProperties>
</file>