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ags/tag2.xml" ContentType="application/vnd.openxmlformats-officedocument.presentationml.tags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slideLayouts/slideLayout10.xml" ContentType="application/vnd.openxmlformats-officedocument.presentationml.slideLayout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ags/tag7.xml" ContentType="application/vnd.openxmlformats-officedocument.presentationml.tag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ags/tag5.xml" ContentType="application/vnd.openxmlformats-officedocument.presentationml.tag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tags/tag3.xml" ContentType="application/vnd.openxmlformats-officedocument.presentationml.tags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7" r:id="rId5"/>
    <p:sldId id="265" r:id="rId6"/>
    <p:sldId id="266" r:id="rId7"/>
    <p:sldId id="264" r:id="rId8"/>
    <p:sldId id="258" r:id="rId9"/>
    <p:sldId id="259" r:id="rId10"/>
    <p:sldId id="260" r:id="rId11"/>
    <p:sldId id="261" r:id="rId12"/>
    <p:sldId id="262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.jpeg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5" Type="http://schemas.openxmlformats.org/officeDocument/2006/relationships/image" Target="../media/image9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2.jpeg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5.jpe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9.jpe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2.wmf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hyperlink" Target="http://www.youtube.com/watch?v=d3ejui9u8AA" TargetMode="Externa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hyperlink" Target="http://www.youtube.com/watch?v=ZlRy8G5CIwM" TargetMode="Externa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hyperlink" Target="http://www.youtube.com/watch?v=FlGyf5llArA" TargetMode="External"/><Relationship Id="rId5" Type="http://schemas.openxmlformats.org/officeDocument/2006/relationships/image" Target="../media/image25.jpe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5" Type="http://schemas.openxmlformats.org/officeDocument/2006/relationships/image" Target="../media/image26.jpeg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9.jpeg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3.jpeg"/><Relationship Id="rId9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34.jpeg"/><Relationship Id="rId2" Type="http://schemas.openxmlformats.org/officeDocument/2006/relationships/tags" Target="../tags/tag25.xml"/><Relationship Id="rId1" Type="http://schemas.openxmlformats.org/officeDocument/2006/relationships/tags" Target="../tags/tag24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27.xml"/><Relationship Id="rId1" Type="http://schemas.openxmlformats.org/officeDocument/2006/relationships/tags" Target="../tags/tag26.xml"/><Relationship Id="rId5" Type="http://schemas.openxmlformats.org/officeDocument/2006/relationships/image" Target="../media/image36.jpeg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9.xml"/><Relationship Id="rId1" Type="http://schemas.openxmlformats.org/officeDocument/2006/relationships/tags" Target="../tags/tag28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xmlns="" val="1384102224"/>
              </p:ext>
            </p:extLst>
          </p:nvPr>
        </p:nvGraphicFramePr>
        <p:xfrm>
          <a:off x="457200" y="1526706"/>
          <a:ext cx="8229600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23.2.2013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VY_52_INOVACE_62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Člověk a jeho</a:t>
                      </a:r>
                      <a:r>
                        <a:rPr lang="cs-CZ" sz="1600" baseline="0" dirty="0" smtClean="0"/>
                        <a:t> svět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Přírodověda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POZNÁVÁNÍ VESMÍRU</a:t>
                      </a:r>
                    </a:p>
                    <a:p>
                      <a:r>
                        <a:rPr lang="cs-CZ" sz="1600" dirty="0" smtClean="0"/>
                        <a:t>Prezentace seznamuje s vývojem poznání vesmíru v lidských dějinách. Seznamuje se základními objevy</a:t>
                      </a:r>
                      <a:r>
                        <a:rPr lang="cs-CZ" sz="1600" baseline="0" dirty="0" smtClean="0"/>
                        <a:t> i technickými pomůckami, uvádí i některé důležité osobnosti od středověku po současnost. Žáci mohou formou soutěže vyhledávat odpovědi na dopředu zadané otázky. 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Prezentace –výklad doplňující základní učivo,</a:t>
                      </a:r>
                      <a:r>
                        <a:rPr lang="cs-CZ" sz="1600" baseline="0" dirty="0" smtClean="0"/>
                        <a:t> práce s textem</a:t>
                      </a:r>
                      <a:endParaRPr lang="cs-CZ" sz="1600" dirty="0" smtClean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Poznávání vesmíru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7128792" cy="1152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Lidé odedávna sledovali oblohu. </a:t>
            </a:r>
          </a:p>
          <a:p>
            <a:pPr marL="0" indent="0">
              <a:buNone/>
            </a:pPr>
            <a:r>
              <a:rPr lang="cs-CZ" dirty="0" smtClean="0"/>
              <a:t>Byla pro ně </a:t>
            </a:r>
            <a:r>
              <a:rPr lang="cs-CZ" i="1" dirty="0" smtClean="0"/>
              <a:t>hodinami i kalendářem</a:t>
            </a:r>
            <a:r>
              <a:rPr lang="cs-CZ" dirty="0" smtClean="0"/>
              <a:t>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095646" y="3212976"/>
            <a:ext cx="4038600" cy="34563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i="1" dirty="0" smtClean="0"/>
              <a:t>západ </a:t>
            </a:r>
            <a:r>
              <a:rPr lang="cs-CZ" i="1" dirty="0"/>
              <a:t>a východ </a:t>
            </a:r>
            <a:r>
              <a:rPr lang="cs-CZ" i="1" dirty="0" smtClean="0"/>
              <a:t>Slunce </a:t>
            </a:r>
            <a:r>
              <a:rPr lang="cs-CZ" dirty="0"/>
              <a:t>odměřoval </a:t>
            </a:r>
            <a:r>
              <a:rPr lang="cs-CZ" b="1" dirty="0"/>
              <a:t>den</a:t>
            </a:r>
          </a:p>
          <a:p>
            <a:pPr>
              <a:buFont typeface="Wingdings" pitchFamily="2" charset="2"/>
              <a:buChar char="Ø"/>
            </a:pPr>
            <a:r>
              <a:rPr lang="cs-CZ" i="1" dirty="0" smtClean="0"/>
              <a:t>měsíční </a:t>
            </a:r>
            <a:r>
              <a:rPr lang="cs-CZ" i="1" dirty="0"/>
              <a:t>fáze </a:t>
            </a:r>
            <a:r>
              <a:rPr lang="cs-CZ" dirty="0"/>
              <a:t>udávaly </a:t>
            </a:r>
            <a:r>
              <a:rPr lang="cs-CZ" b="1" dirty="0"/>
              <a:t>měsíce</a:t>
            </a:r>
          </a:p>
          <a:p>
            <a:pPr>
              <a:buFont typeface="Wingdings" pitchFamily="2" charset="2"/>
              <a:buChar char="Ø"/>
            </a:pPr>
            <a:r>
              <a:rPr lang="cs-CZ" i="1" dirty="0"/>
              <a:t>posun </a:t>
            </a:r>
            <a:r>
              <a:rPr lang="cs-CZ" i="1" dirty="0" smtClean="0"/>
              <a:t>Slunce </a:t>
            </a:r>
            <a:r>
              <a:rPr lang="cs-CZ" i="1" dirty="0"/>
              <a:t>nad obzorem</a:t>
            </a:r>
            <a:r>
              <a:rPr lang="cs-CZ" dirty="0"/>
              <a:t> ukazoval </a:t>
            </a:r>
            <a:r>
              <a:rPr lang="cs-CZ" b="1" dirty="0"/>
              <a:t>roční dobu</a:t>
            </a:r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908" y="5281794"/>
            <a:ext cx="1512168" cy="1512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23618" y="4844568"/>
            <a:ext cx="1530234" cy="153023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55674" y="4413886"/>
            <a:ext cx="1447410" cy="144741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9346" b="11550"/>
          <a:stretch/>
        </p:blipFill>
        <p:spPr>
          <a:xfrm>
            <a:off x="6156176" y="1624084"/>
            <a:ext cx="1828800" cy="1446662"/>
          </a:xfrm>
          <a:prstGeom prst="rect">
            <a:avLst/>
          </a:prstGeom>
        </p:spPr>
      </p:pic>
      <p:pic>
        <p:nvPicPr>
          <p:cNvPr id="1026" name="Picture 2" descr="D:\Zdenek\Dokumenty\poznání vesmír\MC900083407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36913"/>
            <a:ext cx="1786955" cy="1954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"/>
                            </p:stCondLst>
                            <p:childTnLst>
                              <p:par>
                                <p:cTn id="5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Poznávání vesmíru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Obloha řídila lidský život, proto ji zabydleli </a:t>
            </a:r>
            <a:r>
              <a:rPr lang="cs-CZ" b="1" dirty="0" smtClean="0"/>
              <a:t>postavami a příběhy bohů.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Většinu souhvězdí</a:t>
            </a:r>
            <a:r>
              <a:rPr lang="cs-CZ" dirty="0" smtClean="0"/>
              <a:t>, která na obloze vyznačili staří </a:t>
            </a:r>
            <a:r>
              <a:rPr lang="cs-CZ" dirty="0"/>
              <a:t>Ř</a:t>
            </a:r>
            <a:r>
              <a:rPr lang="cs-CZ" dirty="0" smtClean="0"/>
              <a:t>ekové, </a:t>
            </a:r>
            <a:r>
              <a:rPr lang="cs-CZ" b="1" dirty="0" smtClean="0"/>
              <a:t>používáme i dnes.</a:t>
            </a:r>
            <a:endParaRPr lang="cs-CZ" b="1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11651" y="2348880"/>
            <a:ext cx="2860749" cy="2860749"/>
          </a:xfrm>
        </p:spPr>
      </p:pic>
    </p:spTree>
    <p:extLst>
      <p:ext uri="{BB962C8B-B14F-4D97-AF65-F5344CB8AC3E}">
        <p14:creationId xmlns:p14="http://schemas.microsoft.com/office/powerpoint/2010/main" xmlns="" val="668107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Poznávání vesmíru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558503" y="1556792"/>
            <a:ext cx="3960440" cy="506916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Egypťané</a:t>
            </a:r>
            <a:r>
              <a:rPr lang="cs-CZ" dirty="0" smtClean="0"/>
              <a:t> začali dělit </a:t>
            </a:r>
            <a:r>
              <a:rPr lang="cs-CZ" i="1" dirty="0" smtClean="0"/>
              <a:t>den na </a:t>
            </a:r>
            <a:r>
              <a:rPr lang="cs-CZ" i="1" dirty="0" smtClean="0"/>
              <a:t>2x12 hodin</a:t>
            </a:r>
            <a:r>
              <a:rPr lang="cs-CZ" dirty="0" smtClean="0"/>
              <a:t> </a:t>
            </a:r>
            <a:r>
              <a:rPr lang="cs-CZ" dirty="0" smtClean="0"/>
              <a:t>a sestavili </a:t>
            </a:r>
            <a:r>
              <a:rPr lang="cs-CZ" i="1" dirty="0" smtClean="0"/>
              <a:t>zemědělský kalendář.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Starověcí </a:t>
            </a:r>
            <a:r>
              <a:rPr lang="cs-CZ" b="1" dirty="0" smtClean="0"/>
              <a:t>Číňané</a:t>
            </a:r>
            <a:r>
              <a:rPr lang="cs-CZ" dirty="0" smtClean="0"/>
              <a:t> určili, že </a:t>
            </a:r>
            <a:r>
              <a:rPr lang="cs-CZ" i="1" dirty="0" smtClean="0"/>
              <a:t>rok má 365 a čtvrt dne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Májové</a:t>
            </a:r>
            <a:r>
              <a:rPr lang="cs-CZ" dirty="0" smtClean="0"/>
              <a:t> uctívali Slunce jako boha a sestavili velmi </a:t>
            </a:r>
            <a:r>
              <a:rPr lang="cs-CZ" i="1" dirty="0" smtClean="0"/>
              <a:t>přesný kalendář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652120" y="1556792"/>
            <a:ext cx="3246512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/>
              <a:t>Staří </a:t>
            </a:r>
            <a:r>
              <a:rPr lang="cs-CZ" b="1" dirty="0" smtClean="0"/>
              <a:t>Řekové </a:t>
            </a:r>
            <a:r>
              <a:rPr lang="cs-CZ" dirty="0"/>
              <a:t>(</a:t>
            </a:r>
            <a:r>
              <a:rPr lang="cs-CZ" dirty="0" smtClean="0"/>
              <a:t>3.stol.př.n.l</a:t>
            </a:r>
            <a:r>
              <a:rPr lang="cs-CZ" dirty="0"/>
              <a:t>.)již věděli, že </a:t>
            </a:r>
            <a:r>
              <a:rPr lang="cs-CZ" i="1" dirty="0" smtClean="0"/>
              <a:t>Země </a:t>
            </a:r>
            <a:r>
              <a:rPr lang="cs-CZ" i="1" dirty="0"/>
              <a:t>je </a:t>
            </a:r>
            <a:r>
              <a:rPr lang="cs-CZ" i="1" dirty="0" smtClean="0"/>
              <a:t>kulatá</a:t>
            </a:r>
            <a:r>
              <a:rPr lang="cs-CZ" dirty="0" smtClean="0"/>
              <a:t>.</a:t>
            </a: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5066849"/>
            <a:ext cx="1345703" cy="134570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2240" y="3645689"/>
            <a:ext cx="1454596" cy="145459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772816"/>
            <a:ext cx="1274440" cy="1274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6678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Poznávání vesmíru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248472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900" b="1" u="sng" dirty="0" smtClean="0"/>
              <a:t>Slavní hvězdáři: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Mikuláš Koperník </a:t>
            </a:r>
            <a:r>
              <a:rPr lang="cs-CZ" dirty="0" smtClean="0"/>
              <a:t>(1473-1543)</a:t>
            </a:r>
          </a:p>
          <a:p>
            <a:pPr marL="0" indent="0">
              <a:buNone/>
            </a:pPr>
            <a:r>
              <a:rPr lang="cs-CZ" dirty="0" smtClean="0"/>
              <a:t>-zdůvodnil, že Země obíhá kolem Slunce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Tycho Brahe </a:t>
            </a:r>
            <a:r>
              <a:rPr lang="cs-CZ" dirty="0" smtClean="0"/>
              <a:t>(1546-1601)</a:t>
            </a:r>
          </a:p>
          <a:p>
            <a:pPr marL="0" indent="0">
              <a:buNone/>
            </a:pPr>
            <a:r>
              <a:rPr lang="cs-CZ" dirty="0" smtClean="0"/>
              <a:t>-sestavil model pohybu planet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Galileo Galilei </a:t>
            </a:r>
            <a:r>
              <a:rPr lang="cs-CZ" dirty="0" smtClean="0"/>
              <a:t>(1564-1642)</a:t>
            </a:r>
          </a:p>
          <a:p>
            <a:pPr marL="0" indent="0">
              <a:buNone/>
            </a:pPr>
            <a:r>
              <a:rPr lang="cs-CZ" dirty="0"/>
              <a:t>-</a:t>
            </a:r>
            <a:r>
              <a:rPr lang="cs-CZ" dirty="0" smtClean="0"/>
              <a:t>používal dalekohled k pozorování Měsíce a hvězd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074940" y="2137719"/>
            <a:ext cx="4104456" cy="456937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Johannes Kepler </a:t>
            </a:r>
            <a:r>
              <a:rPr lang="cs-CZ" dirty="0" smtClean="0"/>
              <a:t>(1571-1630)</a:t>
            </a:r>
          </a:p>
          <a:p>
            <a:pPr marL="0" indent="0">
              <a:buNone/>
            </a:pPr>
            <a:r>
              <a:rPr lang="cs-CZ" dirty="0" smtClean="0"/>
              <a:t>-vypracoval zákony pohybu planet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Issac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Newton </a:t>
            </a:r>
            <a:r>
              <a:rPr lang="cs-CZ" dirty="0" smtClean="0"/>
              <a:t>(1642-1727) </a:t>
            </a:r>
          </a:p>
          <a:p>
            <a:pPr marL="0" indent="0">
              <a:buNone/>
            </a:pPr>
            <a:r>
              <a:rPr lang="cs-CZ" dirty="0" smtClean="0"/>
              <a:t>– objevil gravitační zákon, sestrojil zrcadlový dalekohled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637" b="15468"/>
          <a:stretch/>
        </p:blipFill>
        <p:spPr>
          <a:xfrm>
            <a:off x="6444208" y="54730"/>
            <a:ext cx="2332856" cy="16538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00252" y="1678080"/>
            <a:ext cx="1259780" cy="125978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21" r="17618"/>
          <a:stretch/>
        </p:blipFill>
        <p:spPr>
          <a:xfrm>
            <a:off x="7137127" y="5186038"/>
            <a:ext cx="947018" cy="14058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27" r="8652"/>
          <a:stretch/>
        </p:blipFill>
        <p:spPr>
          <a:xfrm>
            <a:off x="3923928" y="5214942"/>
            <a:ext cx="1096268" cy="1348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2121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Poznávání vesmíru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556792"/>
            <a:ext cx="447484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Edmond Halley </a:t>
            </a:r>
            <a:r>
              <a:rPr lang="cs-CZ" dirty="0" smtClean="0"/>
              <a:t>(1656-1742) </a:t>
            </a:r>
          </a:p>
          <a:p>
            <a:pPr marL="0" indent="0">
              <a:buNone/>
            </a:pPr>
            <a:r>
              <a:rPr lang="cs-CZ" dirty="0" smtClean="0"/>
              <a:t>– předpověděl návrat komety, dokázal, že komety obíhají kolem Slunce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Albert Einstein </a:t>
            </a:r>
            <a:r>
              <a:rPr lang="cs-CZ" dirty="0" smtClean="0"/>
              <a:t>(1879-1955)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/>
              <a:t>a</a:t>
            </a:r>
            <a:r>
              <a:rPr lang="cs-CZ" dirty="0" smtClean="0"/>
              <a:t>utor teorie relativity – určil, že vesmír se rozpíná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156176" y="1600200"/>
            <a:ext cx="2530624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1565052"/>
            <a:ext cx="2246548" cy="22465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5403572"/>
            <a:ext cx="1457053" cy="145705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37076" y="4437112"/>
            <a:ext cx="2232248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1161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289394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Poznávání vesmíru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2105457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accent1">
                    <a:lumMod val="75000"/>
                  </a:schemeClr>
                </a:solidFill>
              </a:rPr>
              <a:t>Dalekohledy</a:t>
            </a:r>
            <a:r>
              <a:rPr lang="cs-CZ" dirty="0" smtClean="0"/>
              <a:t> – </a:t>
            </a:r>
            <a:r>
              <a:rPr lang="cs-CZ" b="1" dirty="0" smtClean="0"/>
              <a:t>sledují viditelné světlo</a:t>
            </a:r>
          </a:p>
          <a:p>
            <a:pPr>
              <a:buFont typeface="Wingdings" pitchFamily="2" charset="2"/>
              <a:buChar char="Ø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čočkové</a:t>
            </a:r>
          </a:p>
          <a:p>
            <a:pPr>
              <a:buFont typeface="Wingdings" pitchFamily="2" charset="2"/>
              <a:buChar char="Ø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zrcadlové</a:t>
            </a:r>
            <a:r>
              <a:rPr lang="cs-CZ" u="sng" dirty="0" smtClean="0"/>
              <a:t>(</a:t>
            </a:r>
            <a:r>
              <a:rPr lang="cs-CZ" dirty="0" smtClean="0"/>
              <a:t>reflektory)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1948 –Halův dalekohled v Kalifornii(průměr zrcadla 5m)</a:t>
            </a:r>
            <a:endParaRPr lang="cs-CZ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81092" y="2094113"/>
            <a:ext cx="4355976" cy="2808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accent1">
                    <a:lumMod val="75000"/>
                  </a:schemeClr>
                </a:solidFill>
              </a:rPr>
              <a:t>Radioteleskopy</a:t>
            </a:r>
            <a:r>
              <a:rPr lang="cs-CZ" dirty="0" smtClean="0"/>
              <a:t> –</a:t>
            </a:r>
            <a:r>
              <a:rPr lang="cs-CZ" b="1" dirty="0" smtClean="0"/>
              <a:t>zachycují radiové vlny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Největší radioteleskop – </a:t>
            </a:r>
            <a:r>
              <a:rPr lang="cs-CZ" i="1" dirty="0" smtClean="0"/>
              <a:t>           v Portoriku (</a:t>
            </a:r>
            <a:r>
              <a:rPr lang="cs-CZ" i="1" dirty="0" smtClean="0"/>
              <a:t>průměr antény </a:t>
            </a:r>
            <a:r>
              <a:rPr lang="cs-CZ" i="1" dirty="0" smtClean="0"/>
              <a:t>305 m</a:t>
            </a:r>
            <a:r>
              <a:rPr lang="cs-CZ" i="1" dirty="0" smtClean="0"/>
              <a:t>)</a:t>
            </a:r>
          </a:p>
          <a:p>
            <a:pPr>
              <a:buFont typeface="Wingdings" pitchFamily="2" charset="2"/>
              <a:buChar char="ü"/>
            </a:pPr>
            <a:endParaRPr lang="cs-CZ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1403706"/>
            <a:ext cx="4248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/>
              <a:t>Pozorování hvězd</a:t>
            </a:r>
          </a:p>
          <a:p>
            <a:endParaRPr lang="cs-CZ" sz="4000" dirty="0"/>
          </a:p>
        </p:txBody>
      </p:sp>
      <p:pic>
        <p:nvPicPr>
          <p:cNvPr id="2050" name="Picture 2" descr="D:\Zdenek\Dokumenty\poznání vesmír\MP90034152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147016"/>
            <a:ext cx="2397875" cy="171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Zdenek\Dokumenty\poznání vesmír\MP90025557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7670" y="4581128"/>
            <a:ext cx="2810697" cy="1873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:\Zdenek\Dokumenty\poznání vesmír\MC900279432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85867"/>
            <a:ext cx="1603375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5817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tmFilter="0,0; .5, 1; 1, 1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 tmFilter="0,0; .5, 1; 1, 1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 tmFilter="0,0; .5, 1; 1, 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Lety</a:t>
            </a:r>
            <a:r>
              <a:rPr lang="cs-CZ" sz="5300" dirty="0" smtClean="0"/>
              <a:t> </a:t>
            </a:r>
            <a:r>
              <a:rPr lang="cs-CZ" sz="5300" dirty="0"/>
              <a:t>do vesmíru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2.10.1957 – vypuštěna </a:t>
            </a:r>
            <a:r>
              <a:rPr lang="cs-CZ" b="1" dirty="0" smtClean="0"/>
              <a:t>první družice </a:t>
            </a:r>
            <a:r>
              <a:rPr lang="cs-CZ" dirty="0" smtClean="0"/>
              <a:t>do vesmíru – sovětský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Sputnik 1</a:t>
            </a:r>
            <a:r>
              <a:rPr lang="cs-CZ" dirty="0" smtClean="0"/>
              <a:t> (z raketové základny </a:t>
            </a:r>
            <a:r>
              <a:rPr lang="cs-CZ" dirty="0" err="1" smtClean="0"/>
              <a:t>Bajkonur</a:t>
            </a:r>
            <a:r>
              <a:rPr lang="cs-CZ" dirty="0" smtClean="0"/>
              <a:t>)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3.11.1957 – vypuštěn Sputnik 2 – na palubě </a:t>
            </a:r>
            <a:r>
              <a:rPr lang="cs-CZ" b="1" dirty="0" smtClean="0"/>
              <a:t>živý tvor </a:t>
            </a:r>
            <a:r>
              <a:rPr lang="cs-CZ" dirty="0" smtClean="0"/>
              <a:t>– pes Lajka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6" y="1628800"/>
            <a:ext cx="2260848" cy="2260848"/>
          </a:xfr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31432" y="4095203"/>
            <a:ext cx="1828800" cy="1828800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251520" y="6067073"/>
            <a:ext cx="5094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7"/>
              </a:rPr>
              <a:t>http://www.youtube.com/watch?v=d3ejui9u8AA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57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Lety do vesmíru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844824"/>
            <a:ext cx="7787208" cy="165618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12.4.1961 – </a:t>
            </a:r>
            <a:r>
              <a:rPr lang="cs-CZ" b="1" dirty="0" smtClean="0"/>
              <a:t>první člověk</a:t>
            </a:r>
            <a:r>
              <a:rPr lang="cs-CZ" dirty="0" smtClean="0"/>
              <a:t> ve vesmíru – sovětský kosmonaut (vojenský pilot)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Jurij A. Gagarin</a:t>
            </a:r>
          </a:p>
          <a:p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05529" y="4725144"/>
            <a:ext cx="4114800" cy="2016224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i="1" dirty="0"/>
              <a:t>Na oběžné dráze kolem Země byl </a:t>
            </a:r>
            <a:r>
              <a:rPr lang="cs-CZ" i="1" dirty="0" smtClean="0"/>
              <a:t>1 h 48 min</a:t>
            </a:r>
            <a:endParaRPr lang="cs-CZ" i="1" dirty="0"/>
          </a:p>
          <a:p>
            <a:pPr>
              <a:buFont typeface="Wingdings" pitchFamily="2" charset="2"/>
              <a:buChar char="ü"/>
            </a:pPr>
            <a:r>
              <a:rPr lang="cs-CZ" i="1" dirty="0"/>
              <a:t> loď Vostok 1</a:t>
            </a:r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3284984"/>
            <a:ext cx="2448272" cy="244827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4259004" y="3100318"/>
            <a:ext cx="48062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6"/>
              </a:rPr>
              <a:t>http://www.youtube.com/watch?v=FlGyf5llArA</a:t>
            </a:r>
            <a:r>
              <a:rPr lang="cs-CZ" dirty="0"/>
              <a:t>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3528" y="6190136"/>
            <a:ext cx="49600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7"/>
              </a:rPr>
              <a:t>http://www.youtube.com/watch?v=ZlRy8G5CIwM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170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4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4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Lety do vesmíru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31474" y="1556792"/>
            <a:ext cx="4038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16.6.1962 – </a:t>
            </a:r>
            <a:r>
              <a:rPr lang="cs-CZ" b="1" dirty="0" smtClean="0"/>
              <a:t>první žena </a:t>
            </a:r>
            <a:r>
              <a:rPr lang="cs-CZ" dirty="0" smtClean="0"/>
              <a:t>ve vesmíru – sovětská kosmonautka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Valentina V. Těreškovová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na oběžné dráze byla </a:t>
            </a:r>
            <a:r>
              <a:rPr lang="cs-CZ" i="1" dirty="0" smtClean="0"/>
              <a:t>            2 dny 22 h 50 min</a:t>
            </a:r>
            <a:endParaRPr lang="cs-CZ" i="1" dirty="0" smtClean="0"/>
          </a:p>
          <a:p>
            <a:pPr>
              <a:buFont typeface="Wingdings" pitchFamily="2" charset="2"/>
              <a:buChar char="ü"/>
            </a:pPr>
            <a:r>
              <a:rPr lang="cs-CZ" i="1" dirty="0"/>
              <a:t>l</a:t>
            </a:r>
            <a:r>
              <a:rPr lang="cs-CZ" i="1" dirty="0" smtClean="0"/>
              <a:t>oď Vostok 6</a:t>
            </a:r>
          </a:p>
          <a:p>
            <a:pPr>
              <a:buFont typeface="Wingdings" pitchFamily="2" charset="2"/>
              <a:buChar char="ü"/>
            </a:pPr>
            <a:endParaRPr lang="cs-CZ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2.3.1978 – jediný </a:t>
            </a:r>
            <a:r>
              <a:rPr lang="cs-CZ" b="1" dirty="0" smtClean="0"/>
              <a:t>československý </a:t>
            </a:r>
            <a:r>
              <a:rPr lang="cs-CZ" dirty="0" smtClean="0"/>
              <a:t>kosmonaut –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Vladimír Remek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na </a:t>
            </a:r>
            <a:r>
              <a:rPr lang="cs-CZ" i="1" dirty="0"/>
              <a:t>oběžné dráze </a:t>
            </a:r>
            <a:r>
              <a:rPr lang="cs-CZ" i="1" dirty="0" smtClean="0"/>
              <a:t>byl 7</a:t>
            </a:r>
            <a:r>
              <a:rPr lang="cs-CZ" i="1" dirty="0"/>
              <a:t> </a:t>
            </a:r>
            <a:r>
              <a:rPr lang="cs-CZ" i="1" dirty="0" smtClean="0"/>
              <a:t>dní 22</a:t>
            </a:r>
            <a:r>
              <a:rPr lang="cs-CZ" i="1" dirty="0"/>
              <a:t> </a:t>
            </a:r>
            <a:r>
              <a:rPr lang="cs-CZ" i="1" dirty="0" smtClean="0"/>
              <a:t>h 17</a:t>
            </a:r>
            <a:r>
              <a:rPr lang="cs-CZ" i="1" dirty="0"/>
              <a:t> </a:t>
            </a:r>
            <a:r>
              <a:rPr lang="cs-CZ" i="1" dirty="0" smtClean="0"/>
              <a:t>min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loď Sojuz </a:t>
            </a:r>
            <a:r>
              <a:rPr lang="cs-CZ" i="1" dirty="0"/>
              <a:t>28, společně se sovětským </a:t>
            </a:r>
            <a:r>
              <a:rPr lang="cs-CZ" i="1" dirty="0" smtClean="0"/>
              <a:t>kosmonautem Alexejem </a:t>
            </a:r>
            <a:r>
              <a:rPr lang="cs-CZ" i="1" dirty="0" err="1" smtClean="0"/>
              <a:t>Gubarevem</a:t>
            </a:r>
            <a:endParaRPr lang="cs-CZ" i="1" dirty="0"/>
          </a:p>
          <a:p>
            <a:pPr>
              <a:buFont typeface="Wingdings" pitchFamily="2" charset="2"/>
              <a:buChar char="ü"/>
            </a:pPr>
            <a:endParaRPr lang="cs-CZ" i="1" dirty="0" smtClean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776" y="4700048"/>
            <a:ext cx="2154131" cy="2154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Lety do vesmíru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4468" y="1600200"/>
            <a:ext cx="4038600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20.7.1969 – </a:t>
            </a:r>
            <a:r>
              <a:rPr lang="cs-CZ" b="1" dirty="0" smtClean="0"/>
              <a:t>první lidé na Měsíci</a:t>
            </a:r>
            <a:r>
              <a:rPr lang="cs-CZ" dirty="0" smtClean="0"/>
              <a:t> –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Neil Armstrong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Edwin Aldrin, Michael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Collins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Loď Apollo 11, základna Houston</a:t>
            </a:r>
            <a:endParaRPr lang="cs-CZ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427984" y="5445224"/>
            <a:ext cx="4524400" cy="118457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„Je to malý krok pro člověka… a velký skok pro lidstvo.“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5060192"/>
            <a:ext cx="1828800" cy="1828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4546002"/>
            <a:ext cx="1828800" cy="1828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2240" y="3631602"/>
            <a:ext cx="1828800" cy="1828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45457" y="1628800"/>
            <a:ext cx="1828800" cy="18288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414579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Lety do vesmíru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880851"/>
            <a:ext cx="4038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USA vyvinuly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raketoplán</a:t>
            </a:r>
            <a:r>
              <a:rPr lang="cs-CZ" dirty="0" smtClean="0"/>
              <a:t>, který na rozdíl od raket může být použit opakovaně.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Na oběžnou dráhu může vynést sedmičlennou posádku, která zde může strávit 2 týdny.</a:t>
            </a:r>
            <a:endParaRPr lang="cs-CZ" i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5" r="13721"/>
          <a:stretch/>
        </p:blipFill>
        <p:spPr>
          <a:xfrm>
            <a:off x="6588224" y="881676"/>
            <a:ext cx="2213993" cy="3007561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005" r="8905"/>
          <a:stretch/>
        </p:blipFill>
        <p:spPr>
          <a:xfrm>
            <a:off x="20937" y="78930"/>
            <a:ext cx="1359554" cy="165618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955" r="11428"/>
          <a:stretch/>
        </p:blipFill>
        <p:spPr>
          <a:xfrm>
            <a:off x="6374621" y="4625752"/>
            <a:ext cx="1777235" cy="223224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9" r="9779"/>
          <a:stretch/>
        </p:blipFill>
        <p:spPr>
          <a:xfrm>
            <a:off x="5207460" y="2796952"/>
            <a:ext cx="1419368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3568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Lety do vesmíru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Od 70</a:t>
            </a:r>
            <a:r>
              <a:rPr lang="cs-CZ" dirty="0" smtClean="0"/>
              <a:t>. let </a:t>
            </a:r>
            <a:r>
              <a:rPr lang="cs-CZ" dirty="0" smtClean="0"/>
              <a:t>obíhalo kolem Země několik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obytných stanic.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Nejúspěšnější byla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ruská stanice Mir</a:t>
            </a:r>
            <a:r>
              <a:rPr lang="cs-CZ" i="1" dirty="0" smtClean="0"/>
              <a:t>, nepřetržitě obývaná kosmonauty od r</a:t>
            </a:r>
            <a:r>
              <a:rPr lang="cs-CZ" i="1" dirty="0" smtClean="0"/>
              <a:t>. 1986 </a:t>
            </a:r>
            <a:r>
              <a:rPr lang="cs-CZ" i="1" dirty="0" smtClean="0"/>
              <a:t>do r</a:t>
            </a:r>
            <a:r>
              <a:rPr lang="cs-CZ" i="1" dirty="0" smtClean="0"/>
              <a:t>. 1999</a:t>
            </a:r>
            <a:r>
              <a:rPr lang="cs-CZ" i="1" dirty="0" smtClean="0"/>
              <a:t>.</a:t>
            </a:r>
            <a:endParaRPr lang="cs-CZ" i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2120" y="2060848"/>
            <a:ext cx="2376264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1117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sz="2000" dirty="0"/>
              <a:t>Robert </a:t>
            </a:r>
            <a:r>
              <a:rPr lang="cs-CZ" sz="2000" dirty="0" err="1"/>
              <a:t>Burnham</a:t>
            </a:r>
            <a:r>
              <a:rPr lang="cs-CZ" sz="2000" dirty="0"/>
              <a:t>, Dětský atlas vesmíru, nakladatelství Svojtka </a:t>
            </a:r>
            <a:r>
              <a:rPr lang="el-GR" sz="2000" dirty="0"/>
              <a:t>α</a:t>
            </a:r>
            <a:r>
              <a:rPr lang="cs-CZ" sz="2000" dirty="0"/>
              <a:t> Co., Praha 2001, ISBN 80-7237-323-4, </a:t>
            </a:r>
            <a:r>
              <a:rPr lang="cs-CZ" sz="2000" dirty="0" smtClean="0"/>
              <a:t>str.14-25</a:t>
            </a:r>
          </a:p>
          <a:p>
            <a:r>
              <a:rPr lang="cs-CZ" sz="2000" dirty="0" smtClean="0"/>
              <a:t>Karel </a:t>
            </a:r>
            <a:r>
              <a:rPr lang="cs-CZ" sz="2000" dirty="0" err="1" smtClean="0"/>
              <a:t>Pacner</a:t>
            </a:r>
            <a:r>
              <a:rPr lang="cs-CZ" sz="2000" dirty="0" smtClean="0"/>
              <a:t>, Kosmonauti 20. století, Albatros, Praha 1986, 13-735-86 14/58, str.24-17, 35-44, 69-77</a:t>
            </a:r>
            <a:endParaRPr lang="cs-CZ" sz="2400" dirty="0"/>
          </a:p>
          <a:p>
            <a:endParaRPr lang="cs-CZ" sz="2000" dirty="0"/>
          </a:p>
          <a:p>
            <a:r>
              <a:rPr lang="cs-CZ" sz="2000" dirty="0"/>
              <a:t>Obrázky: Microsoft Office Klipart </a:t>
            </a:r>
            <a:r>
              <a:rPr lang="cs-CZ" sz="2000" i="1" dirty="0"/>
              <a:t>/office.microsoft.com</a:t>
            </a:r>
            <a:r>
              <a:rPr lang="cs-CZ" sz="2000" i="1" dirty="0" smtClean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xmlns="" val="2733924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604</Words>
  <Application>Microsoft Office PowerPoint</Application>
  <PresentationFormat>Předvádění na obrazovce (4:3)</PresentationFormat>
  <Paragraphs>113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Poznávání vesmíru</vt:lpstr>
      <vt:lpstr>Poznávání vesmíru</vt:lpstr>
      <vt:lpstr>Poznávání vesmíru</vt:lpstr>
      <vt:lpstr>        Poznávání vesmíru</vt:lpstr>
      <vt:lpstr>Poznávání vesmíru</vt:lpstr>
      <vt:lpstr>Poznávání vesmíru</vt:lpstr>
      <vt:lpstr> Lety do vesmíru </vt:lpstr>
      <vt:lpstr>Lety do vesmíru</vt:lpstr>
      <vt:lpstr>Lety do vesmíru</vt:lpstr>
      <vt:lpstr>Lety do vesmíru</vt:lpstr>
      <vt:lpstr>Lety do vesmíru</vt:lpstr>
      <vt:lpstr>Lety do vesmíru</vt:lpstr>
      <vt:lpstr>Použité zdroje informací:</vt:lpstr>
    </vt:vector>
  </TitlesOfParts>
  <Company>-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Dum</cp:lastModifiedBy>
  <cp:revision>54</cp:revision>
  <dcterms:created xsi:type="dcterms:W3CDTF">2013-01-06T11:03:03Z</dcterms:created>
  <dcterms:modified xsi:type="dcterms:W3CDTF">2013-09-17T13:34:05Z</dcterms:modified>
</cp:coreProperties>
</file>