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slideLayouts/slideLayout10.xml" ContentType="application/vnd.openxmlformats-officedocument.presentationml.slideLayout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ags/tag7.xml" ContentType="application/vnd.openxmlformats-officedocument.presentationml.tag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ags/tag5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3" r:id="rId9"/>
    <p:sldId id="262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.jpeg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5" Type="http://schemas.openxmlformats.org/officeDocument/2006/relationships/image" Target="../media/image8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3.jpe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5" Type="http://schemas.openxmlformats.org/officeDocument/2006/relationships/image" Target="../media/image1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5.jpeg"/><Relationship Id="rId5" Type="http://schemas.openxmlformats.org/officeDocument/2006/relationships/image" Target="../media/image19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1.jpeg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image" Target="../media/image20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xmlns="" val="3329672624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12.3.2013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VY_52_INOVACE_65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ŽULA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seznamuje s horninou</a:t>
                      </a:r>
                      <a:r>
                        <a:rPr lang="cs-CZ" baseline="0" dirty="0" smtClean="0"/>
                        <a:t> žulou, uvádí</a:t>
                      </a:r>
                      <a:r>
                        <a:rPr lang="cs-CZ" dirty="0" smtClean="0"/>
                        <a:t> její výskyt</a:t>
                      </a:r>
                      <a:r>
                        <a:rPr lang="cs-CZ" baseline="0" dirty="0" smtClean="0"/>
                        <a:t> v přírodě, využití</a:t>
                      </a:r>
                      <a:r>
                        <a:rPr lang="cs-CZ" dirty="0" smtClean="0"/>
                        <a:t> v praxi. Popisuje blíže i jednotlivé nerosty, které žulu tvoří. Může sloužit </a:t>
                      </a:r>
                      <a:r>
                        <a:rPr lang="cs-CZ" dirty="0" smtClean="0"/>
                        <a:t>                   k </a:t>
                      </a:r>
                      <a:r>
                        <a:rPr lang="cs-CZ" dirty="0" smtClean="0"/>
                        <a:t>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Žula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4038600" cy="50836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ŽULA</a:t>
            </a:r>
            <a:r>
              <a:rPr lang="cs-CZ" dirty="0" smtClean="0"/>
              <a:t> je </a:t>
            </a:r>
            <a:r>
              <a:rPr lang="cs-CZ" b="1" dirty="0" smtClean="0"/>
              <a:t>vyvřelá hornina  </a:t>
            </a:r>
            <a:r>
              <a:rPr lang="cs-CZ" dirty="0" smtClean="0"/>
              <a:t>složená z </a:t>
            </a:r>
            <a:r>
              <a:rPr lang="cs-CZ" b="1" dirty="0" smtClean="0"/>
              <a:t>křemene, živce a slídy.</a:t>
            </a:r>
          </a:p>
          <a:p>
            <a:endParaRPr lang="cs-CZ" dirty="0" smtClean="0"/>
          </a:p>
          <a:p>
            <a:r>
              <a:rPr lang="cs-CZ" dirty="0" smtClean="0"/>
              <a:t>Má rozdílnou barvu i zrnitost podle velikosti a složení zrn jednotlivých nerostů.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7544" y="5837790"/>
            <a:ext cx="4326632" cy="83505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Těží se </a:t>
            </a:r>
            <a:r>
              <a:rPr lang="cs-CZ" sz="3200" b="1" dirty="0" smtClean="0"/>
              <a:t>v lomech.</a:t>
            </a:r>
            <a:endParaRPr lang="cs-CZ" sz="3200" b="1" dirty="0"/>
          </a:p>
        </p:txBody>
      </p:sp>
      <p:pic>
        <p:nvPicPr>
          <p:cNvPr id="16" name="Zástupný symbol pro obsah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513" t="13713" r="33625" b="28401"/>
          <a:stretch/>
        </p:blipFill>
        <p:spPr>
          <a:xfrm>
            <a:off x="7613988" y="1979956"/>
            <a:ext cx="1514271" cy="1691653"/>
          </a:xfrm>
          <a:prstGeom prst="rect">
            <a:avLst/>
          </a:prstGeom>
        </p:spPr>
      </p:pic>
      <p:pic>
        <p:nvPicPr>
          <p:cNvPr id="15" name="Zástupný symbol pro obsah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281" t="23342" r="36111" b="33868"/>
          <a:stretch/>
        </p:blipFill>
        <p:spPr>
          <a:xfrm>
            <a:off x="6919931" y="593878"/>
            <a:ext cx="1418331" cy="14871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149" t="20468" r="34880" b="40013"/>
          <a:stretch/>
        </p:blipFill>
        <p:spPr>
          <a:xfrm>
            <a:off x="5580112" y="1571982"/>
            <a:ext cx="1325260" cy="15730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16" t="19501" r="36642" b="44147"/>
          <a:stretch/>
        </p:blipFill>
        <p:spPr>
          <a:xfrm>
            <a:off x="4695901" y="3999726"/>
            <a:ext cx="3400139" cy="2529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863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Žula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Barva zrn v žule:</a:t>
            </a:r>
          </a:p>
          <a:p>
            <a:pPr marL="0" indent="0" algn="ctr">
              <a:buNone/>
            </a:pPr>
            <a:endParaRPr lang="cs-CZ" sz="1400" b="1" dirty="0" smtClean="0"/>
          </a:p>
          <a:p>
            <a:pPr>
              <a:buFont typeface="Wingdings" pitchFamily="2" charset="2"/>
              <a:buChar char="§"/>
            </a:pPr>
            <a:r>
              <a:rPr lang="cs-CZ" b="1" i="1" dirty="0" smtClean="0"/>
              <a:t>křemen</a:t>
            </a:r>
            <a:r>
              <a:rPr lang="cs-CZ" dirty="0" smtClean="0"/>
              <a:t> – šedá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/>
              <a:t>živec</a:t>
            </a:r>
            <a:r>
              <a:rPr lang="cs-CZ" dirty="0" smtClean="0"/>
              <a:t> – bílá, nažloutlá, růžová, červená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/>
              <a:t>slída</a:t>
            </a:r>
            <a:r>
              <a:rPr lang="cs-CZ" b="1" dirty="0" smtClean="0"/>
              <a:t> </a:t>
            </a:r>
            <a:r>
              <a:rPr lang="cs-CZ" dirty="0" smtClean="0"/>
              <a:t>– lesklá stříbrná, lesklá hnědá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černá zrna jsou další nerosty obsažené v žule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899" t="21026" r="24073" b="31662"/>
          <a:stretch/>
        </p:blipFill>
        <p:spPr>
          <a:xfrm>
            <a:off x="4926030" y="2630658"/>
            <a:ext cx="3804178" cy="2645289"/>
          </a:xfrm>
        </p:spPr>
      </p:pic>
    </p:spTree>
    <p:extLst>
      <p:ext uri="{BB962C8B-B14F-4D97-AF65-F5344CB8AC3E}">
        <p14:creationId xmlns:p14="http://schemas.microsoft.com/office/powerpoint/2010/main" xmlns="" val="213579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08394" y="5865852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Žula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přírodě tvoří četná </a:t>
            </a:r>
            <a:r>
              <a:rPr lang="cs-CZ" b="1" dirty="0" smtClean="0"/>
              <a:t>pohoří</a:t>
            </a:r>
            <a:r>
              <a:rPr lang="cs-CZ" dirty="0" smtClean="0"/>
              <a:t>, často vysoká, odolávající povětrnostním vlivům.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ČR se s ní setkáváme např. v </a:t>
            </a:r>
            <a:r>
              <a:rPr lang="cs-CZ" i="1" dirty="0"/>
              <a:t>K</a:t>
            </a:r>
            <a:r>
              <a:rPr lang="cs-CZ" i="1" dirty="0" smtClean="0"/>
              <a:t>rkonoších</a:t>
            </a:r>
            <a:r>
              <a:rPr lang="cs-CZ" dirty="0" smtClean="0"/>
              <a:t> nebo </a:t>
            </a:r>
            <a:r>
              <a:rPr lang="cs-CZ" i="1" dirty="0" smtClean="0"/>
              <a:t>Českomoravské vrchovině. </a:t>
            </a:r>
            <a:endParaRPr lang="cs-CZ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00392" y="3826119"/>
            <a:ext cx="8818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Obr.1,2</a:t>
            </a:r>
            <a:endParaRPr lang="cs-CZ" sz="16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554" b="17197"/>
          <a:stretch/>
        </p:blipFill>
        <p:spPr>
          <a:xfrm>
            <a:off x="4807147" y="4020305"/>
            <a:ext cx="3095625" cy="2019868"/>
          </a:xfr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19" r="12451"/>
          <a:stretch/>
        </p:blipFill>
        <p:spPr>
          <a:xfrm>
            <a:off x="6354960" y="692696"/>
            <a:ext cx="2347415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11707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Žula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510285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Žula</a:t>
            </a:r>
            <a:r>
              <a:rPr lang="cs-CZ" sz="3200" dirty="0" smtClean="0"/>
              <a:t> je velmi </a:t>
            </a:r>
            <a:r>
              <a:rPr lang="cs-CZ" sz="3200" b="1" dirty="0" smtClean="0"/>
              <a:t>pevná a tvrdá.</a:t>
            </a:r>
          </a:p>
          <a:p>
            <a:r>
              <a:rPr lang="cs-CZ" dirty="0" smtClean="0"/>
              <a:t>Využívá se jako </a:t>
            </a:r>
            <a:r>
              <a:rPr lang="cs-CZ" b="1" dirty="0" smtClean="0"/>
              <a:t>stavební </a:t>
            </a:r>
            <a:r>
              <a:rPr lang="cs-CZ" dirty="0" smtClean="0"/>
              <a:t>(podezdívky) </a:t>
            </a:r>
            <a:r>
              <a:rPr lang="cs-CZ" b="1" dirty="0" smtClean="0"/>
              <a:t>a dlažební kámen.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47138" y="5615661"/>
            <a:ext cx="8275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Obr.3</a:t>
            </a:r>
            <a:endParaRPr lang="cs-CZ" sz="1600" dirty="0"/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431" t="5607" r="21658" b="28058"/>
          <a:stretch/>
        </p:blipFill>
        <p:spPr>
          <a:xfrm>
            <a:off x="5594796" y="898218"/>
            <a:ext cx="2992789" cy="2485285"/>
          </a:xfr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12" t="37924" r="42038" b="11214"/>
          <a:stretch/>
        </p:blipFill>
        <p:spPr>
          <a:xfrm>
            <a:off x="971600" y="4178809"/>
            <a:ext cx="3912006" cy="26583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94" r="12686"/>
          <a:stretch/>
        </p:blipFill>
        <p:spPr>
          <a:xfrm>
            <a:off x="4716016" y="3236539"/>
            <a:ext cx="2131122" cy="2799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7499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Žula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2373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Žula</a:t>
            </a:r>
            <a:r>
              <a:rPr lang="cs-CZ" sz="3200" dirty="0" smtClean="0"/>
              <a:t> je velmi </a:t>
            </a:r>
            <a:r>
              <a:rPr lang="cs-CZ" sz="3200" b="1" dirty="0" smtClean="0"/>
              <a:t>odolná.</a:t>
            </a:r>
          </a:p>
          <a:p>
            <a:pPr marL="0" indent="0">
              <a:buNone/>
            </a:pPr>
            <a:endParaRPr lang="cs-CZ" sz="3200" b="1" dirty="0" smtClean="0"/>
          </a:p>
          <a:p>
            <a:r>
              <a:rPr lang="cs-CZ" dirty="0" smtClean="0"/>
              <a:t>Vyrábí se z ní </a:t>
            </a:r>
            <a:r>
              <a:rPr lang="cs-CZ" b="1" dirty="0" smtClean="0"/>
              <a:t>pomníky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Do žulového masivu je vytesán i proslulý </a:t>
            </a:r>
            <a:r>
              <a:rPr lang="cs-CZ" i="1" dirty="0" smtClean="0"/>
              <a:t>pomník čtyř prezidentů v Jižní Dakotě v USA.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446299" y="3420255"/>
            <a:ext cx="8275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Obr.4</a:t>
            </a:r>
            <a:endParaRPr lang="cs-CZ" sz="16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0385" y="1573308"/>
            <a:ext cx="2016224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398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Žula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94586" y="1988840"/>
            <a:ext cx="4477413" cy="3990299"/>
          </a:xfrm>
        </p:spPr>
        <p:txBody>
          <a:bodyPr/>
          <a:lstStyle/>
          <a:p>
            <a:r>
              <a:rPr lang="cs-CZ" b="1" dirty="0" smtClean="0"/>
              <a:t>Leštěné desky </a:t>
            </a:r>
            <a:r>
              <a:rPr lang="cs-CZ" dirty="0" smtClean="0"/>
              <a:t>se používají na </a:t>
            </a:r>
            <a:r>
              <a:rPr lang="cs-CZ" i="1" dirty="0" smtClean="0"/>
              <a:t>náhrobky a luxusní </a:t>
            </a:r>
            <a:r>
              <a:rPr lang="cs-CZ" i="1" dirty="0" smtClean="0"/>
              <a:t>obklady</a:t>
            </a:r>
            <a:r>
              <a:rPr lang="cs-CZ" dirty="0" smtClean="0"/>
              <a:t> </a:t>
            </a:r>
            <a:r>
              <a:rPr lang="cs-CZ" dirty="0" smtClean="0"/>
              <a:t>(sály, koupelny, kuchyně).</a:t>
            </a:r>
            <a:endParaRPr lang="cs-CZ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Zástupný symbol pro obsah 14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6259" y="1628800"/>
            <a:ext cx="3394472" cy="4525963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4576834"/>
            <a:ext cx="1828800" cy="18288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339752" y="6380285"/>
            <a:ext cx="792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Obr.5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2259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Křemen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87693" y="1453176"/>
            <a:ext cx="7992888" cy="118072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Křemen</a:t>
            </a:r>
            <a:r>
              <a:rPr lang="cs-CZ" dirty="0" smtClean="0"/>
              <a:t> má řadu </a:t>
            </a:r>
            <a:r>
              <a:rPr lang="cs-CZ" i="1" dirty="0" smtClean="0"/>
              <a:t>ušlechtilých odrůd </a:t>
            </a:r>
            <a:r>
              <a:rPr lang="cs-CZ" dirty="0" smtClean="0"/>
              <a:t>používaných </a:t>
            </a:r>
            <a:r>
              <a:rPr lang="cs-CZ" dirty="0" smtClean="0"/>
              <a:t>                     </a:t>
            </a:r>
            <a:r>
              <a:rPr lang="cs-CZ" b="1" i="1" dirty="0" smtClean="0"/>
              <a:t>ve </a:t>
            </a:r>
            <a:r>
              <a:rPr lang="cs-CZ" b="1" i="1" dirty="0" smtClean="0"/>
              <a:t>šperkařství.</a:t>
            </a:r>
            <a:endParaRPr lang="cs-CZ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07504" y="3091338"/>
            <a:ext cx="4038600" cy="2952328"/>
          </a:xfrm>
        </p:spPr>
        <p:txBody>
          <a:bodyPr/>
          <a:lstStyle/>
          <a:p>
            <a:r>
              <a:rPr lang="cs-CZ" b="1" dirty="0" smtClean="0"/>
              <a:t>křišťál</a:t>
            </a:r>
            <a:r>
              <a:rPr lang="cs-CZ" dirty="0" smtClean="0"/>
              <a:t> – čirý</a:t>
            </a:r>
          </a:p>
          <a:p>
            <a:r>
              <a:rPr lang="cs-CZ" b="1" dirty="0" smtClean="0"/>
              <a:t>růženín</a:t>
            </a:r>
            <a:r>
              <a:rPr lang="cs-CZ" dirty="0" smtClean="0"/>
              <a:t> - růžový</a:t>
            </a:r>
          </a:p>
          <a:p>
            <a:r>
              <a:rPr lang="cs-CZ" b="1" dirty="0" smtClean="0"/>
              <a:t>citrín</a:t>
            </a:r>
            <a:r>
              <a:rPr lang="cs-CZ" dirty="0" smtClean="0"/>
              <a:t> - žlutý</a:t>
            </a:r>
          </a:p>
          <a:p>
            <a:r>
              <a:rPr lang="cs-CZ" b="1" dirty="0" smtClean="0"/>
              <a:t>ametyst</a:t>
            </a:r>
            <a:r>
              <a:rPr lang="cs-CZ" dirty="0" smtClean="0"/>
              <a:t> - fialový</a:t>
            </a:r>
          </a:p>
          <a:p>
            <a:r>
              <a:rPr lang="cs-CZ" b="1" dirty="0" smtClean="0"/>
              <a:t>záhněda</a:t>
            </a:r>
            <a:r>
              <a:rPr lang="cs-CZ" dirty="0" smtClean="0"/>
              <a:t> - hnědý</a:t>
            </a:r>
          </a:p>
          <a:p>
            <a:endParaRPr lang="cs-CZ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766" t="23695" r="23376" b="28020"/>
          <a:stretch/>
        </p:blipFill>
        <p:spPr>
          <a:xfrm>
            <a:off x="3713620" y="4285397"/>
            <a:ext cx="2934268" cy="208940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808" t="33219" r="33055" b="27070"/>
          <a:stretch/>
        </p:blipFill>
        <p:spPr>
          <a:xfrm>
            <a:off x="5652120" y="2492896"/>
            <a:ext cx="2886075" cy="2141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991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Živec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4388296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Živec</a:t>
            </a:r>
            <a:r>
              <a:rPr lang="cs-CZ" dirty="0" smtClean="0"/>
              <a:t> při </a:t>
            </a:r>
            <a:r>
              <a:rPr lang="cs-CZ" dirty="0"/>
              <a:t>svém rozpadu </a:t>
            </a:r>
            <a:r>
              <a:rPr lang="cs-CZ" b="1" dirty="0" smtClean="0"/>
              <a:t>uvolňuje do </a:t>
            </a:r>
            <a:r>
              <a:rPr lang="cs-CZ" b="1" dirty="0"/>
              <a:t>půdy </a:t>
            </a:r>
            <a:r>
              <a:rPr lang="cs-CZ" b="1" dirty="0" smtClean="0"/>
              <a:t>živiny- </a:t>
            </a:r>
            <a:r>
              <a:rPr lang="cs-CZ" dirty="0" smtClean="0"/>
              <a:t>odtud jeho české jméno </a:t>
            </a:r>
            <a:r>
              <a:rPr lang="cs-CZ" i="1" dirty="0" smtClean="0"/>
              <a:t>živec.</a:t>
            </a:r>
          </a:p>
          <a:p>
            <a:endParaRPr lang="cs-CZ" dirty="0" smtClean="0"/>
          </a:p>
          <a:p>
            <a:r>
              <a:rPr lang="cs-CZ" dirty="0" smtClean="0"/>
              <a:t>Živce </a:t>
            </a:r>
            <a:r>
              <a:rPr lang="cs-CZ" dirty="0"/>
              <a:t>jsou surovinou při </a:t>
            </a:r>
            <a:r>
              <a:rPr lang="cs-CZ" i="1" dirty="0"/>
              <a:t>výrobě </a:t>
            </a:r>
            <a:r>
              <a:rPr lang="cs-CZ" i="1" dirty="0" smtClean="0"/>
              <a:t>keramiky </a:t>
            </a:r>
            <a:r>
              <a:rPr lang="cs-CZ" i="1" dirty="0"/>
              <a:t>a </a:t>
            </a:r>
            <a:r>
              <a:rPr lang="cs-CZ" i="1" dirty="0" smtClean="0"/>
              <a:t>glazur.</a:t>
            </a:r>
          </a:p>
          <a:p>
            <a:r>
              <a:rPr lang="cs-CZ" i="1" dirty="0" smtClean="0"/>
              <a:t>Leštěné</a:t>
            </a:r>
            <a:r>
              <a:rPr lang="cs-CZ" dirty="0" smtClean="0"/>
              <a:t> se používají jako </a:t>
            </a:r>
            <a:r>
              <a:rPr lang="cs-CZ" i="1" dirty="0" smtClean="0"/>
              <a:t>ozdobné kameny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4836812"/>
            <a:ext cx="1828800" cy="18288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294342" y="6327058"/>
            <a:ext cx="792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Obr.6</a:t>
            </a:r>
            <a:endParaRPr lang="cs-CZ" sz="1600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41" t="17440" r="29245" b="25787"/>
          <a:stretch/>
        </p:blipFill>
        <p:spPr>
          <a:xfrm>
            <a:off x="5169277" y="1453176"/>
            <a:ext cx="2852211" cy="2771889"/>
          </a:xfrm>
        </p:spPr>
      </p:pic>
    </p:spTree>
    <p:extLst>
      <p:ext uri="{BB962C8B-B14F-4D97-AF65-F5344CB8AC3E}">
        <p14:creationId xmlns:p14="http://schemas.microsoft.com/office/powerpoint/2010/main" xmlns="" val="123568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Slída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4709" y="1453176"/>
            <a:ext cx="5040560" cy="5404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Slída</a:t>
            </a:r>
            <a:r>
              <a:rPr lang="cs-CZ" dirty="0" smtClean="0"/>
              <a:t> se v přírodě vyskytuje jako:</a:t>
            </a:r>
          </a:p>
          <a:p>
            <a:r>
              <a:rPr lang="cs-CZ" b="1" dirty="0" smtClean="0"/>
              <a:t>muskovit</a:t>
            </a:r>
            <a:r>
              <a:rPr lang="cs-CZ" dirty="0" smtClean="0"/>
              <a:t> – světlá </a:t>
            </a:r>
          </a:p>
          <a:p>
            <a:r>
              <a:rPr lang="cs-CZ" b="1" dirty="0" smtClean="0"/>
              <a:t>biotit </a:t>
            </a:r>
            <a:r>
              <a:rPr lang="cs-CZ" dirty="0" smtClean="0"/>
              <a:t>– tmavá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Slída má </a:t>
            </a:r>
            <a:r>
              <a:rPr lang="cs-CZ" b="1" dirty="0" smtClean="0"/>
              <a:t>skelný lesk </a:t>
            </a:r>
            <a:r>
              <a:rPr lang="cs-CZ" dirty="0" smtClean="0"/>
              <a:t>a </a:t>
            </a:r>
            <a:r>
              <a:rPr lang="cs-CZ" b="1" dirty="0" smtClean="0"/>
              <a:t>loupe se tenkých plátech</a:t>
            </a:r>
            <a:r>
              <a:rPr lang="cs-CZ" dirty="0" smtClean="0"/>
              <a:t> – lístcích.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průsvitná a žáruvzdorná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Dříve se používala místo žáruvzdorných skel</a:t>
            </a:r>
            <a:r>
              <a:rPr lang="cs-CZ" i="1" dirty="0" smtClean="0"/>
              <a:t> do okének krbů a pecí.</a:t>
            </a:r>
            <a:endParaRPr lang="cs-CZ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75956" y="6425457"/>
            <a:ext cx="792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Obr.7</a:t>
            </a:r>
            <a:endParaRPr lang="cs-CZ" sz="1600" dirty="0"/>
          </a:p>
        </p:txBody>
      </p:sp>
      <p:pic>
        <p:nvPicPr>
          <p:cNvPr id="15" name="Zástupný symbol pro obsah 14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513" t="13713" r="33625" b="28401"/>
          <a:stretch/>
        </p:blipFill>
        <p:spPr>
          <a:xfrm>
            <a:off x="7106092" y="405104"/>
            <a:ext cx="1960080" cy="2189684"/>
          </a:xfr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090" t="29851" r="41338" b="31343"/>
          <a:stretch/>
        </p:blipFill>
        <p:spPr>
          <a:xfrm>
            <a:off x="5364088" y="1562589"/>
            <a:ext cx="1769805" cy="19384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329" t="16750" r="653" b="13025"/>
          <a:stretch/>
        </p:blipFill>
        <p:spPr>
          <a:xfrm>
            <a:off x="4968044" y="4797188"/>
            <a:ext cx="2494931" cy="20608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70" t="9606" b="5644"/>
          <a:stretch/>
        </p:blipFill>
        <p:spPr>
          <a:xfrm>
            <a:off x="6516216" y="3717032"/>
            <a:ext cx="2448789" cy="177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4295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18472" y="1556792"/>
            <a:ext cx="8229600" cy="5141168"/>
          </a:xfrm>
        </p:spPr>
        <p:txBody>
          <a:bodyPr>
            <a:normAutofit/>
          </a:bodyPr>
          <a:lstStyle/>
          <a:p>
            <a:r>
              <a:rPr lang="cs-CZ" sz="2200" dirty="0" smtClean="0"/>
              <a:t>Učivo vychází z učebnice J</a:t>
            </a:r>
            <a:r>
              <a:rPr lang="cs-CZ" sz="2200" dirty="0"/>
              <a:t>. </a:t>
            </a:r>
            <a:r>
              <a:rPr lang="cs-CZ" sz="2200" dirty="0" err="1"/>
              <a:t>Matyášek</a:t>
            </a:r>
            <a:r>
              <a:rPr lang="cs-CZ" sz="2200" dirty="0"/>
              <a:t>, V. Štiková, J. Trna, </a:t>
            </a:r>
            <a:r>
              <a:rPr lang="cs-CZ" sz="2200" i="1" dirty="0"/>
              <a:t>PŘÍRODOVĚDA 5</a:t>
            </a:r>
            <a:r>
              <a:rPr lang="cs-CZ" sz="2200" dirty="0"/>
              <a:t>,učebnice pro 5.ročník, </a:t>
            </a:r>
            <a:r>
              <a:rPr lang="cs-CZ" sz="1900" dirty="0"/>
              <a:t>ČLOVĚK A JEHO SVĚT</a:t>
            </a:r>
            <a:r>
              <a:rPr lang="cs-CZ" sz="2200" dirty="0"/>
              <a:t>, nakladatelství Nová škola 2004,  ISBN 80-7289-063-8, </a:t>
            </a:r>
            <a:r>
              <a:rPr lang="cs-CZ" sz="2200" dirty="0" smtClean="0"/>
              <a:t>str. 11-12</a:t>
            </a:r>
          </a:p>
          <a:p>
            <a:endParaRPr lang="cs-CZ" sz="1600" dirty="0" smtClean="0"/>
          </a:p>
          <a:p>
            <a:r>
              <a:rPr lang="cs-CZ" sz="2000" dirty="0"/>
              <a:t>Fotografie, není-li uvedeno jinak, jsou vlastním dílem autora. </a:t>
            </a:r>
          </a:p>
          <a:p>
            <a:r>
              <a:rPr lang="cs-CZ" sz="2000" dirty="0" smtClean="0"/>
              <a:t>Obr.1-7: Microsoft </a:t>
            </a:r>
            <a:r>
              <a:rPr lang="cs-CZ" sz="2000" dirty="0"/>
              <a:t>Office Klipart </a:t>
            </a:r>
            <a:r>
              <a:rPr lang="cs-CZ" sz="2000" i="1" dirty="0"/>
              <a:t>/office.microsoft.com</a:t>
            </a:r>
            <a:r>
              <a:rPr lang="cs-CZ" sz="2000" i="1" dirty="0" smtClean="0"/>
              <a:t>/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xmlns="" val="356691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396</Words>
  <Application>Microsoft Office PowerPoint</Application>
  <PresentationFormat>Předvádění na obrazovce (4:3)</PresentationFormat>
  <Paragraphs>89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Žula</vt:lpstr>
      <vt:lpstr>Žula</vt:lpstr>
      <vt:lpstr>Žula</vt:lpstr>
      <vt:lpstr>Žula</vt:lpstr>
      <vt:lpstr>Žula</vt:lpstr>
      <vt:lpstr>Žula</vt:lpstr>
      <vt:lpstr>Křemen</vt:lpstr>
      <vt:lpstr>Živec</vt:lpstr>
      <vt:lpstr>Slída</vt:lpstr>
      <vt:lpstr>Použité zdroje informací:</vt:lpstr>
    </vt:vector>
  </TitlesOfParts>
  <Company>-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Dum</cp:lastModifiedBy>
  <cp:revision>31</cp:revision>
  <dcterms:created xsi:type="dcterms:W3CDTF">2013-01-06T11:03:03Z</dcterms:created>
  <dcterms:modified xsi:type="dcterms:W3CDTF">2013-09-17T13:50:14Z</dcterms:modified>
</cp:coreProperties>
</file>