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notesSlides/notesSlide1.xml" ContentType="application/vnd.openxmlformats-officedocument.presentationml.notesSlide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AC61BC-9E4A-472D-8608-A8E64F84671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6CCEB0-CCB0-4BA6-8B44-A4468465E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930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CCEB0-CCB0-4BA6-8B44-A4468465E18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750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5.jpeg"/><Relationship Id="rId5" Type="http://schemas.openxmlformats.org/officeDocument/2006/relationships/image" Target="../media/image14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7.JPG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16.JP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1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526638537"/>
              </p:ext>
            </p:extLst>
          </p:nvPr>
        </p:nvGraphicFramePr>
        <p:xfrm>
          <a:off x="457200" y="1526706"/>
          <a:ext cx="8229600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2.4.2013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VY_52_INOVACE_68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ZLATO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seznamuje se zlatem, nerostem ze skupiny drahých kovů,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uvádí jeho výskyt</a:t>
                      </a:r>
                      <a:r>
                        <a:rPr lang="cs-CZ" baseline="0" dirty="0" smtClean="0"/>
                        <a:t> v přírodě, využití</a:t>
                      </a:r>
                      <a:r>
                        <a:rPr lang="cs-CZ" dirty="0" smtClean="0"/>
                        <a:t> v praxi. Může sloužit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824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Zlato</a:t>
            </a:r>
            <a:r>
              <a:rPr lang="cs-CZ" dirty="0" smtClean="0"/>
              <a:t> patří mezi </a:t>
            </a:r>
            <a:r>
              <a:rPr lang="cs-CZ" b="1" dirty="0" smtClean="0"/>
              <a:t>drahé kovy.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b="1" dirty="0" smtClean="0"/>
              <a:t>krásné a vzácné </a:t>
            </a:r>
            <a:r>
              <a:rPr lang="cs-CZ" dirty="0" smtClean="0"/>
              <a:t>a používalo se v minulosti jako </a:t>
            </a:r>
            <a:r>
              <a:rPr lang="cs-CZ" b="1" dirty="0" smtClean="0"/>
              <a:t>platidlo</a:t>
            </a:r>
            <a:r>
              <a:rPr lang="cs-CZ" dirty="0" smtClean="0"/>
              <a:t> (zlaté jáchymovské tolary, zlaté dukáty).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060179"/>
            <a:ext cx="2232248" cy="22322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959312"/>
            <a:ext cx="2044824" cy="204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Zlato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608512" cy="50710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ZLATO</a:t>
            </a:r>
            <a:r>
              <a:rPr lang="cs-CZ" dirty="0" smtClean="0"/>
              <a:t> je </a:t>
            </a:r>
            <a:r>
              <a:rPr lang="cs-CZ" b="1" dirty="0" smtClean="0"/>
              <a:t>žlutý kovový nerost.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výborný vodič elektřiny</a:t>
            </a:r>
          </a:p>
          <a:p>
            <a:r>
              <a:rPr lang="cs-CZ" dirty="0" smtClean="0"/>
              <a:t>v přírodě se nachází v ryzí(=čisté) podobě ve formě </a:t>
            </a:r>
            <a:r>
              <a:rPr lang="cs-CZ" b="1" dirty="0" smtClean="0"/>
              <a:t>zlatonosných žil</a:t>
            </a:r>
            <a:r>
              <a:rPr lang="cs-CZ" dirty="0" smtClean="0"/>
              <a:t>, často </a:t>
            </a:r>
            <a:r>
              <a:rPr lang="cs-CZ" i="1" dirty="0" smtClean="0"/>
              <a:t>prorůstá křemenem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Zvětráváním hornin se zlato uvolňuje, je odplavováno vodou a </a:t>
            </a:r>
            <a:r>
              <a:rPr lang="cs-CZ" i="1" dirty="0" smtClean="0"/>
              <a:t>usazuje se v korytech řek</a:t>
            </a:r>
            <a:r>
              <a:rPr lang="cs-CZ" dirty="0" smtClean="0"/>
              <a:t> jako </a:t>
            </a:r>
            <a:r>
              <a:rPr lang="cs-CZ" b="1" dirty="0" smtClean="0"/>
              <a:t>zlaté valounky.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5799" y="4797152"/>
            <a:ext cx="1480730" cy="1480730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44" b="15645"/>
          <a:stretch/>
        </p:blipFill>
        <p:spPr>
          <a:xfrm>
            <a:off x="5436096" y="1700808"/>
            <a:ext cx="2561657" cy="1739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27574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Zlato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Těží se v </a:t>
            </a:r>
            <a:r>
              <a:rPr lang="cs-CZ" b="1" dirty="0" smtClean="0"/>
              <a:t>hlubinných dolech </a:t>
            </a:r>
            <a:r>
              <a:rPr lang="cs-CZ" dirty="0" smtClean="0"/>
              <a:t>(město Zlaté Hory) nebo </a:t>
            </a:r>
            <a:r>
              <a:rPr lang="cs-CZ" b="1" dirty="0" smtClean="0"/>
              <a:t>rýžováním </a:t>
            </a:r>
            <a:r>
              <a:rPr lang="cs-CZ" dirty="0" smtClean="0"/>
              <a:t>(řeka Otava).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r>
              <a:rPr lang="cs-CZ" i="1" dirty="0" smtClean="0"/>
              <a:t>Zajímavost:</a:t>
            </a:r>
          </a:p>
          <a:p>
            <a:pPr marL="0" indent="0">
              <a:buNone/>
            </a:pPr>
            <a:r>
              <a:rPr lang="cs-CZ" dirty="0" smtClean="0"/>
              <a:t>V 19.století vypukla v USA tzv.“ </a:t>
            </a:r>
            <a:r>
              <a:rPr lang="cs-CZ" b="1" dirty="0" smtClean="0"/>
              <a:t>zlatá horečka</a:t>
            </a:r>
            <a:r>
              <a:rPr lang="cs-CZ" dirty="0" smtClean="0"/>
              <a:t>“, kdy spousta osadníků vyrazila hledat zlato do Skalistých hor.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400" y="1844824"/>
            <a:ext cx="1828800" cy="1828800"/>
          </a:xfrm>
          <a:prstGeom prst="rect">
            <a:avLst/>
          </a:prstGeom>
        </p:spPr>
      </p:pic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73"/>
          <a:stretch/>
        </p:blipFill>
        <p:spPr>
          <a:xfrm>
            <a:off x="4788024" y="3673623"/>
            <a:ext cx="2520280" cy="2100073"/>
          </a:xfr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Zlato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Stát ukládá své zlato v podobě zlatých cihel jako </a:t>
            </a:r>
            <a:r>
              <a:rPr lang="cs-CZ" b="1" dirty="0" smtClean="0"/>
              <a:t>státní poklad.</a:t>
            </a:r>
          </a:p>
          <a:p>
            <a:r>
              <a:rPr lang="cs-CZ" dirty="0" smtClean="0"/>
              <a:t>Naše státní zlato je uloženo </a:t>
            </a:r>
            <a:r>
              <a:rPr lang="cs-CZ" b="1" dirty="0" smtClean="0"/>
              <a:t>v trezoru České národní banky v Praze.</a:t>
            </a:r>
            <a:endParaRPr lang="cs-CZ" b="1" dirty="0"/>
          </a:p>
        </p:txBody>
      </p:sp>
      <p:pic>
        <p:nvPicPr>
          <p:cNvPr id="10" name="Zástupný symbol pro obsah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122966"/>
            <a:ext cx="2088232" cy="2088232"/>
          </a:xfrm>
          <a:prstGeom prst="rect">
            <a:avLst/>
          </a:prstGeom>
        </p:spPr>
      </p:pic>
      <p:pic>
        <p:nvPicPr>
          <p:cNvPr id="11" name="Zástupný symbol pro obsah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465037"/>
            <a:ext cx="2116832" cy="2116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Zlato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Ze zlata a drahých kamenů jsou i </a:t>
            </a:r>
            <a:r>
              <a:rPr lang="cs-CZ" b="1" dirty="0" smtClean="0"/>
              <a:t>korunovační klenoty českých králů</a:t>
            </a:r>
            <a:r>
              <a:rPr lang="cs-CZ" dirty="0" smtClean="0"/>
              <a:t> – </a:t>
            </a:r>
            <a:r>
              <a:rPr lang="cs-CZ" i="1" dirty="0" smtClean="0"/>
              <a:t>Svatováclavská koruna, jablko a žezlo.</a:t>
            </a:r>
          </a:p>
          <a:p>
            <a:r>
              <a:rPr lang="cs-CZ" dirty="0" smtClean="0"/>
              <a:t>Jsou uloženy jako náš nejcennější </a:t>
            </a:r>
            <a:r>
              <a:rPr lang="cs-CZ" i="1" dirty="0" smtClean="0"/>
              <a:t>národní poklad </a:t>
            </a:r>
            <a:r>
              <a:rPr lang="cs-CZ" dirty="0" smtClean="0"/>
              <a:t>v </a:t>
            </a:r>
            <a:r>
              <a:rPr lang="cs-CZ" b="1" dirty="0" smtClean="0"/>
              <a:t>katedrále svatého Víta v Praze </a:t>
            </a:r>
            <a:r>
              <a:rPr lang="cs-CZ" dirty="0" smtClean="0"/>
              <a:t>na Hradčanech.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1" y="1628800"/>
            <a:ext cx="2952329" cy="2952329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6651" y="4797152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Zlato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Zlato se používá </a:t>
            </a:r>
            <a:r>
              <a:rPr lang="cs-CZ" b="1" dirty="0" smtClean="0"/>
              <a:t>ve</a:t>
            </a:r>
            <a:r>
              <a:rPr lang="cs-CZ" dirty="0" smtClean="0"/>
              <a:t> </a:t>
            </a:r>
            <a:r>
              <a:rPr lang="cs-CZ" b="1" dirty="0" smtClean="0"/>
              <a:t>šperkařství </a:t>
            </a:r>
            <a:r>
              <a:rPr lang="cs-CZ" dirty="0" smtClean="0"/>
              <a:t>(náušnice, prsteny,…), </a:t>
            </a:r>
            <a:r>
              <a:rPr lang="cs-CZ" b="1" dirty="0" smtClean="0"/>
              <a:t>v zubním lékařství </a:t>
            </a:r>
            <a:r>
              <a:rPr lang="cs-CZ" dirty="0" smtClean="0"/>
              <a:t>(zubní korunky) a </a:t>
            </a:r>
            <a:r>
              <a:rPr lang="cs-CZ" b="1" dirty="0" smtClean="0"/>
              <a:t>v elektrotechnice </a:t>
            </a:r>
            <a:r>
              <a:rPr lang="cs-CZ" dirty="0" smtClean="0"/>
              <a:t>(počítačové čipy).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979712" y="5517232"/>
            <a:ext cx="6707088" cy="1080120"/>
          </a:xfrm>
        </p:spPr>
        <p:txBody>
          <a:bodyPr>
            <a:normAutofit/>
          </a:bodyPr>
          <a:lstStyle/>
          <a:p>
            <a:r>
              <a:rPr lang="cs-CZ" i="1" dirty="0"/>
              <a:t>Zajímavost:</a:t>
            </a:r>
            <a:r>
              <a:rPr lang="cs-CZ" dirty="0"/>
              <a:t> Ryzost(čistota, kvalita) zlata se uvádí v tzv. karátech.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16665" y="4844013"/>
            <a:ext cx="8103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</a:t>
            </a:r>
            <a:endParaRPr lang="cs-CZ" sz="16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00200"/>
            <a:ext cx="1828800" cy="1828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830" b="12641"/>
          <a:stretch/>
        </p:blipFill>
        <p:spPr>
          <a:xfrm>
            <a:off x="5857872" y="3473034"/>
            <a:ext cx="2039626" cy="1709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675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Zlato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607325" y="1628800"/>
            <a:ext cx="41148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Zlatem jsou </a:t>
            </a:r>
            <a:r>
              <a:rPr lang="cs-CZ" b="1" dirty="0" smtClean="0"/>
              <a:t>zdobeny vzácné sochy, části budov i celé chrámy.</a:t>
            </a:r>
          </a:p>
          <a:p>
            <a:r>
              <a:rPr lang="cs-CZ" dirty="0" smtClean="0"/>
              <a:t>Nejvíce jich spatříme v Indii a Thajsku.</a:t>
            </a:r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9" r="16899"/>
          <a:stretch/>
        </p:blipFill>
        <p:spPr>
          <a:xfrm>
            <a:off x="7020272" y="561034"/>
            <a:ext cx="1867259" cy="3096344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0753" y="4899723"/>
            <a:ext cx="1828800" cy="1828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147806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94" t="851" r="18698" b="-851"/>
          <a:stretch/>
        </p:blipFill>
        <p:spPr>
          <a:xfrm>
            <a:off x="5190043" y="2111870"/>
            <a:ext cx="2006221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940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Zlato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0283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Rozbité šperky </a:t>
            </a:r>
            <a:r>
              <a:rPr lang="cs-CZ" b="1" dirty="0" smtClean="0"/>
              <a:t>se vykupují zpět</a:t>
            </a:r>
            <a:r>
              <a:rPr lang="cs-CZ" dirty="0" smtClean="0"/>
              <a:t> jako </a:t>
            </a:r>
            <a:r>
              <a:rPr lang="cs-CZ" dirty="0" err="1" smtClean="0"/>
              <a:t>t.zv</a:t>
            </a:r>
            <a:r>
              <a:rPr lang="cs-CZ" dirty="0" smtClean="0"/>
              <a:t>. </a:t>
            </a:r>
            <a:r>
              <a:rPr lang="cs-CZ" i="1" dirty="0" smtClean="0"/>
              <a:t>zlomkové zlato.</a:t>
            </a:r>
          </a:p>
          <a:p>
            <a:r>
              <a:rPr lang="cs-CZ" dirty="0" smtClean="0"/>
              <a:t>Část zlata se získává i </a:t>
            </a:r>
            <a:r>
              <a:rPr lang="cs-CZ" b="1" dirty="0" smtClean="0"/>
              <a:t>recyklací z použitých elektrospotřebičů </a:t>
            </a:r>
            <a:r>
              <a:rPr lang="cs-CZ" dirty="0" smtClean="0"/>
              <a:t>(mobilů, počítačů apod.)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610564" y="3925122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Obr.2,3</a:t>
            </a:r>
            <a:endParaRPr lang="cs-CZ" sz="16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2658" y="3925122"/>
            <a:ext cx="2329682" cy="174726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0729" y="1628800"/>
            <a:ext cx="3061763" cy="2296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286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53176"/>
            <a:ext cx="8229600" cy="540482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Učivo vychází z učebnice J</a:t>
            </a:r>
            <a:r>
              <a:rPr lang="cs-CZ" sz="2000" dirty="0"/>
              <a:t>. </a:t>
            </a:r>
            <a:r>
              <a:rPr lang="cs-CZ" sz="2000" dirty="0" err="1"/>
              <a:t>Matyášek</a:t>
            </a:r>
            <a:r>
              <a:rPr lang="cs-CZ" sz="2000" dirty="0"/>
              <a:t>, V. Štiková, J. Trna, </a:t>
            </a:r>
            <a:r>
              <a:rPr lang="cs-CZ" sz="2000" i="1" dirty="0"/>
              <a:t>PŘÍRODOVĚDA 5</a:t>
            </a:r>
            <a:r>
              <a:rPr lang="cs-CZ" sz="2000" dirty="0"/>
              <a:t>,učebnice pro 5.ročník, </a:t>
            </a:r>
            <a:r>
              <a:rPr lang="cs-CZ" sz="1800" dirty="0"/>
              <a:t>ČLOVĚK A JEHO SVĚT</a:t>
            </a:r>
            <a:r>
              <a:rPr lang="cs-CZ" sz="2000" dirty="0"/>
              <a:t>, nakladatelství Nová </a:t>
            </a:r>
            <a:r>
              <a:rPr lang="cs-CZ" sz="1800" dirty="0"/>
              <a:t>škola</a:t>
            </a:r>
            <a:r>
              <a:rPr lang="cs-CZ" sz="2000" dirty="0"/>
              <a:t> 2004,  ISBN 80-7289-063-8, </a:t>
            </a:r>
            <a:r>
              <a:rPr lang="cs-CZ" sz="2000" dirty="0" smtClean="0"/>
              <a:t>str.14 </a:t>
            </a:r>
            <a:r>
              <a:rPr lang="cs-CZ" sz="2000" dirty="0"/>
              <a:t> </a:t>
            </a:r>
          </a:p>
          <a:p>
            <a:endParaRPr lang="cs-CZ" sz="1600" dirty="0"/>
          </a:p>
          <a:p>
            <a:endParaRPr lang="cs-CZ" sz="1600" dirty="0"/>
          </a:p>
          <a:p>
            <a:r>
              <a:rPr lang="cs-CZ" sz="2000" dirty="0"/>
              <a:t>Obrázky</a:t>
            </a:r>
            <a:r>
              <a:rPr lang="cs-CZ" sz="2000" dirty="0" smtClean="0"/>
              <a:t>: Microsoft </a:t>
            </a:r>
            <a:r>
              <a:rPr lang="cs-CZ" sz="2000" dirty="0"/>
              <a:t>Office Klipart </a:t>
            </a:r>
            <a:r>
              <a:rPr lang="cs-CZ" sz="2000" i="1" dirty="0"/>
              <a:t>/office.microsoft.com/</a:t>
            </a:r>
            <a:endParaRPr lang="cs-CZ" sz="2000" dirty="0"/>
          </a:p>
          <a:p>
            <a:r>
              <a:rPr lang="cs-CZ" sz="2000" dirty="0" smtClean="0"/>
              <a:t>Obr.1-3</a:t>
            </a:r>
            <a:r>
              <a:rPr lang="cs-CZ" sz="2000" dirty="0"/>
              <a:t>: </a:t>
            </a:r>
            <a:r>
              <a:rPr lang="cs-CZ" sz="2000" dirty="0" smtClean="0"/>
              <a:t>vlastní fotografie </a:t>
            </a:r>
            <a:r>
              <a:rPr lang="cs-CZ" sz="2000" dirty="0"/>
              <a:t>autora</a:t>
            </a:r>
          </a:p>
          <a:p>
            <a:endParaRPr lang="cs-CZ" sz="20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374</Words>
  <Application>Microsoft Office PowerPoint</Application>
  <PresentationFormat>Předvádění na obrazovce (4:3)</PresentationFormat>
  <Paragraphs>70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Zlato</vt:lpstr>
      <vt:lpstr>Zlato</vt:lpstr>
      <vt:lpstr>Zlato</vt:lpstr>
      <vt:lpstr>Zlato</vt:lpstr>
      <vt:lpstr>Zlato</vt:lpstr>
      <vt:lpstr>Zlato</vt:lpstr>
      <vt:lpstr>Zlato</vt:lpstr>
      <vt:lpstr>Zlato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30</cp:revision>
  <dcterms:created xsi:type="dcterms:W3CDTF">2013-01-06T11:03:03Z</dcterms:created>
  <dcterms:modified xsi:type="dcterms:W3CDTF">2013-08-28T16:41:21Z</dcterms:modified>
</cp:coreProperties>
</file>