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slideLayouts/slideLayout10.xml" ContentType="application/vnd.openxmlformats-officedocument.presentationml.slideLayout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8B807-03B5-4638-B355-6BCA0F91AA9D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28F36-3D5C-4F41-99FC-1EE75063C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1602C-DF7C-49EA-9E54-A64DE0D5D01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FCB70-DAFD-4563-A758-CB7A2D72A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7B502-4BD6-42BC-B209-78D7E5025BA7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95763-2C63-4BAF-BA4A-7250493CE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C462B-F94F-4AE4-A702-1C0819E0BE2A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8925FF-41AF-4F30-B3D6-E7F14C0EF1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6A80B-466F-4F88-BA8F-2BD9650DAC02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14D9C6-C9C4-4563-BF9A-53696DD2B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943CD-54E8-4B3D-86E1-D5A5D64D14E3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F2B4E-86EA-4433-873F-68C21E7C32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488BC-9693-4236-965A-EF2B437019C7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4565D-E586-4E14-9026-7C1BF6F25E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01A4D-2D75-4E9A-8D2A-C7FB573F44DD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90FC2-F004-4698-9710-889C6449E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9E574-5317-406E-902E-28E5149DD71E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EF2FD-91AA-41E8-B5BD-44A58F8F9F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EDFB0-9C6B-4634-BED6-F83963C70F59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AAB45-C4EC-401F-8782-9EE5A01661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A3F9D-88EB-47FF-BD4A-02D59192A9EC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40961-388A-4BA9-B3CF-3E0F392DE6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9608F4A-85CE-4EC7-BC11-2C477E851130}" type="datetimeFigureOut">
              <a:rPr lang="cs-CZ"/>
              <a:pPr>
                <a:defRPr/>
              </a:pPr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1005B7-4456-4546-B57F-A13DB8DD7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5.xml"/><Relationship Id="rId1" Type="http://schemas.openxmlformats.org/officeDocument/2006/relationships/tags" Target="../tags/tag4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7.xml"/><Relationship Id="rId1" Type="http://schemas.openxmlformats.org/officeDocument/2006/relationships/tags" Target="../tags/tag6.xml"/><Relationship Id="rId5" Type="http://schemas.openxmlformats.org/officeDocument/2006/relationships/image" Target="../media/image6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9.xml"/><Relationship Id="rId1" Type="http://schemas.openxmlformats.org/officeDocument/2006/relationships/tags" Target="../tags/tag8.xml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jpeg"/><Relationship Id="rId2" Type="http://schemas.openxmlformats.org/officeDocument/2006/relationships/tags" Target="../tags/tag11.xml"/><Relationship Id="rId1" Type="http://schemas.openxmlformats.org/officeDocument/2006/relationships/tags" Target="../tags/tag10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5.xml"/><Relationship Id="rId1" Type="http://schemas.openxmlformats.org/officeDocument/2006/relationships/tags" Target="../tags/tag14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7.xml"/><Relationship Id="rId1" Type="http://schemas.openxmlformats.org/officeDocument/2006/relationships/tags" Target="../tags/tag16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7"/>
          <p:cNvGraphicFramePr>
            <a:graphicFrameLocks/>
          </p:cNvGraphicFramePr>
          <p:nvPr>
            <p:custDataLst>
              <p:tags r:id="rId1"/>
            </p:custDataLst>
          </p:nvPr>
        </p:nvGraphicFramePr>
        <p:xfrm>
          <a:off x="457200" y="1527175"/>
          <a:ext cx="8229600" cy="5241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217347">
                <a:tc rowSpan="7">
                  <a:txBody>
                    <a:bodyPr/>
                    <a:lstStyle/>
                    <a:p>
                      <a:endParaRPr lang="cs-CZ" sz="1600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1600" baseline="0" dirty="0" smtClean="0">
                          <a:solidFill>
                            <a:schemeClr val="tx1"/>
                          </a:solidFill>
                        </a:rPr>
                        <a:t>EU peníze školám</a:t>
                      </a:r>
                      <a:endParaRPr lang="cs-CZ" sz="1600" baseline="0" dirty="0">
                        <a:solidFill>
                          <a:schemeClr val="tx1"/>
                        </a:solidFill>
                      </a:endParaRPr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600" i="1" dirty="0" err="1" smtClean="0"/>
                        <a:t>Reg</a:t>
                      </a:r>
                      <a:r>
                        <a:rPr lang="cs-CZ" sz="1600" i="1" dirty="0" smtClean="0"/>
                        <a:t>.</a:t>
                      </a:r>
                      <a:r>
                        <a:rPr lang="cs-CZ" sz="1600" i="1" baseline="0" dirty="0" smtClean="0"/>
                        <a:t> číslo projektu: CZ.1.07/1.4.00/21.1440</a:t>
                      </a:r>
                      <a:endParaRPr lang="cs-CZ" sz="1600" i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Autor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Dana Sobotková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Ročník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5.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Datum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8.4.2013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Šablona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V/2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Č.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VY_52_INOVACE_69</a:t>
                      </a:r>
                      <a:endParaRPr lang="cs-CZ" sz="160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 gridSpan="3">
                  <a:txBody>
                    <a:bodyPr/>
                    <a:lstStyle/>
                    <a:p>
                      <a:endParaRPr lang="cs-CZ" sz="1600" b="1" dirty="0"/>
                    </a:p>
                  </a:txBody>
                  <a:tcPr marL="186331" marR="186331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b="0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Vzdělávací oblast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Člověk a jeho</a:t>
                      </a:r>
                      <a:r>
                        <a:rPr lang="cs-CZ" baseline="0" dirty="0" smtClean="0"/>
                        <a:t> svět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Předmět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Přírodověda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63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Způsob</a:t>
                      </a:r>
                      <a:r>
                        <a:rPr lang="cs-CZ" sz="1600" b="1" baseline="0" dirty="0" smtClean="0"/>
                        <a:t> využití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STŘÍBRO</a:t>
                      </a:r>
                    </a:p>
                    <a:p>
                      <a:r>
                        <a:rPr lang="cs-CZ" dirty="0" smtClean="0"/>
                        <a:t>Prezentace seznamuje se stříbrem, nerostem ze skupiny drahých kovů,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uvádí jeho výskyt</a:t>
                      </a:r>
                      <a:r>
                        <a:rPr lang="cs-CZ" baseline="0" dirty="0" smtClean="0"/>
                        <a:t> v přírodě, využití</a:t>
                      </a:r>
                      <a:r>
                        <a:rPr lang="cs-CZ" dirty="0" smtClean="0"/>
                        <a:t> v praxi. Může sloužit k samostatnému zápisu učiva.</a:t>
                      </a:r>
                      <a:endParaRPr lang="cs-CZ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7347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Druh materiálu</a:t>
                      </a:r>
                      <a:endParaRPr lang="cs-CZ" sz="1600" b="1" dirty="0"/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– výklad učiva</a:t>
                      </a:r>
                    </a:p>
                  </a:txBody>
                  <a:tcPr marL="186331" marR="186331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6" name="Picture 4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71650" y="115888"/>
            <a:ext cx="5600700" cy="13716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7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188" y="1487488"/>
            <a:ext cx="2420937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4338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79388" y="1628775"/>
            <a:ext cx="4038600" cy="452596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Stříbro</a:t>
            </a:r>
            <a:r>
              <a:rPr lang="cs-CZ" dirty="0" smtClean="0"/>
              <a:t> patří mezi </a:t>
            </a:r>
            <a:r>
              <a:rPr lang="cs-CZ" b="1" dirty="0" smtClean="0"/>
              <a:t>drahé kovy.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minulosti se používalo jako </a:t>
            </a:r>
            <a:r>
              <a:rPr lang="cs-CZ" b="1" dirty="0" smtClean="0"/>
              <a:t>platidlo</a:t>
            </a:r>
            <a:r>
              <a:rPr lang="cs-CZ" dirty="0" smtClean="0"/>
              <a:t> (stříbrné denáry, stříbrné </a:t>
            </a:r>
            <a:r>
              <a:rPr lang="cs-CZ" dirty="0"/>
              <a:t>P</a:t>
            </a:r>
            <a:r>
              <a:rPr lang="cs-CZ" dirty="0" smtClean="0"/>
              <a:t>ražské groše).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14341" name="Zástupný symbol pro obsah 5"/>
          <p:cNvSpPr>
            <a:spLocks noGrp="1"/>
          </p:cNvSpPr>
          <p:nvPr>
            <p:ph sz="half" idx="2"/>
          </p:nvPr>
        </p:nvSpPr>
        <p:spPr>
          <a:xfrm>
            <a:off x="3241675" y="4933950"/>
            <a:ext cx="6013450" cy="1441450"/>
          </a:xfrm>
        </p:spPr>
        <p:txBody>
          <a:bodyPr/>
          <a:lstStyle/>
          <a:p>
            <a:r>
              <a:rPr lang="cs-CZ" i="1" smtClean="0"/>
              <a:t>Zajímavost:</a:t>
            </a:r>
            <a:r>
              <a:rPr lang="cs-CZ" smtClean="0"/>
              <a:t> </a:t>
            </a:r>
            <a:r>
              <a:rPr lang="cs-CZ" b="1" smtClean="0"/>
              <a:t>množství</a:t>
            </a:r>
            <a:r>
              <a:rPr lang="cs-CZ" smtClean="0"/>
              <a:t> </a:t>
            </a:r>
            <a:r>
              <a:rPr lang="cs-CZ" b="1" smtClean="0"/>
              <a:t>stříbra</a:t>
            </a:r>
            <a:r>
              <a:rPr lang="cs-CZ" smtClean="0"/>
              <a:t> se dříve odměřovalo v tzv. </a:t>
            </a:r>
            <a:r>
              <a:rPr lang="cs-CZ" b="1" smtClean="0"/>
              <a:t>prutech </a:t>
            </a:r>
            <a:r>
              <a:rPr lang="cs-CZ" smtClean="0"/>
              <a:t>nebo </a:t>
            </a:r>
            <a:r>
              <a:rPr lang="cs-CZ" b="1" smtClean="0"/>
              <a:t>hřivnách</a:t>
            </a:r>
            <a:r>
              <a:rPr lang="cs-CZ" smtClean="0"/>
              <a:t>.</a:t>
            </a:r>
          </a:p>
        </p:txBody>
      </p:sp>
      <p:pic>
        <p:nvPicPr>
          <p:cNvPr id="14342" name="Obrázek 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6463" y="1841500"/>
            <a:ext cx="2808287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87450" y="43243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5362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762500" cy="452596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STŘÍBRO</a:t>
            </a:r>
            <a:r>
              <a:rPr lang="cs-CZ" dirty="0" smtClean="0"/>
              <a:t> je </a:t>
            </a:r>
            <a:r>
              <a:rPr lang="cs-CZ" b="1" dirty="0" smtClean="0"/>
              <a:t>bílý kovový nerost.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 </a:t>
            </a:r>
            <a:r>
              <a:rPr lang="cs-CZ" b="1" dirty="0" smtClean="0"/>
              <a:t>výborný vodič elektřiny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přírodě je </a:t>
            </a:r>
            <a:r>
              <a:rPr lang="cs-CZ" b="1" dirty="0" smtClean="0"/>
              <a:t>vzácné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často se vyskytuje </a:t>
            </a:r>
            <a:r>
              <a:rPr lang="cs-CZ" b="1" dirty="0" smtClean="0"/>
              <a:t>ve formě drátků </a:t>
            </a:r>
            <a:r>
              <a:rPr lang="cs-CZ" i="1" dirty="0" smtClean="0"/>
              <a:t>vystupujících z křemene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Těží se v </a:t>
            </a:r>
            <a:r>
              <a:rPr lang="cs-CZ" b="1" dirty="0" smtClean="0"/>
              <a:t>hlubinných dolech.</a:t>
            </a:r>
          </a:p>
        </p:txBody>
      </p:sp>
      <p:sp>
        <p:nvSpPr>
          <p:cNvPr id="15365" name="Obdélník 7"/>
          <p:cNvSpPr>
            <a:spLocks noChangeArrowheads="1"/>
          </p:cNvSpPr>
          <p:nvPr/>
        </p:nvSpPr>
        <p:spPr bwMode="auto">
          <a:xfrm>
            <a:off x="2632075" y="5589588"/>
            <a:ext cx="60499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Calibri" pitchFamily="34" charset="0"/>
              </a:rPr>
              <a:t>Zajímavost</a:t>
            </a:r>
            <a:r>
              <a:rPr lang="cs-CZ" sz="2800">
                <a:latin typeface="Calibri" pitchFamily="34" charset="0"/>
              </a:rPr>
              <a:t>: při dlouhodobém styku se vzduchem jeho povrch oxiduje - </a:t>
            </a:r>
            <a:r>
              <a:rPr lang="cs-CZ" sz="2800" b="1">
                <a:latin typeface="Calibri" pitchFamily="34" charset="0"/>
              </a:rPr>
              <a:t>zčerná</a:t>
            </a:r>
            <a:endParaRPr lang="cs-CZ" sz="2000" b="1">
              <a:latin typeface="Calibri" pitchFamily="34" charset="0"/>
            </a:endParaRPr>
          </a:p>
        </p:txBody>
      </p:sp>
      <p:pic>
        <p:nvPicPr>
          <p:cNvPr id="15366" name="Zástupný symbol pro obsah 9"/>
          <p:cNvPicPr>
            <a:picLocks noGrp="1" noChangeAspect="1"/>
          </p:cNvPicPr>
          <p:nvPr>
            <p:ph sz="half" idx="2"/>
          </p:nvPr>
        </p:nvPicPr>
        <p:blipFill>
          <a:blip r:embed="rId5">
            <a:grayscl/>
          </a:blip>
          <a:srcRect/>
          <a:stretch>
            <a:fillRect/>
          </a:stretch>
        </p:blipFill>
        <p:spPr>
          <a:xfrm>
            <a:off x="6338888" y="2060575"/>
            <a:ext cx="1828800" cy="18288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6386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</p:txBody>
      </p:sp>
      <p:sp>
        <p:nvSpPr>
          <p:cNvPr id="16388" name="Zástupný symbol pro obsah 4"/>
          <p:cNvSpPr>
            <a:spLocks noGrp="1"/>
          </p:cNvSpPr>
          <p:nvPr>
            <p:ph sz="half" idx="1"/>
          </p:nvPr>
        </p:nvSpPr>
        <p:spPr>
          <a:xfrm>
            <a:off x="323850" y="1789113"/>
            <a:ext cx="4032250" cy="4745037"/>
          </a:xfrm>
        </p:spPr>
        <p:txBody>
          <a:bodyPr/>
          <a:lstStyle/>
          <a:p>
            <a:r>
              <a:rPr lang="cs-CZ" smtClean="0"/>
              <a:t>V minulosti se v Českém království těžilo </a:t>
            </a:r>
            <a:r>
              <a:rPr lang="cs-CZ" i="1" smtClean="0"/>
              <a:t>nejvíce stříbra v Evropě.</a:t>
            </a:r>
          </a:p>
          <a:p>
            <a:r>
              <a:rPr lang="cs-CZ" smtClean="0"/>
              <a:t>Doly byly u </a:t>
            </a:r>
            <a:r>
              <a:rPr lang="cs-CZ" b="1" smtClean="0"/>
              <a:t>Jihlavy, Kutné Hory, Stříbra, Příbrami</a:t>
            </a:r>
          </a:p>
        </p:txBody>
      </p:sp>
      <p:pic>
        <p:nvPicPr>
          <p:cNvPr id="16389" name="Obrázek 9"/>
          <p:cNvPicPr>
            <a:picLocks noChangeAspect="1"/>
          </p:cNvPicPr>
          <p:nvPr/>
        </p:nvPicPr>
        <p:blipFill>
          <a:blip r:embed="rId5">
            <a:grayscl/>
          </a:blip>
          <a:srcRect/>
          <a:stretch>
            <a:fillRect/>
          </a:stretch>
        </p:blipFill>
        <p:spPr bwMode="auto">
          <a:xfrm>
            <a:off x="5292725" y="1844675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0"/>
          <p:cNvSpPr txBox="1">
            <a:spLocks noChangeArrowheads="1"/>
          </p:cNvSpPr>
          <p:nvPr/>
        </p:nvSpPr>
        <p:spPr bwMode="auto">
          <a:xfrm>
            <a:off x="1331913" y="5143500"/>
            <a:ext cx="6840537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Dnes je většina nalezišť vyčerpána, doly jsou zasypány nebo zaplaveny vodou.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7410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</p:txBody>
      </p:sp>
      <p:sp>
        <p:nvSpPr>
          <p:cNvPr id="17412" name="Zástupný symbol pro obsah 4"/>
          <p:cNvSpPr>
            <a:spLocks noGrp="1"/>
          </p:cNvSpPr>
          <p:nvPr>
            <p:ph sz="half" idx="1"/>
          </p:nvPr>
        </p:nvSpPr>
        <p:spPr>
          <a:xfrm>
            <a:off x="68263" y="1598613"/>
            <a:ext cx="4038600" cy="4525962"/>
          </a:xfrm>
        </p:spPr>
        <p:txBody>
          <a:bodyPr/>
          <a:lstStyle/>
          <a:p>
            <a:r>
              <a:rPr lang="cs-CZ" sz="3200" smtClean="0"/>
              <a:t>Stříbro se používá ve </a:t>
            </a:r>
            <a:r>
              <a:rPr lang="cs-CZ" sz="3200" b="1" smtClean="0"/>
              <a:t>šperkařství</a:t>
            </a:r>
            <a:r>
              <a:rPr lang="cs-CZ" sz="3200" smtClean="0"/>
              <a:t>, v </a:t>
            </a:r>
            <a:r>
              <a:rPr lang="cs-CZ" sz="3200" b="1" smtClean="0"/>
              <a:t>elektrotechnice a při vyvolávání filmů</a:t>
            </a:r>
          </a:p>
          <a:p>
            <a:endParaRPr lang="cs-CZ" smtClean="0"/>
          </a:p>
        </p:txBody>
      </p:sp>
      <p:sp>
        <p:nvSpPr>
          <p:cNvPr id="17413" name="TextovéPole 9"/>
          <p:cNvSpPr txBox="1">
            <a:spLocks noChangeArrowheads="1"/>
          </p:cNvSpPr>
          <p:nvPr/>
        </p:nvSpPr>
        <p:spPr bwMode="auto">
          <a:xfrm>
            <a:off x="3421063" y="6375400"/>
            <a:ext cx="7921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Obr.1</a:t>
            </a:r>
          </a:p>
        </p:txBody>
      </p:sp>
      <p:pic>
        <p:nvPicPr>
          <p:cNvPr id="17414" name="Zástupný symbol pro obsah 12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6473825" y="1452563"/>
            <a:ext cx="1828800" cy="1828800"/>
          </a:xfrm>
        </p:spPr>
      </p:pic>
      <p:pic>
        <p:nvPicPr>
          <p:cNvPr id="17415" name="Obrázek 13"/>
          <p:cNvPicPr>
            <a:picLocks noChangeAspect="1"/>
          </p:cNvPicPr>
          <p:nvPr/>
        </p:nvPicPr>
        <p:blipFill>
          <a:blip r:embed="rId6"/>
          <a:srcRect l="6715" t="6169" r="43582" b="17015"/>
          <a:stretch>
            <a:fillRect/>
          </a:stretch>
        </p:blipFill>
        <p:spPr bwMode="auto">
          <a:xfrm>
            <a:off x="3808413" y="3644900"/>
            <a:ext cx="2376487" cy="2754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Obrázek 6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29425" y="40322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8434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</a:p>
        </p:txBody>
      </p:sp>
      <p:sp>
        <p:nvSpPr>
          <p:cNvPr id="18436" name="Zástupný symbol pro obsah 4"/>
          <p:cNvSpPr>
            <a:spLocks noGrp="1"/>
          </p:cNvSpPr>
          <p:nvPr>
            <p:ph sz="half" idx="1"/>
          </p:nvPr>
        </p:nvSpPr>
        <p:spPr>
          <a:xfrm>
            <a:off x="71438" y="1849438"/>
            <a:ext cx="4500562" cy="4525962"/>
          </a:xfrm>
        </p:spPr>
        <p:txBody>
          <a:bodyPr/>
          <a:lstStyle/>
          <a:p>
            <a:r>
              <a:rPr lang="cs-CZ" smtClean="0"/>
              <a:t>Dříve se kromě </a:t>
            </a:r>
            <a:r>
              <a:rPr lang="cs-CZ" b="1" smtClean="0"/>
              <a:t>šperků a vzácných soch </a:t>
            </a:r>
            <a:r>
              <a:rPr lang="cs-CZ" smtClean="0"/>
              <a:t>z něho vyrábělo i </a:t>
            </a:r>
            <a:r>
              <a:rPr lang="cs-CZ" b="1" smtClean="0"/>
              <a:t>luxusní kuchyňské nádobí</a:t>
            </a:r>
            <a:r>
              <a:rPr lang="cs-CZ" smtClean="0"/>
              <a:t> – lžičky, mísy, poháry</a:t>
            </a:r>
          </a:p>
        </p:txBody>
      </p:sp>
      <p:pic>
        <p:nvPicPr>
          <p:cNvPr id="18437" name="Zástupný symbol pro obsah 8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 t="16373" b="17210"/>
          <a:stretch>
            <a:fillRect/>
          </a:stretch>
        </p:blipFill>
        <p:spPr>
          <a:xfrm>
            <a:off x="5381625" y="2060575"/>
            <a:ext cx="2857500" cy="1898650"/>
          </a:xfrm>
        </p:spPr>
      </p:pic>
      <p:pic>
        <p:nvPicPr>
          <p:cNvPr id="18438" name="Obrázek 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9475" y="4005263"/>
            <a:ext cx="2693988" cy="269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9458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Stříbro</a:t>
            </a:r>
            <a:endParaRPr lang="cs-CZ" b="1" smtClean="0"/>
          </a:p>
        </p:txBody>
      </p:sp>
      <p:sp>
        <p:nvSpPr>
          <p:cNvPr id="1946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Poškozené šperky a stříbrné předměty </a:t>
            </a:r>
            <a:r>
              <a:rPr lang="cs-CZ" b="1" smtClean="0"/>
              <a:t>se vykupují</a:t>
            </a:r>
            <a:r>
              <a:rPr lang="cs-CZ" smtClean="0"/>
              <a:t> jako </a:t>
            </a:r>
            <a:r>
              <a:rPr lang="cs-CZ" i="1" smtClean="0"/>
              <a:t>zlomkové stříbro</a:t>
            </a:r>
            <a:r>
              <a:rPr lang="cs-CZ" smtClean="0"/>
              <a:t>.</a:t>
            </a:r>
          </a:p>
          <a:p>
            <a:r>
              <a:rPr lang="cs-CZ" smtClean="0"/>
              <a:t>Část stříbra je možno získat zpět </a:t>
            </a:r>
            <a:r>
              <a:rPr lang="cs-CZ" b="1" smtClean="0"/>
              <a:t>recyklací </a:t>
            </a:r>
            <a:r>
              <a:rPr lang="cs-CZ" b="1" smtClean="0">
                <a:latin typeface="Arial" charset="0"/>
              </a:rPr>
              <a:t>               </a:t>
            </a:r>
            <a:r>
              <a:rPr lang="cs-CZ" b="1" smtClean="0"/>
              <a:t>z použitých elektrospotřebičů.</a:t>
            </a:r>
          </a:p>
        </p:txBody>
      </p:sp>
      <p:sp>
        <p:nvSpPr>
          <p:cNvPr id="19461" name="TextovéPole 7"/>
          <p:cNvSpPr txBox="1">
            <a:spLocks noChangeArrowheads="1"/>
          </p:cNvSpPr>
          <p:nvPr/>
        </p:nvSpPr>
        <p:spPr bwMode="auto">
          <a:xfrm>
            <a:off x="6122988" y="5410200"/>
            <a:ext cx="806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Obr.2,3</a:t>
            </a:r>
          </a:p>
        </p:txBody>
      </p:sp>
      <p:pic>
        <p:nvPicPr>
          <p:cNvPr id="19462" name="Obrázek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998788" y="4297363"/>
            <a:ext cx="2970212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9"/>
          <p:cNvPicPr>
            <a:picLocks noChangeAspect="1"/>
          </p:cNvPicPr>
          <p:nvPr/>
        </p:nvPicPr>
        <p:blipFill>
          <a:blip r:embed="rId6"/>
          <a:srcRect l="6705" t="8788" r="6705" b="-8788"/>
          <a:stretch>
            <a:fillRect/>
          </a:stretch>
        </p:blipFill>
        <p:spPr bwMode="auto">
          <a:xfrm>
            <a:off x="6154738" y="3716338"/>
            <a:ext cx="2017712" cy="1747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8"/>
          <p:cNvSpPr txBox="1">
            <a:spLocks/>
          </p:cNvSpPr>
          <p:nvPr>
            <p:custDataLst>
              <p:tags r:id="rId1"/>
            </p:custDataLst>
          </p:nvPr>
        </p:nvSpPr>
        <p:spPr>
          <a:xfrm>
            <a:off x="0" y="309563"/>
            <a:ext cx="9144000" cy="1143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20482" name="Picture 5" descr="I:\vše na růžové fashce\ZŠ Linhartice 8.2012\konkretizované\rozvojové programy\EU peníze do škol\DUM a VM\logo\logo2.jpg"/>
          <p:cNvPicPr>
            <a:picLocks noChangeAspect="1" noChangeArrowheads="1"/>
          </p:cNvPicPr>
          <p:nvPr>
            <p:custDataLst>
              <p:tags r:id="rId2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172450" y="5889625"/>
            <a:ext cx="971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 informací:</a:t>
            </a:r>
          </a:p>
        </p:txBody>
      </p:sp>
      <p:sp>
        <p:nvSpPr>
          <p:cNvPr id="20484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913"/>
          </a:xfrm>
        </p:spPr>
        <p:txBody>
          <a:bodyPr/>
          <a:lstStyle/>
          <a:p>
            <a:r>
              <a:rPr lang="cs-CZ" sz="2000" smtClean="0"/>
              <a:t>Učivo vychází z učebnice J. Matyášek, V. Štiková, J. Trna, </a:t>
            </a:r>
            <a:r>
              <a:rPr lang="cs-CZ" sz="2000" i="1" smtClean="0"/>
              <a:t>PŘÍRODOVĚDA 5</a:t>
            </a:r>
            <a:r>
              <a:rPr lang="cs-CZ" sz="2000" smtClean="0"/>
              <a:t>,učebnice pro 5.ročník, </a:t>
            </a:r>
            <a:r>
              <a:rPr lang="cs-CZ" sz="1800" smtClean="0"/>
              <a:t>ČLOVĚK A JEHO SVĚT</a:t>
            </a:r>
            <a:r>
              <a:rPr lang="cs-CZ" sz="2000" smtClean="0"/>
              <a:t>, nakladatelství Nová škola 2004,  ISBN 80-7289-063-8, str.14</a:t>
            </a:r>
          </a:p>
          <a:p>
            <a:endParaRPr lang="cs-CZ" sz="2000" smtClean="0"/>
          </a:p>
          <a:p>
            <a:r>
              <a:rPr lang="cs-CZ" sz="2000" smtClean="0"/>
              <a:t>Obrázky: Microsoft Office Klipart </a:t>
            </a:r>
            <a:r>
              <a:rPr lang="cs-CZ" sz="2000" i="1" smtClean="0"/>
              <a:t>/office.microsoft.com/</a:t>
            </a:r>
            <a:endParaRPr lang="cs-CZ" sz="2000" smtClean="0"/>
          </a:p>
          <a:p>
            <a:r>
              <a:rPr lang="cs-CZ" sz="2000" smtClean="0"/>
              <a:t>Obr.1-3: fotografie autora</a:t>
            </a:r>
          </a:p>
          <a:p>
            <a:endParaRPr lang="cs-CZ" sz="2000" smtClean="0"/>
          </a:p>
          <a:p>
            <a:endParaRPr lang="cs-CZ" sz="1800" smtClean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xH8svxPeDq32rEcAGtJkr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OV3FPcRDi0HY63MUmM0ACo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l4kBpGkGIKPpDCzfovQ7x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iq5zNlNbszufIL5NGlXAlp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245</Words>
  <Application>Microsoft Office PowerPoint</Application>
  <PresentationFormat>On-screen Show (4:3)</PresentationFormat>
  <Paragraphs>57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Wingdings</vt:lpstr>
      <vt:lpstr>Motiv systému Office</vt:lpstr>
      <vt:lpstr>Snímek 1</vt:lpstr>
      <vt:lpstr>Stříbro</vt:lpstr>
      <vt:lpstr>Stříbro</vt:lpstr>
      <vt:lpstr>Stříbro</vt:lpstr>
      <vt:lpstr>Stříbro</vt:lpstr>
      <vt:lpstr>Stříbro</vt:lpstr>
      <vt:lpstr>Stříbro</vt:lpstr>
      <vt:lpstr>Použité zdroje informací:</vt:lpstr>
    </vt:vector>
  </TitlesOfParts>
  <Company>-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DUM</cp:lastModifiedBy>
  <cp:revision>25</cp:revision>
  <dcterms:created xsi:type="dcterms:W3CDTF">2013-01-06T11:03:03Z</dcterms:created>
  <dcterms:modified xsi:type="dcterms:W3CDTF">2013-09-17T17:03:00Z</dcterms:modified>
</cp:coreProperties>
</file>