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1" r:id="rId2"/>
    <p:sldId id="265" r:id="rId3"/>
    <p:sldId id="258" r:id="rId4"/>
    <p:sldId id="266" r:id="rId5"/>
    <p:sldId id="259" r:id="rId6"/>
    <p:sldId id="263" r:id="rId7"/>
    <p:sldId id="260" r:id="rId8"/>
    <p:sldId id="261" r:id="rId9"/>
    <p:sldId id="267" r:id="rId10"/>
    <p:sldId id="268" r:id="rId11"/>
    <p:sldId id="269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709" autoAdjust="0"/>
  </p:normalViewPr>
  <p:slideViewPr>
    <p:cSldViewPr>
      <p:cViewPr>
        <p:scale>
          <a:sx n="75" d="100"/>
          <a:sy n="75" d="100"/>
        </p:scale>
        <p:origin x="-78" y="-7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2674FA-F649-4F3C-94C0-D76E12221A9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098295-AD72-43FD-B20B-907D7401245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B1A34-8AE4-439C-93CE-8C4F7C69B3F1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0ADDA-680E-46DB-8FD9-6B5C7B05C8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B1A34-8AE4-439C-93CE-8C4F7C69B3F1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0ADDA-680E-46DB-8FD9-6B5C7B05C8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B1A34-8AE4-439C-93CE-8C4F7C69B3F1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0ADDA-680E-46DB-8FD9-6B5C7B05C8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B1A34-8AE4-439C-93CE-8C4F7C69B3F1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0ADDA-680E-46DB-8FD9-6B5C7B05C8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B1A34-8AE4-439C-93CE-8C4F7C69B3F1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0ADDA-680E-46DB-8FD9-6B5C7B05C8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B1A34-8AE4-439C-93CE-8C4F7C69B3F1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0ADDA-680E-46DB-8FD9-6B5C7B05C8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B1A34-8AE4-439C-93CE-8C4F7C69B3F1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0ADDA-680E-46DB-8FD9-6B5C7B05C8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B1A34-8AE4-439C-93CE-8C4F7C69B3F1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0ADDA-680E-46DB-8FD9-6B5C7B05C8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B1A34-8AE4-439C-93CE-8C4F7C69B3F1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0ADDA-680E-46DB-8FD9-6B5C7B05C8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B1A34-8AE4-439C-93CE-8C4F7C69B3F1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0ADDA-680E-46DB-8FD9-6B5C7B05C8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B1A34-8AE4-439C-93CE-8C4F7C69B3F1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0ADDA-680E-46DB-8FD9-6B5C7B05C8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6B1A34-8AE4-439C-93CE-8C4F7C69B3F1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0ADDA-680E-46DB-8FD9-6B5C7B05C8B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CJL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3200" dirty="0" smtClean="0"/>
                        <a:t>Předložky s a z, předpony s-,</a:t>
                      </a:r>
                      <a:r>
                        <a:rPr lang="cs-CZ" sz="3200" baseline="0" dirty="0" smtClean="0"/>
                        <a:t> z-, </a:t>
                      </a:r>
                      <a:r>
                        <a:rPr lang="cs-CZ" sz="3200" baseline="0" dirty="0" err="1" smtClean="0"/>
                        <a:t>vz</a:t>
                      </a:r>
                      <a:r>
                        <a:rPr lang="cs-CZ" sz="3200" baseline="0" dirty="0" smtClean="0"/>
                        <a:t>-</a:t>
                      </a: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Pravopis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Hana Maříková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září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OPVK_1.5_DUM_III/2_CJL_MA001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VY_32_INOVACE_CJL_MA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001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Opakování grafické stránky jazyka,  psaní předložek  s a z, použití předpon s-, z- a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vz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-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Předložka 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Předložku s </a:t>
            </a:r>
            <a:r>
              <a:rPr lang="cs-CZ" dirty="0" smtClean="0"/>
              <a:t>píšeme u slov, která se pojí:</a:t>
            </a:r>
          </a:p>
          <a:p>
            <a:pPr lvl="0">
              <a:buNone/>
            </a:pPr>
            <a:r>
              <a:rPr lang="cs-CZ" dirty="0" smtClean="0"/>
              <a:t>se 7. pádem (kým, čím) - </a:t>
            </a:r>
            <a:r>
              <a:rPr lang="cs-CZ" i="1" dirty="0" smtClean="0"/>
              <a:t>s kamarády, s tetou, </a:t>
            </a:r>
            <a:br>
              <a:rPr lang="cs-CZ" i="1" dirty="0" smtClean="0"/>
            </a:br>
            <a:r>
              <a:rPr lang="cs-CZ" i="1" dirty="0" smtClean="0"/>
              <a:t>se strýcem, s ženami, s motýly, se lvy</a:t>
            </a:r>
          </a:p>
          <a:p>
            <a:pPr lvl="0">
              <a:buNone/>
            </a:pPr>
            <a:r>
              <a:rPr lang="cs-CZ" i="1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ve spojení se 7. pádem je vždy předložka s, se </a:t>
            </a:r>
            <a:r>
              <a:rPr lang="cs-CZ" i="1" dirty="0" smtClean="0"/>
              <a:t/>
            </a:r>
            <a:br>
              <a:rPr lang="cs-CZ" i="1" dirty="0" smtClean="0"/>
            </a:br>
            <a:r>
              <a:rPr lang="cs-CZ" i="1" dirty="0" smtClean="0"/>
              <a:t>                                </a:t>
            </a:r>
            <a:endParaRPr lang="cs-CZ" dirty="0" smtClean="0"/>
          </a:p>
          <a:p>
            <a:pPr lvl="0">
              <a:buNone/>
            </a:pPr>
            <a:r>
              <a:rPr lang="cs-CZ" dirty="0" smtClean="0">
                <a:solidFill>
                  <a:srgbClr val="FF0000"/>
                </a:solidFill>
              </a:rPr>
              <a:t>se 4. pádem </a:t>
            </a:r>
            <a:r>
              <a:rPr lang="cs-CZ" dirty="0" smtClean="0"/>
              <a:t>(koho, co) – </a:t>
            </a:r>
            <a:r>
              <a:rPr lang="cs-CZ" dirty="0" smtClean="0">
                <a:solidFill>
                  <a:srgbClr val="FF0000"/>
                </a:solidFill>
              </a:rPr>
              <a:t>v zastaralých knižních   výrazech</a:t>
            </a:r>
            <a:r>
              <a:rPr lang="cs-CZ" dirty="0" smtClean="0"/>
              <a:t> - </a:t>
            </a:r>
            <a:r>
              <a:rPr lang="cs-CZ" i="1" dirty="0" smtClean="0"/>
              <a:t>být s to něco udělat</a:t>
            </a:r>
            <a:br>
              <a:rPr lang="cs-CZ" i="1" dirty="0" smtClean="0"/>
            </a:br>
            <a:r>
              <a:rPr lang="cs-CZ" i="1" dirty="0" smtClean="0"/>
              <a:t>                   nebýt s to odpovědět </a:t>
            </a:r>
            <a:br>
              <a:rPr lang="cs-CZ" i="1" dirty="0" smtClean="0"/>
            </a:br>
            <a:r>
              <a:rPr lang="cs-CZ" i="1" dirty="0" smtClean="0"/>
              <a:t>                   kdo s koho – to se uvidí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Předložka 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Předložku z</a:t>
            </a:r>
            <a:r>
              <a:rPr lang="cs-CZ" dirty="0"/>
              <a:t> píšeme u slov, která se pojí: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s </a:t>
            </a:r>
            <a:r>
              <a:rPr lang="cs-CZ" dirty="0">
                <a:solidFill>
                  <a:srgbClr val="FF0000"/>
                </a:solidFill>
              </a:rPr>
              <a:t>2. pádem </a:t>
            </a:r>
            <a:r>
              <a:rPr lang="cs-CZ" dirty="0"/>
              <a:t>(koho, čeho) - </a:t>
            </a:r>
            <a:r>
              <a:rPr lang="cs-CZ" i="1" dirty="0"/>
              <a:t>ovoce z naší zahrady, spadl z višně, strach z učitele, </a:t>
            </a:r>
            <a:br>
              <a:rPr lang="cs-CZ" i="1" dirty="0"/>
            </a:br>
            <a:r>
              <a:rPr lang="cs-CZ" i="1" dirty="0" smtClean="0"/>
              <a:t>radost </a:t>
            </a:r>
            <a:r>
              <a:rPr lang="cs-CZ" i="1" dirty="0"/>
              <a:t>z </a:t>
            </a:r>
            <a:r>
              <a:rPr lang="cs-CZ" i="1" dirty="0" smtClean="0"/>
              <a:t>úspěchu, vstát z postele, mluvit z balkonu, pozdrav z Krkonoš, shodit z lavice</a:t>
            </a:r>
            <a:br>
              <a:rPr lang="cs-CZ" i="1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ve spojení s 2. pádem je vždy správné užití předložky  z, ze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Předložka s a 2. pád -</a:t>
            </a:r>
            <a:br>
              <a:rPr lang="cs-CZ" dirty="0" smtClean="0"/>
            </a:br>
            <a:r>
              <a:rPr lang="cs-CZ" dirty="0" smtClean="0"/>
              <a:t>pozor na rozlišení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Tx/>
              <a:buChar char="-"/>
            </a:pPr>
            <a:r>
              <a:rPr lang="cs-CZ" sz="3500" dirty="0" smtClean="0"/>
              <a:t>ve spojení </a:t>
            </a:r>
            <a:r>
              <a:rPr lang="cs-CZ" sz="3500" dirty="0" smtClean="0">
                <a:solidFill>
                  <a:srgbClr val="FF0000"/>
                </a:solidFill>
              </a:rPr>
              <a:t>s 2. p. můžeme užít předložku s</a:t>
            </a:r>
            <a:r>
              <a:rPr lang="cs-CZ" sz="3500" dirty="0" smtClean="0"/>
              <a:t>, chceme-li jasně rozlišit u hmotných předmětů </a:t>
            </a:r>
            <a:br>
              <a:rPr lang="cs-CZ" sz="3500" dirty="0" smtClean="0"/>
            </a:br>
            <a:r>
              <a:rPr lang="cs-CZ" sz="3500" dirty="0" smtClean="0"/>
              <a:t>a částí těla </a:t>
            </a:r>
            <a:r>
              <a:rPr lang="cs-CZ" sz="3500" dirty="0" smtClean="0">
                <a:solidFill>
                  <a:srgbClr val="FF0000"/>
                </a:solidFill>
              </a:rPr>
              <a:t>směr z povrchu pryč </a:t>
            </a:r>
            <a:r>
              <a:rPr lang="cs-CZ" sz="3500" dirty="0" smtClean="0"/>
              <a:t>od směřování zevnitř</a:t>
            </a:r>
            <a:br>
              <a:rPr lang="cs-CZ" sz="3500" dirty="0" smtClean="0"/>
            </a:br>
            <a:r>
              <a:rPr lang="cs-CZ" sz="3500" dirty="0" smtClean="0"/>
              <a:t>- shodit s lavice x vyndat z lavice</a:t>
            </a:r>
            <a:br>
              <a:rPr lang="cs-CZ" sz="3500" dirty="0" smtClean="0"/>
            </a:br>
            <a:r>
              <a:rPr lang="cs-CZ" sz="3500" dirty="0" smtClean="0"/>
              <a:t>  kniha leží na stole, tak ji sundej se stolu  x kniha je ve stole (v zásuvce), tak ji  vyndej ze stolu</a:t>
            </a:r>
          </a:p>
          <a:p>
            <a:pPr>
              <a:buFontTx/>
              <a:buChar char="-"/>
            </a:pPr>
            <a:r>
              <a:rPr lang="cs-CZ" sz="3500" dirty="0" smtClean="0"/>
              <a:t>stáhnout prsten s prstu  </a:t>
            </a:r>
            <a:br>
              <a:rPr lang="cs-CZ" sz="3500" dirty="0" smtClean="0"/>
            </a:br>
            <a:r>
              <a:rPr lang="cs-CZ" sz="3500" dirty="0" smtClean="0"/>
              <a:t>(x vytáhnout trn z prstu)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Předpona s-, se-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>
              <a:buNone/>
            </a:pPr>
            <a:r>
              <a:rPr lang="cs-CZ" sz="3500" dirty="0" smtClean="0"/>
              <a:t>- u slov, která vyjadřují:</a:t>
            </a:r>
            <a:br>
              <a:rPr lang="cs-CZ" sz="3500" dirty="0" smtClean="0"/>
            </a:br>
            <a:r>
              <a:rPr lang="cs-CZ" sz="3500" dirty="0" smtClean="0"/>
              <a:t> </a:t>
            </a:r>
            <a:r>
              <a:rPr lang="cs-CZ" sz="3500" dirty="0">
                <a:solidFill>
                  <a:srgbClr val="00B050"/>
                </a:solidFill>
              </a:rPr>
              <a:t>směr </a:t>
            </a:r>
            <a:r>
              <a:rPr lang="cs-CZ" sz="3500" dirty="0" smtClean="0">
                <a:solidFill>
                  <a:srgbClr val="00B050"/>
                </a:solidFill>
              </a:rPr>
              <a:t>dohromady, k sobě </a:t>
            </a:r>
            <a:r>
              <a:rPr lang="cs-CZ" sz="3500" dirty="0"/>
              <a:t>- </a:t>
            </a:r>
            <a:r>
              <a:rPr lang="cs-CZ" sz="3500" i="1" dirty="0"/>
              <a:t>sběr (sbírat), schůze (scházet), shluk, stočit, shromáždění, </a:t>
            </a:r>
            <a:r>
              <a:rPr lang="cs-CZ" sz="3500" i="1" dirty="0" smtClean="0"/>
              <a:t>spřátelit se, seschnout                                              </a:t>
            </a:r>
            <a:endParaRPr lang="cs-CZ" sz="3500" dirty="0"/>
          </a:p>
          <a:p>
            <a:pPr lvl="0">
              <a:buFontTx/>
              <a:buChar char="-"/>
            </a:pPr>
            <a:r>
              <a:rPr lang="cs-CZ" sz="3500" dirty="0" smtClean="0">
                <a:solidFill>
                  <a:srgbClr val="00B050"/>
                </a:solidFill>
              </a:rPr>
              <a:t>směr shora dolů  nebo z povrchu pryč</a:t>
            </a:r>
            <a:r>
              <a:rPr lang="cs-CZ" sz="3500" dirty="0" smtClean="0"/>
              <a:t> - </a:t>
            </a:r>
            <a:r>
              <a:rPr lang="cs-CZ" sz="3500" i="1" dirty="0" smtClean="0"/>
              <a:t>shodit</a:t>
            </a:r>
            <a:r>
              <a:rPr lang="cs-CZ" sz="3500" i="1" dirty="0"/>
              <a:t>, stáhnout, snést, strhnout, spadnout</a:t>
            </a:r>
            <a:r>
              <a:rPr lang="cs-CZ" sz="3500" dirty="0"/>
              <a:t>, </a:t>
            </a:r>
            <a:r>
              <a:rPr lang="cs-CZ" sz="3500" i="1" dirty="0"/>
              <a:t>shlédnout </a:t>
            </a:r>
            <a:r>
              <a:rPr lang="cs-CZ" sz="3500" i="1" dirty="0" smtClean="0"/>
              <a:t/>
            </a:r>
            <a:br>
              <a:rPr lang="cs-CZ" sz="3500" i="1" dirty="0" smtClean="0"/>
            </a:br>
            <a:r>
              <a:rPr lang="cs-CZ" sz="3500" i="1" dirty="0" smtClean="0"/>
              <a:t>z </a:t>
            </a:r>
            <a:r>
              <a:rPr lang="cs-CZ" sz="3500" i="1" dirty="0"/>
              <a:t>kopce </a:t>
            </a:r>
            <a:r>
              <a:rPr lang="cs-CZ" sz="3500" i="1" dirty="0" smtClean="0"/>
              <a:t>dolů</a:t>
            </a:r>
            <a:r>
              <a:rPr lang="cs-CZ" sz="3500" dirty="0" smtClean="0"/>
              <a:t> </a:t>
            </a:r>
            <a:br>
              <a:rPr lang="cs-CZ" sz="3500" dirty="0" smtClean="0"/>
            </a:br>
            <a:r>
              <a:rPr lang="cs-CZ" sz="3500" dirty="0" smtClean="0">
                <a:solidFill>
                  <a:srgbClr val="FF0000"/>
                </a:solidFill>
              </a:rPr>
              <a:t> </a:t>
            </a:r>
          </a:p>
          <a:p>
            <a:pPr lvl="0">
              <a:buNone/>
            </a:pPr>
            <a:r>
              <a:rPr lang="cs-CZ" sz="3500" dirty="0" smtClean="0">
                <a:solidFill>
                  <a:srgbClr val="FF0000"/>
                </a:solidFill>
              </a:rPr>
              <a:t>ALE </a:t>
            </a:r>
            <a:r>
              <a:rPr lang="cs-CZ" sz="3500" i="1" dirty="0"/>
              <a:t>zhlédnout se</a:t>
            </a:r>
            <a:r>
              <a:rPr lang="cs-CZ" sz="3500" dirty="0"/>
              <a:t> (ve svém idolu, v </a:t>
            </a:r>
            <a:r>
              <a:rPr lang="cs-CZ" sz="3500" dirty="0" smtClean="0"/>
              <a:t>zrcadle</a:t>
            </a:r>
            <a:r>
              <a:rPr lang="cs-CZ" sz="3500" dirty="0"/>
              <a:t>)</a:t>
            </a:r>
            <a:r>
              <a:rPr lang="cs-CZ" sz="3500" dirty="0" smtClean="0"/>
              <a:t>             </a:t>
            </a:r>
            <a:r>
              <a:rPr lang="cs-CZ" sz="3500" i="1" dirty="0" smtClean="0"/>
              <a:t>zhlédnout </a:t>
            </a:r>
            <a:r>
              <a:rPr lang="cs-CZ" sz="3500" i="1" dirty="0"/>
              <a:t>(</a:t>
            </a:r>
            <a:r>
              <a:rPr lang="cs-CZ" sz="3500" dirty="0"/>
              <a:t>film</a:t>
            </a:r>
            <a:r>
              <a:rPr lang="cs-CZ" sz="3500" i="1" dirty="0"/>
              <a:t>,</a:t>
            </a:r>
            <a:r>
              <a:rPr lang="cs-CZ" sz="3500" dirty="0"/>
              <a:t> představení</a:t>
            </a:r>
            <a:r>
              <a:rPr lang="cs-CZ" sz="3500" dirty="0" smtClean="0"/>
              <a:t>) </a:t>
            </a:r>
            <a:br>
              <a:rPr lang="cs-CZ" sz="3500" dirty="0" smtClean="0"/>
            </a:br>
            <a:r>
              <a:rPr lang="cs-CZ" sz="3500" i="1" dirty="0" smtClean="0"/>
              <a:t>vzhlédnout </a:t>
            </a:r>
            <a:r>
              <a:rPr lang="cs-CZ" sz="3500" i="1" dirty="0"/>
              <a:t>nahoru</a:t>
            </a:r>
            <a:r>
              <a:rPr lang="cs-CZ" sz="3500" dirty="0"/>
              <a:t> (k obloze, </a:t>
            </a:r>
            <a:r>
              <a:rPr lang="cs-CZ" sz="3500" dirty="0" smtClean="0"/>
              <a:t>nahoru)</a:t>
            </a:r>
            <a:endParaRPr lang="cs-CZ" sz="3500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Předpona z-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- u dokonavých sloves utvořených od podstatných nebo přídavných jmen, jež vyjadřují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změnu stavu  </a:t>
            </a:r>
            <a:r>
              <a:rPr lang="cs-CZ" dirty="0" smtClean="0"/>
              <a:t>- </a:t>
            </a:r>
            <a:r>
              <a:rPr lang="cs-CZ" i="1" dirty="0" smtClean="0"/>
              <a:t>ztloustnout, zhloupnout, zpozornět, zplesnivět, zčervenat, </a:t>
            </a:r>
            <a:r>
              <a:rPr lang="cs-CZ" dirty="0" smtClean="0"/>
              <a:t>tj.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učinit nebo stát se </a:t>
            </a:r>
            <a:r>
              <a:rPr lang="cs-CZ" dirty="0" smtClean="0"/>
              <a:t>tím, co označuje základové slovo – </a:t>
            </a:r>
            <a:br>
              <a:rPr lang="cs-CZ" dirty="0" smtClean="0"/>
            </a:br>
            <a:r>
              <a:rPr lang="cs-CZ" i="1" dirty="0" smtClean="0"/>
              <a:t>hudba – zhudebnit, obraz – zobrazit, </a:t>
            </a:r>
            <a:br>
              <a:rPr lang="cs-CZ" i="1" dirty="0" smtClean="0"/>
            </a:br>
            <a:r>
              <a:rPr lang="cs-CZ" i="1" dirty="0" smtClean="0"/>
              <a:t>obecný – zobecnit, levný - zlevnit</a:t>
            </a:r>
            <a:endParaRPr lang="cs-CZ" i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Předpona z- </a:t>
            </a:r>
            <a:br>
              <a:rPr lang="cs-CZ" dirty="0" smtClean="0"/>
            </a:br>
            <a:r>
              <a:rPr lang="cs-CZ" dirty="0" smtClean="0"/>
              <a:t>Pamatuj!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- u některých slov je </a:t>
            </a:r>
            <a:r>
              <a:rPr lang="cs-CZ" dirty="0"/>
              <a:t>dána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ustáleným pravidlem  </a:t>
            </a:r>
            <a:r>
              <a:rPr lang="cs-CZ" dirty="0"/>
              <a:t>- </a:t>
            </a:r>
            <a:r>
              <a:rPr lang="cs-CZ" i="1" dirty="0"/>
              <a:t>zkoušet, zkoumat, způsob(</a:t>
            </a:r>
            <a:r>
              <a:rPr lang="cs-CZ" i="1" dirty="0" err="1"/>
              <a:t>it</a:t>
            </a:r>
            <a:r>
              <a:rPr lang="cs-CZ" i="1" dirty="0"/>
              <a:t>), zpěv (zpívat, zpěvák), zpověď, zpytovat, ztráta (ztratit), zřídit, zčásti, zleva, zpět, zblízka </a:t>
            </a:r>
            <a:r>
              <a:rPr lang="cs-CZ" i="1" dirty="0" smtClean="0"/>
              <a:t/>
            </a:r>
            <a:br>
              <a:rPr lang="cs-CZ" i="1" dirty="0" smtClean="0"/>
            </a:br>
            <a:r>
              <a:rPr lang="cs-CZ" i="1" dirty="0" smtClean="0"/>
              <a:t>(</a:t>
            </a:r>
            <a:r>
              <a:rPr lang="cs-CZ" i="1" dirty="0"/>
              <a:t>z blízka), </a:t>
            </a:r>
            <a:r>
              <a:rPr lang="cs-CZ" i="1" dirty="0" smtClean="0"/>
              <a:t>zdaleka(z </a:t>
            </a:r>
            <a:r>
              <a:rPr lang="cs-CZ" i="1" dirty="0"/>
              <a:t>daleka), ztuha, </a:t>
            </a:r>
            <a:r>
              <a:rPr lang="cs-CZ" i="1" dirty="0" smtClean="0"/>
              <a:t>ztěžka,</a:t>
            </a:r>
            <a:r>
              <a:rPr lang="cs-CZ" dirty="0" smtClean="0"/>
              <a:t> </a:t>
            </a:r>
            <a:r>
              <a:rPr lang="cs-CZ" dirty="0"/>
              <a:t/>
            </a:r>
            <a:br>
              <a:rPr lang="cs-CZ" dirty="0"/>
            </a:br>
            <a:r>
              <a:rPr lang="cs-CZ" i="1" dirty="0" smtClean="0"/>
              <a:t>zpráva</a:t>
            </a:r>
            <a:r>
              <a:rPr lang="cs-CZ" dirty="0" smtClean="0"/>
              <a:t> </a:t>
            </a:r>
            <a:r>
              <a:rPr lang="cs-CZ" dirty="0"/>
              <a:t>(informace), </a:t>
            </a:r>
            <a:r>
              <a:rPr lang="cs-CZ" i="1" dirty="0" smtClean="0"/>
              <a:t>zpravit</a:t>
            </a:r>
            <a:r>
              <a:rPr lang="cs-CZ" dirty="0" smtClean="0"/>
              <a:t> </a:t>
            </a:r>
            <a:r>
              <a:rPr lang="cs-CZ" dirty="0"/>
              <a:t>(</a:t>
            </a:r>
            <a:r>
              <a:rPr lang="cs-CZ" dirty="0" smtClean="0"/>
              <a:t>informovat)</a:t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dirty="0" smtClean="0">
                <a:solidFill>
                  <a:srgbClr val="FF0000"/>
                </a:solidFill>
              </a:rPr>
              <a:t>ALE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smtClean="0"/>
              <a:t>státní správa, spravovat majetek</a:t>
            </a:r>
            <a:r>
              <a:rPr lang="cs-CZ" dirty="0" smtClean="0"/>
              <a:t> (mít jej na starost), </a:t>
            </a:r>
            <a:r>
              <a:rPr lang="cs-CZ" i="1" dirty="0" smtClean="0"/>
              <a:t>spravit auto</a:t>
            </a:r>
            <a:r>
              <a:rPr lang="cs-CZ" dirty="0" smtClean="0"/>
              <a:t> (uvést do provozu, odstranit závadu) 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Předpona z-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500" dirty="0" smtClean="0"/>
              <a:t>- v ostatních případech, zejména </a:t>
            </a:r>
            <a:br>
              <a:rPr lang="cs-CZ" sz="3500" dirty="0" smtClean="0"/>
            </a:br>
            <a:r>
              <a:rPr lang="cs-CZ" sz="3500" dirty="0" smtClean="0"/>
              <a:t> u </a:t>
            </a:r>
            <a:r>
              <a:rPr lang="cs-CZ" sz="3500" dirty="0" smtClean="0">
                <a:solidFill>
                  <a:schemeClr val="accent6">
                    <a:lumMod val="75000"/>
                  </a:schemeClr>
                </a:solidFill>
              </a:rPr>
              <a:t>dokonavých</a:t>
            </a:r>
            <a:r>
              <a:rPr lang="cs-CZ" sz="3500" dirty="0" smtClean="0"/>
              <a:t> sloves </a:t>
            </a:r>
            <a:r>
              <a:rPr lang="cs-CZ" sz="3500" dirty="0" smtClean="0">
                <a:solidFill>
                  <a:schemeClr val="accent6">
                    <a:lumMod val="75000"/>
                  </a:schemeClr>
                </a:solidFill>
              </a:rPr>
              <a:t>utvořených</a:t>
            </a:r>
            <a:r>
              <a:rPr lang="cs-CZ" sz="3500" dirty="0" smtClean="0"/>
              <a:t> </a:t>
            </a:r>
            <a:r>
              <a:rPr lang="cs-CZ" sz="3500" dirty="0" smtClean="0">
                <a:solidFill>
                  <a:schemeClr val="accent6">
                    <a:lumMod val="75000"/>
                  </a:schemeClr>
                </a:solidFill>
              </a:rPr>
              <a:t>od </a:t>
            </a:r>
            <a:r>
              <a:rPr lang="cs-CZ" sz="3500" dirty="0" smtClean="0"/>
              <a:t>sloves </a:t>
            </a:r>
            <a:r>
              <a:rPr lang="cs-CZ" sz="3500" dirty="0" smtClean="0">
                <a:solidFill>
                  <a:schemeClr val="accent6">
                    <a:lumMod val="75000"/>
                  </a:schemeClr>
                </a:solidFill>
              </a:rPr>
              <a:t>nedokonavých</a:t>
            </a:r>
            <a:r>
              <a:rPr lang="cs-CZ" sz="3500" dirty="0" smtClean="0"/>
              <a:t>, u nichž vyjadřuje prostou dokonavost: </a:t>
            </a:r>
            <a:r>
              <a:rPr lang="cs-CZ" sz="3500" i="1" dirty="0" smtClean="0"/>
              <a:t>pozorovat – zpozorovat, </a:t>
            </a:r>
            <a:br>
              <a:rPr lang="cs-CZ" sz="3500" i="1" dirty="0" smtClean="0"/>
            </a:br>
            <a:r>
              <a:rPr lang="cs-CZ" sz="3500" i="1" dirty="0" smtClean="0"/>
              <a:t>                       ničit -  zničit</a:t>
            </a:r>
            <a:r>
              <a:rPr lang="cs-CZ" sz="3500" dirty="0" smtClean="0"/>
              <a:t/>
            </a:r>
            <a:br>
              <a:rPr lang="cs-CZ" sz="3500" dirty="0" smtClean="0"/>
            </a:br>
            <a:r>
              <a:rPr lang="cs-CZ" sz="3500" dirty="0" smtClean="0"/>
              <a:t> </a:t>
            </a:r>
          </a:p>
          <a:p>
            <a:pPr>
              <a:buNone/>
            </a:pPr>
            <a:r>
              <a:rPr lang="cs-CZ" sz="3500" dirty="0" smtClean="0"/>
              <a:t>-  u sloves vyjadřujících </a:t>
            </a:r>
            <a:r>
              <a:rPr lang="cs-CZ" sz="3500" dirty="0" smtClean="0">
                <a:solidFill>
                  <a:schemeClr val="accent6">
                    <a:lumMod val="75000"/>
                  </a:schemeClr>
                </a:solidFill>
              </a:rPr>
              <a:t>dokončení a výsledek děje </a:t>
            </a:r>
            <a:r>
              <a:rPr lang="cs-CZ" sz="3500" dirty="0" smtClean="0"/>
              <a:t>nebo činnosti - </a:t>
            </a:r>
            <a:r>
              <a:rPr lang="cs-CZ" sz="3500" i="1" dirty="0" smtClean="0"/>
              <a:t>zkazit, ztroskotat, zvadnout, zkalit, zkonstruovat</a:t>
            </a:r>
            <a:endParaRPr lang="cs-CZ" sz="3500" dirty="0" smtClean="0"/>
          </a:p>
          <a:p>
            <a:pPr lvl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Rozlišujme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0">
              <a:buNone/>
            </a:pPr>
            <a:r>
              <a:rPr lang="cs-CZ" i="1" smtClean="0"/>
              <a:t>    stěžovat </a:t>
            </a:r>
            <a:r>
              <a:rPr lang="cs-CZ" i="1" dirty="0"/>
              <a:t>si</a:t>
            </a:r>
            <a:r>
              <a:rPr lang="cs-CZ" dirty="0"/>
              <a:t> (naříkat) </a:t>
            </a:r>
            <a:r>
              <a:rPr lang="cs-CZ" dirty="0" smtClean="0"/>
              <a:t>x </a:t>
            </a:r>
            <a:r>
              <a:rPr lang="cs-CZ" i="1" dirty="0" smtClean="0"/>
              <a:t>ztěžovat </a:t>
            </a:r>
            <a:r>
              <a:rPr lang="cs-CZ" dirty="0" smtClean="0"/>
              <a:t>(komplikovat)</a:t>
            </a:r>
            <a:br>
              <a:rPr lang="cs-CZ" dirty="0" smtClean="0"/>
            </a:br>
            <a:r>
              <a:rPr lang="cs-CZ" i="1" dirty="0" smtClean="0"/>
              <a:t>svrhnout </a:t>
            </a:r>
            <a:r>
              <a:rPr lang="cs-CZ" dirty="0" smtClean="0"/>
              <a:t>(diktátora) x </a:t>
            </a:r>
            <a:r>
              <a:rPr lang="cs-CZ" i="1" dirty="0" smtClean="0"/>
              <a:t>zvrhnout</a:t>
            </a:r>
            <a:r>
              <a:rPr lang="cs-CZ" dirty="0" smtClean="0"/>
              <a:t> (vázu)</a:t>
            </a:r>
            <a:r>
              <a:rPr lang="cs-CZ" dirty="0"/>
              <a:t/>
            </a:r>
            <a:br>
              <a:rPr lang="cs-CZ" dirty="0"/>
            </a:br>
            <a:r>
              <a:rPr lang="cs-CZ" i="1" dirty="0" smtClean="0"/>
              <a:t>smazat</a:t>
            </a:r>
            <a:r>
              <a:rPr lang="cs-CZ" dirty="0" smtClean="0"/>
              <a:t> (nápis) x </a:t>
            </a:r>
            <a:r>
              <a:rPr lang="cs-CZ" i="1" dirty="0" smtClean="0"/>
              <a:t>zmazat si </a:t>
            </a:r>
            <a:r>
              <a:rPr lang="cs-CZ" dirty="0" smtClean="0"/>
              <a:t>(šaty)</a:t>
            </a:r>
            <a:r>
              <a:rPr lang="cs-CZ" dirty="0"/>
              <a:t/>
            </a:r>
            <a:br>
              <a:rPr lang="cs-CZ" dirty="0"/>
            </a:br>
            <a:r>
              <a:rPr lang="cs-CZ" i="1" dirty="0" smtClean="0"/>
              <a:t>shlédnout </a:t>
            </a:r>
            <a:r>
              <a:rPr lang="cs-CZ" dirty="0" smtClean="0"/>
              <a:t>(z balkonu) </a:t>
            </a:r>
            <a:r>
              <a:rPr lang="cs-CZ" i="1" dirty="0" smtClean="0"/>
              <a:t>x zhlédnout </a:t>
            </a:r>
            <a:r>
              <a:rPr lang="cs-CZ" dirty="0" smtClean="0"/>
              <a:t>(film)</a:t>
            </a:r>
            <a:br>
              <a:rPr lang="cs-CZ" dirty="0" smtClean="0"/>
            </a:br>
            <a:r>
              <a:rPr lang="cs-CZ" i="1" dirty="0" smtClean="0"/>
              <a:t>sužovat hlady</a:t>
            </a:r>
            <a:r>
              <a:rPr lang="cs-CZ" dirty="0" smtClean="0"/>
              <a:t> (trápit) </a:t>
            </a:r>
            <a:r>
              <a:rPr lang="cs-CZ" dirty="0"/>
              <a:t>x</a:t>
            </a:r>
            <a:r>
              <a:rPr lang="cs-CZ" dirty="0" smtClean="0"/>
              <a:t> </a:t>
            </a:r>
            <a:r>
              <a:rPr lang="cs-CZ" i="1" dirty="0" smtClean="0"/>
              <a:t>zužovat </a:t>
            </a:r>
            <a:r>
              <a:rPr lang="cs-CZ" dirty="0" smtClean="0"/>
              <a:t>(šaty zúžit)</a:t>
            </a:r>
            <a:r>
              <a:rPr lang="cs-CZ" dirty="0"/>
              <a:t/>
            </a:r>
            <a:br>
              <a:rPr lang="cs-CZ" dirty="0"/>
            </a:br>
            <a:r>
              <a:rPr lang="cs-CZ" i="1" dirty="0" smtClean="0"/>
              <a:t>slevit z nároků</a:t>
            </a:r>
            <a:r>
              <a:rPr lang="cs-CZ" dirty="0" smtClean="0"/>
              <a:t>, </a:t>
            </a:r>
            <a:r>
              <a:rPr lang="cs-CZ" i="1" dirty="0"/>
              <a:t>sleva zboží</a:t>
            </a:r>
            <a:r>
              <a:rPr lang="cs-CZ" dirty="0"/>
              <a:t> </a:t>
            </a:r>
            <a:r>
              <a:rPr lang="cs-CZ" dirty="0" smtClean="0"/>
              <a:t>x </a:t>
            </a:r>
            <a:r>
              <a:rPr lang="cs-CZ" i="1" dirty="0" smtClean="0"/>
              <a:t>zlevnit </a:t>
            </a:r>
            <a:r>
              <a:rPr lang="cs-CZ" i="1" dirty="0"/>
              <a:t>zboží</a:t>
            </a:r>
            <a:r>
              <a:rPr lang="cs-CZ" dirty="0"/>
              <a:t/>
            </a:r>
            <a:br>
              <a:rPr lang="cs-CZ" dirty="0"/>
            </a:br>
            <a:r>
              <a:rPr lang="cs-CZ" i="1" dirty="0" smtClean="0"/>
              <a:t>strhat </a:t>
            </a:r>
            <a:r>
              <a:rPr lang="cs-CZ" i="1" dirty="0"/>
              <a:t>z někoho </a:t>
            </a:r>
            <a:r>
              <a:rPr lang="cs-CZ" i="1" dirty="0" smtClean="0"/>
              <a:t>šaty</a:t>
            </a:r>
            <a:r>
              <a:rPr lang="cs-CZ" dirty="0"/>
              <a:t> </a:t>
            </a:r>
            <a:r>
              <a:rPr lang="cs-CZ" dirty="0" smtClean="0"/>
              <a:t>x </a:t>
            </a:r>
            <a:r>
              <a:rPr lang="cs-CZ" i="1" dirty="0"/>
              <a:t>ztrhaný výraz</a:t>
            </a:r>
            <a:r>
              <a:rPr lang="cs-CZ" dirty="0"/>
              <a:t> (uštvaný)</a:t>
            </a:r>
            <a:br>
              <a:rPr lang="cs-CZ" dirty="0"/>
            </a:br>
            <a:r>
              <a:rPr lang="cs-CZ" i="1" dirty="0" smtClean="0"/>
              <a:t>sbít prkénka </a:t>
            </a:r>
            <a:r>
              <a:rPr lang="cs-CZ" dirty="0" smtClean="0"/>
              <a:t>(dohromady</a:t>
            </a:r>
            <a:r>
              <a:rPr lang="cs-CZ" dirty="0"/>
              <a:t>)</a:t>
            </a:r>
            <a:r>
              <a:rPr lang="cs-CZ" dirty="0" smtClean="0"/>
              <a:t> x </a:t>
            </a:r>
            <a:r>
              <a:rPr lang="cs-CZ" i="1" dirty="0" smtClean="0"/>
              <a:t>zbít soupeře stlouci </a:t>
            </a:r>
            <a:r>
              <a:rPr lang="cs-CZ" dirty="0"/>
              <a:t>(</a:t>
            </a:r>
            <a:r>
              <a:rPr lang="cs-CZ" dirty="0" smtClean="0"/>
              <a:t>dohromady) x </a:t>
            </a:r>
            <a:r>
              <a:rPr lang="cs-CZ" i="1" dirty="0" smtClean="0"/>
              <a:t>ztlouci</a:t>
            </a:r>
            <a:r>
              <a:rPr lang="cs-CZ" dirty="0" smtClean="0"/>
              <a:t> (zloděje) aj.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Rozlišujme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stěží (s potížemi) x ztěžka (zlehka)</a:t>
            </a:r>
          </a:p>
          <a:p>
            <a:r>
              <a:rPr lang="cs-CZ" dirty="0" smtClean="0"/>
              <a:t>sleva (snížení ceny) x zlevnit, zlevněný – stát se levným</a:t>
            </a:r>
          </a:p>
          <a:p>
            <a:r>
              <a:rPr lang="cs-CZ" dirty="0" smtClean="0"/>
              <a:t>správa (sítě, úřad nebo oprava) x zpráva (informace</a:t>
            </a:r>
            <a:r>
              <a:rPr lang="cs-CZ" dirty="0"/>
              <a:t>)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spravovat (opravovat) x zpravit (podat zprávu) </a:t>
            </a:r>
          </a:p>
          <a:p>
            <a:r>
              <a:rPr lang="cs-CZ" dirty="0" smtClean="0"/>
              <a:t>sběh (lidu) x zběh (dezertér)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Předpona </a:t>
            </a:r>
            <a:r>
              <a:rPr lang="cs-CZ" dirty="0" err="1" smtClean="0"/>
              <a:t>vz</a:t>
            </a:r>
            <a:r>
              <a:rPr lang="cs-CZ" dirty="0" smtClean="0"/>
              <a:t>-, </a:t>
            </a:r>
            <a:r>
              <a:rPr lang="cs-CZ" dirty="0" err="1" smtClean="0"/>
              <a:t>vze</a:t>
            </a:r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b="1" dirty="0"/>
              <a:t>p</a:t>
            </a:r>
            <a:r>
              <a:rPr lang="cs-CZ" b="1" dirty="0" smtClean="0"/>
              <a:t>ředponu </a:t>
            </a:r>
            <a:r>
              <a:rPr lang="cs-CZ" b="1" dirty="0" err="1"/>
              <a:t>vz</a:t>
            </a:r>
            <a:r>
              <a:rPr lang="cs-CZ" dirty="0"/>
              <a:t> píšeme u slov, </a:t>
            </a:r>
            <a:r>
              <a:rPr lang="cs-CZ" dirty="0" smtClean="0"/>
              <a:t>která vyjadřují:</a:t>
            </a:r>
            <a:br>
              <a:rPr lang="cs-CZ" dirty="0" smtClean="0"/>
            </a:br>
            <a:r>
              <a:rPr lang="cs-CZ" dirty="0" smtClean="0"/>
              <a:t>-</a:t>
            </a:r>
            <a:r>
              <a:rPr lang="cs-CZ" dirty="0" smtClean="0">
                <a:solidFill>
                  <a:srgbClr val="FFC000"/>
                </a:solidFill>
              </a:rPr>
              <a:t>směr </a:t>
            </a:r>
            <a:r>
              <a:rPr lang="cs-CZ" dirty="0">
                <a:solidFill>
                  <a:srgbClr val="FFC000"/>
                </a:solidFill>
              </a:rPr>
              <a:t>vzhůru </a:t>
            </a:r>
            <a:r>
              <a:rPr lang="cs-CZ" dirty="0"/>
              <a:t>(v doslovném </a:t>
            </a:r>
            <a:r>
              <a:rPr lang="cs-CZ" dirty="0" smtClean="0"/>
              <a:t>i </a:t>
            </a:r>
            <a:r>
              <a:rPr lang="cs-CZ" dirty="0"/>
              <a:t>přeneseném slova smyslu) </a:t>
            </a:r>
            <a:r>
              <a:rPr lang="cs-CZ" dirty="0" smtClean="0"/>
              <a:t> </a:t>
            </a:r>
            <a:r>
              <a:rPr lang="cs-CZ" i="1" dirty="0"/>
              <a:t>vzpřímený, vznešený, vzletný (verš), vzpažit, vzchopit se, </a:t>
            </a:r>
            <a:r>
              <a:rPr lang="cs-CZ" i="1" dirty="0" smtClean="0"/>
              <a:t>vzrůst, vztyčit se</a:t>
            </a:r>
            <a:br>
              <a:rPr lang="cs-CZ" i="1" dirty="0" smtClean="0"/>
            </a:br>
            <a:r>
              <a:rPr lang="cs-CZ" i="1" dirty="0" smtClean="0"/>
              <a:t>-</a:t>
            </a:r>
            <a:r>
              <a:rPr lang="cs-CZ" dirty="0" smtClean="0">
                <a:solidFill>
                  <a:srgbClr val="FFC000"/>
                </a:solidFill>
              </a:rPr>
              <a:t>pohyb proti něčemu </a:t>
            </a:r>
            <a:r>
              <a:rPr lang="cs-CZ" dirty="0" smtClean="0"/>
              <a:t>– </a:t>
            </a:r>
            <a:r>
              <a:rPr lang="cs-CZ" i="1" dirty="0" smtClean="0"/>
              <a:t>vzpírat se, vzbouřit se, </a:t>
            </a:r>
            <a:br>
              <a:rPr lang="cs-CZ" i="1" dirty="0" smtClean="0"/>
            </a:br>
            <a:r>
              <a:rPr lang="cs-CZ" i="1" dirty="0" smtClean="0"/>
              <a:t>-</a:t>
            </a:r>
            <a:r>
              <a:rPr lang="cs-CZ" dirty="0">
                <a:solidFill>
                  <a:srgbClr val="FFC000"/>
                </a:solidFill>
              </a:rPr>
              <a:t>z</a:t>
            </a:r>
            <a:r>
              <a:rPr lang="cs-CZ" dirty="0" smtClean="0">
                <a:solidFill>
                  <a:srgbClr val="FFC000"/>
                </a:solidFill>
              </a:rPr>
              <a:t>ačátek děje </a:t>
            </a:r>
            <a:r>
              <a:rPr lang="cs-CZ" dirty="0" smtClean="0"/>
              <a:t>a další významy </a:t>
            </a:r>
            <a:r>
              <a:rPr lang="cs-CZ" i="1" dirty="0" smtClean="0"/>
              <a:t>– vzklíčit se, vzplanout, vzkázat, vztahovat se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jsou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>
                <a:solidFill>
                  <a:srgbClr val="FFC000"/>
                </a:solidFill>
              </a:rPr>
              <a:t>dána ustáleným pravidlem  </a:t>
            </a:r>
            <a:r>
              <a:rPr lang="cs-CZ" dirty="0"/>
              <a:t>- </a:t>
            </a:r>
            <a:r>
              <a:rPr lang="cs-CZ" i="1" dirty="0"/>
              <a:t>vzpomínka, </a:t>
            </a:r>
            <a:r>
              <a:rPr lang="cs-CZ" i="1" dirty="0" smtClean="0"/>
              <a:t>  vztek</a:t>
            </a:r>
            <a:r>
              <a:rPr lang="cs-CZ" i="1" dirty="0"/>
              <a:t>, vztah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HLAVSA, Zdeněk. </a:t>
            </a:r>
            <a:r>
              <a:rPr lang="cs-CZ" i="1" dirty="0" smtClean="0"/>
              <a:t>Pravidla českého pravopisu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Academia, 1998, 391 s. ISBN 80-200-0475-0.  </a:t>
            </a:r>
          </a:p>
          <a:p>
            <a:r>
              <a:rPr lang="cs-CZ" dirty="0" smtClean="0"/>
              <a:t>EISLEROVÁ, Jana. </a:t>
            </a:r>
            <a:r>
              <a:rPr lang="cs-CZ" i="1" dirty="0" smtClean="0"/>
              <a:t>Kdy se píše s/z, ě/je, ú/ů?.</a:t>
            </a:r>
            <a:br>
              <a:rPr lang="cs-CZ" i="1" dirty="0" smtClean="0"/>
            </a:br>
            <a:r>
              <a:rPr lang="cs-CZ" dirty="0" smtClean="0"/>
              <a:t>1. </a:t>
            </a:r>
            <a:r>
              <a:rPr lang="cs-CZ" dirty="0" err="1" smtClean="0"/>
              <a:t>vyd</a:t>
            </a:r>
            <a:r>
              <a:rPr lang="cs-CZ" dirty="0" smtClean="0"/>
              <a:t>. Havlíčkův Brod: Fragment, 2005, </a:t>
            </a:r>
            <a:r>
              <a:rPr lang="cs-CZ" smtClean="0"/>
              <a:t>ISBN 80-253-0048-X.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388</Words>
  <Application>Microsoft Office PowerPoint</Application>
  <PresentationFormat>Předvádění na obrazovce (4:3)</PresentationFormat>
  <Paragraphs>52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Digitální učební materiál</vt:lpstr>
      <vt:lpstr>Předložka s </vt:lpstr>
      <vt:lpstr>Předložka z</vt:lpstr>
      <vt:lpstr>Předložka s a 2. pád - pozor na rozlišení</vt:lpstr>
      <vt:lpstr>Předpona s-, se-</vt:lpstr>
      <vt:lpstr>Předpona z-</vt:lpstr>
      <vt:lpstr>Předpona z-  Pamatuj!</vt:lpstr>
      <vt:lpstr>Předpona z-</vt:lpstr>
      <vt:lpstr>Rozlišujme</vt:lpstr>
      <vt:lpstr>Rozlišujme</vt:lpstr>
      <vt:lpstr>Předpona vz-, vze-</vt:lpstr>
      <vt:lpstr>Zdroje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marikova</dc:creator>
  <cp:lastModifiedBy>siroky</cp:lastModifiedBy>
  <cp:revision>19</cp:revision>
  <dcterms:created xsi:type="dcterms:W3CDTF">2013-09-09T19:30:11Z</dcterms:created>
  <dcterms:modified xsi:type="dcterms:W3CDTF">2013-09-17T19:05:30Z</dcterms:modified>
</cp:coreProperties>
</file>