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63" r:id="rId3"/>
    <p:sldId id="258" r:id="rId4"/>
    <p:sldId id="259" r:id="rId5"/>
    <p:sldId id="257" r:id="rId6"/>
    <p:sldId id="260" r:id="rId7"/>
    <p:sldId id="266" r:id="rId8"/>
    <p:sldId id="261" r:id="rId9"/>
    <p:sldId id="264" r:id="rId10"/>
    <p:sldId id="262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9" autoAdjust="0"/>
  </p:normalViewPr>
  <p:slideViewPr>
    <p:cSldViewPr>
      <p:cViewPr varScale="1">
        <p:scale>
          <a:sx n="67" d="100"/>
          <a:sy n="67" d="100"/>
        </p:scale>
        <p:origin x="-102" y="-9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349FA4-4649-41CE-B701-35377361B005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9503DC-9F25-4172-947E-551425BF9A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9503DC-9F25-4172-947E-551425BF9A9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B1EF9-AE4F-4C85-86EE-AF1E0849101D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A014D-8679-4B90-A2C9-380F2DDFDA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Příslovečné spřežky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září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Opakování grafické stránky jazyka, vysvětlení použití a významu příslovečných spřežek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Význam, vznik a psaní spřežek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/>
              <a:t>p</a:t>
            </a:r>
            <a:r>
              <a:rPr lang="cs-CZ" sz="3600" dirty="0" smtClean="0"/>
              <a:t>říslovečné spřežky nabývají </a:t>
            </a:r>
            <a:r>
              <a:rPr lang="cs-CZ" sz="3600" dirty="0" smtClean="0">
                <a:solidFill>
                  <a:srgbClr val="FF0000"/>
                </a:solidFill>
              </a:rPr>
              <a:t>významu příslovcí</a:t>
            </a:r>
          </a:p>
          <a:p>
            <a:r>
              <a:rPr lang="cs-CZ" sz="3600" dirty="0" smtClean="0"/>
              <a:t>vznikají spojením předložky se jménem nebo příslovcem </a:t>
            </a:r>
          </a:p>
          <a:p>
            <a:r>
              <a:rPr lang="cs-CZ" sz="3600" dirty="0" smtClean="0"/>
              <a:t>píšeme je</a:t>
            </a:r>
            <a:r>
              <a:rPr lang="cs-CZ" sz="3600" dirty="0" smtClean="0">
                <a:solidFill>
                  <a:srgbClr val="FF0000"/>
                </a:solidFill>
              </a:rPr>
              <a:t> zpravidla dohromady</a:t>
            </a:r>
            <a:endParaRPr lang="cs-CZ" sz="3600" dirty="0" smtClean="0"/>
          </a:p>
          <a:p>
            <a:r>
              <a:rPr lang="cs-CZ" sz="3600" dirty="0" smtClean="0"/>
              <a:t>lze je rozdělit na spojení slov, z nichž vznikly </a:t>
            </a:r>
            <a:r>
              <a:rPr lang="cs-CZ" sz="3600" i="1" dirty="0" smtClean="0"/>
              <a:t>(nahoru, pokaždé)</a:t>
            </a:r>
          </a:p>
          <a:p>
            <a:endParaRPr lang="cs-CZ" sz="3600" dirty="0" smtClean="0"/>
          </a:p>
          <a:p>
            <a:pPr>
              <a:buNone/>
            </a:pPr>
            <a:endParaRPr lang="cs-CZ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spřežek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/>
            </a:r>
            <a:br>
              <a:rPr lang="cs-CZ" sz="4400" dirty="0" smtClean="0">
                <a:solidFill>
                  <a:schemeClr val="tx1"/>
                </a:solidFill>
              </a:rPr>
            </a:br>
            <a:r>
              <a:rPr lang="cs-CZ" sz="4400" dirty="0" smtClean="0">
                <a:solidFill>
                  <a:schemeClr val="tx1"/>
                </a:solidFill>
              </a:rPr>
              <a:t>nahlas, nahoře, shora, zpaměti, vtom, vcelku, dohromady, načisto, dokdy, předtím, vzápětí, provždy, napoprvé, například, kvečeru, zjara, podruhé, dokonce, zdaleka, shora, zprvu, zčásti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spřežek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>
                <a:solidFill>
                  <a:srgbClr val="FF0000"/>
                </a:solidFill>
              </a:rPr>
              <a:t>-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předložka + podstatné jméno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i="1" dirty="0" smtClean="0">
                <a:solidFill>
                  <a:schemeClr val="tx1"/>
                </a:solidFill>
              </a:rPr>
              <a:t>hlas – nahlas, paměť – zpaměti, tma – potmě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endParaRPr lang="cs-CZ" sz="3600" dirty="0" smtClean="0"/>
          </a:p>
          <a:p>
            <a:pPr>
              <a:buFontTx/>
              <a:buChar char="-"/>
            </a:pPr>
            <a:r>
              <a:rPr lang="cs-CZ" sz="3600" dirty="0" smtClean="0">
                <a:solidFill>
                  <a:srgbClr val="FF0000"/>
                </a:solidFill>
              </a:rPr>
              <a:t>předložka + přídavné jméno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i="1" dirty="0" smtClean="0">
                <a:solidFill>
                  <a:schemeClr val="tx1"/>
                </a:solidFill>
              </a:rPr>
              <a:t>pravý – vpravo, volný – zvolna, podrobný – dopodrobna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</a:p>
          <a:p>
            <a:pPr>
              <a:buFontTx/>
              <a:buChar char="-"/>
            </a:pPr>
            <a:r>
              <a:rPr lang="cs-CZ" sz="3600" dirty="0" smtClean="0">
                <a:solidFill>
                  <a:srgbClr val="FF0000"/>
                </a:solidFill>
              </a:rPr>
              <a:t>předložka + zájmeno </a:t>
            </a:r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i="1" dirty="0" smtClean="0">
                <a:solidFill>
                  <a:schemeClr val="tx1"/>
                </a:solidFill>
              </a:rPr>
              <a:t>vše – ovšem, to – přitom, vtom, co – nač, zač)</a:t>
            </a:r>
            <a:br>
              <a:rPr lang="cs-CZ" sz="3600" i="1" dirty="0" smtClean="0">
                <a:solidFill>
                  <a:schemeClr val="tx1"/>
                </a:solidFill>
              </a:rPr>
            </a:b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Rozlišujme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dirty="0" smtClean="0"/>
              <a:t>příslovečné spřežky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od tvarů s předložkovou vazbou (spojení předložky s podstatným jménem)</a:t>
            </a:r>
          </a:p>
          <a:p>
            <a:pPr>
              <a:buFontTx/>
              <a:buChar char="-"/>
            </a:pPr>
            <a:r>
              <a:rPr lang="cs-CZ" dirty="0" smtClean="0">
                <a:solidFill>
                  <a:srgbClr val="FF0000"/>
                </a:solidFill>
              </a:rPr>
              <a:t>jestliže můžeme do výrazu vložit přívlastek,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nejde o spřežku</a:t>
            </a:r>
            <a:r>
              <a:rPr lang="cs-CZ" dirty="0" smtClean="0"/>
              <a:t>	</a:t>
            </a:r>
            <a:br>
              <a:rPr lang="cs-CZ" dirty="0" smtClean="0"/>
            </a:br>
            <a:r>
              <a:rPr lang="cs-CZ" dirty="0" smtClean="0"/>
              <a:t>např.: </a:t>
            </a:r>
            <a:r>
              <a:rPr lang="cs-CZ" i="1" dirty="0" smtClean="0"/>
              <a:t>Vyšli jsme nahoru na kopec. X Vyšli jsme    na (nejvyšší) horu.</a:t>
            </a:r>
            <a:br>
              <a:rPr lang="cs-CZ" i="1" dirty="0" smtClean="0"/>
            </a:br>
            <a:r>
              <a:rPr lang="cs-CZ" i="1" dirty="0" smtClean="0"/>
              <a:t>      Půjdeme tam dohromady. X Spadl do    (velké) hromady písku. </a:t>
            </a:r>
            <a:br>
              <a:rPr lang="cs-CZ" i="1" dirty="0" smtClean="0"/>
            </a:br>
            <a:endParaRPr lang="cs-CZ" i="1" dirty="0" smtClean="0"/>
          </a:p>
          <a:p>
            <a:pPr>
              <a:buNone/>
            </a:pPr>
            <a:r>
              <a:rPr lang="cs-CZ" i="1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Dohromady i zvlášť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sz="6700" dirty="0" smtClean="0"/>
              <a:t>    Pokud </a:t>
            </a:r>
            <a:r>
              <a:rPr lang="cs-CZ" sz="6700" dirty="0"/>
              <a:t>je </a:t>
            </a:r>
            <a:r>
              <a:rPr lang="cs-CZ" sz="6700" dirty="0" smtClean="0">
                <a:solidFill>
                  <a:srgbClr val="FFC000"/>
                </a:solidFill>
              </a:rPr>
              <a:t>rozdíl</a:t>
            </a:r>
            <a:r>
              <a:rPr lang="cs-CZ" sz="6700" dirty="0" smtClean="0"/>
              <a:t> mezi příslovcem </a:t>
            </a:r>
            <a:br>
              <a:rPr lang="cs-CZ" sz="6700" dirty="0" smtClean="0"/>
            </a:br>
            <a:r>
              <a:rPr lang="cs-CZ" sz="6700" dirty="0" smtClean="0"/>
              <a:t>a předložkovou vazbou </a:t>
            </a:r>
            <a:r>
              <a:rPr lang="cs-CZ" sz="6700" dirty="0" smtClean="0">
                <a:solidFill>
                  <a:srgbClr val="FFC000"/>
                </a:solidFill>
              </a:rPr>
              <a:t>málo </a:t>
            </a:r>
            <a:r>
              <a:rPr lang="cs-CZ" sz="6700" dirty="0">
                <a:solidFill>
                  <a:srgbClr val="FFC000"/>
                </a:solidFill>
              </a:rPr>
              <a:t>zřetelný, </a:t>
            </a:r>
            <a:r>
              <a:rPr lang="cs-CZ" sz="6700" dirty="0" smtClean="0">
                <a:solidFill>
                  <a:srgbClr val="FFC000"/>
                </a:solidFill>
              </a:rPr>
              <a:t/>
            </a:r>
            <a:br>
              <a:rPr lang="cs-CZ" sz="6700" dirty="0" smtClean="0">
                <a:solidFill>
                  <a:srgbClr val="FFC000"/>
                </a:solidFill>
              </a:rPr>
            </a:br>
            <a:r>
              <a:rPr lang="cs-CZ" sz="6700" dirty="0" smtClean="0"/>
              <a:t>můžeme </a:t>
            </a:r>
            <a:r>
              <a:rPr lang="cs-CZ" sz="6700" dirty="0"/>
              <a:t>výraz psát </a:t>
            </a:r>
            <a:r>
              <a:rPr lang="cs-CZ" sz="6700" dirty="0" smtClean="0">
                <a:solidFill>
                  <a:srgbClr val="FFC000"/>
                </a:solidFill>
              </a:rPr>
              <a:t>dohromady i zvlášť</a:t>
            </a:r>
            <a:r>
              <a:rPr lang="cs-CZ" sz="6700" dirty="0" smtClean="0"/>
              <a:t/>
            </a:r>
            <a:br>
              <a:rPr lang="cs-CZ" sz="6700" dirty="0" smtClean="0"/>
            </a:br>
            <a:r>
              <a:rPr lang="cs-CZ" sz="6700" i="1" dirty="0" smtClean="0"/>
              <a:t>zblízka </a:t>
            </a:r>
            <a:r>
              <a:rPr lang="cs-CZ" sz="6700" i="1" dirty="0"/>
              <a:t>– z blízka, poprvé – po prvé, </a:t>
            </a:r>
            <a:r>
              <a:rPr lang="cs-CZ" sz="6700" i="1" dirty="0" smtClean="0"/>
              <a:t/>
            </a:r>
            <a:br>
              <a:rPr lang="cs-CZ" sz="6700" i="1" dirty="0" smtClean="0"/>
            </a:br>
            <a:r>
              <a:rPr lang="cs-CZ" sz="6700" i="1" dirty="0" smtClean="0"/>
              <a:t>kupříkladu </a:t>
            </a:r>
            <a:r>
              <a:rPr lang="cs-CZ" sz="6700" i="1" dirty="0"/>
              <a:t>– ku </a:t>
            </a:r>
            <a:r>
              <a:rPr lang="cs-CZ" sz="6700" i="1" dirty="0" smtClean="0"/>
              <a:t>příkladu, kvečeru – k večeru, zjara – z jara, odmala - od mala, </a:t>
            </a:r>
            <a:br>
              <a:rPr lang="cs-CZ" sz="6700" i="1" dirty="0" smtClean="0"/>
            </a:br>
            <a:r>
              <a:rPr lang="cs-CZ" sz="6700" i="1" dirty="0" smtClean="0"/>
              <a:t>zastara – za stara, donedávna - do nedávna, doširoka - do široka, načerno - na černo, nakřivo - na křivo, kupodivu – ku podivu, </a:t>
            </a:r>
            <a:br>
              <a:rPr lang="cs-CZ" sz="6700" i="1" dirty="0" smtClean="0"/>
            </a:br>
            <a:r>
              <a:rPr lang="cs-CZ" sz="6700" i="1" dirty="0" smtClean="0"/>
              <a:t>zatepla - za tepla</a:t>
            </a:r>
            <a:br>
              <a:rPr lang="cs-CZ" sz="6700" i="1" dirty="0" smtClean="0"/>
            </a:br>
            <a:endParaRPr lang="cs-CZ" sz="6700" i="1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Dohromady i zvlášť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3600" i="1" dirty="0" smtClean="0"/>
              <a:t>   mimoto - mimo to, poprvé - po prvé, </a:t>
            </a:r>
            <a:br>
              <a:rPr lang="cs-CZ" sz="3600" i="1" dirty="0" smtClean="0"/>
            </a:br>
            <a:r>
              <a:rPr lang="cs-CZ" sz="3600" i="1" dirty="0" smtClean="0"/>
              <a:t>podruhé - po druhé, pokaždé - po každé, </a:t>
            </a:r>
            <a:br>
              <a:rPr lang="cs-CZ" sz="3600" i="1" dirty="0" smtClean="0"/>
            </a:br>
            <a:r>
              <a:rPr lang="cs-CZ" sz="3600" i="1" dirty="0" smtClean="0"/>
              <a:t>zasvé (vzít) - za své, naslepo – na slepo, načerno – na černo, takzvaně – </a:t>
            </a:r>
            <a:r>
              <a:rPr lang="cs-CZ" sz="3600" i="1" dirty="0" err="1" smtClean="0"/>
              <a:t>takzvaně</a:t>
            </a:r>
            <a:r>
              <a:rPr lang="cs-CZ" sz="3600" i="1" dirty="0" smtClean="0"/>
              <a:t>, </a:t>
            </a:r>
            <a:br>
              <a:rPr lang="cs-CZ" sz="3600" i="1" dirty="0" smtClean="0"/>
            </a:br>
            <a:r>
              <a:rPr lang="cs-CZ" sz="3600" i="1" dirty="0" err="1" smtClean="0"/>
              <a:t>dobéžova</a:t>
            </a:r>
            <a:r>
              <a:rPr lang="cs-CZ" sz="3600" i="1" dirty="0" smtClean="0"/>
              <a:t> – do </a:t>
            </a:r>
            <a:r>
              <a:rPr lang="cs-CZ" sz="3600" i="1" dirty="0" err="1" smtClean="0"/>
              <a:t>béžova</a:t>
            </a:r>
            <a:r>
              <a:rPr lang="cs-CZ" sz="3600" i="1" dirty="0" smtClean="0"/>
              <a:t>, jakživ – jak živ, </a:t>
            </a:r>
            <a:br>
              <a:rPr lang="cs-CZ" sz="3600" i="1" dirty="0" smtClean="0"/>
            </a:br>
            <a:r>
              <a:rPr lang="cs-CZ" sz="3600" i="1" dirty="0" smtClean="0"/>
              <a:t>bůhvíkdo – bůhví kdo, naživu i na živu, naprázdno i na prázdno, zasucha i za sucha, podomácku i po domácku,…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Jen dohromady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spřežky píšeme jen </a:t>
            </a:r>
            <a:r>
              <a:rPr lang="cs-CZ" dirty="0" smtClean="0">
                <a:solidFill>
                  <a:srgbClr val="FF0000"/>
                </a:solidFill>
              </a:rPr>
              <a:t>dohromady</a:t>
            </a:r>
            <a:r>
              <a:rPr lang="cs-CZ" dirty="0" smtClean="0"/>
              <a:t>:</a:t>
            </a:r>
            <a:br>
              <a:rPr lang="cs-CZ" dirty="0" smtClean="0"/>
            </a:br>
            <a:r>
              <a:rPr lang="cs-CZ" dirty="0" smtClean="0"/>
              <a:t>- neexistuje-li vedle spřežky výraz předložkový (</a:t>
            </a:r>
            <a:r>
              <a:rPr lang="cs-CZ" i="1" dirty="0" smtClean="0"/>
              <a:t>stěží, vstříc, ztěžka) </a:t>
            </a:r>
            <a:br>
              <a:rPr lang="cs-CZ" i="1" dirty="0" smtClean="0"/>
            </a:br>
            <a:r>
              <a:rPr lang="cs-CZ" i="1" dirty="0" smtClean="0"/>
              <a:t>- </a:t>
            </a:r>
            <a:r>
              <a:rPr lang="cs-CZ" dirty="0" smtClean="0"/>
              <a:t>je-li zřetelný rozdíl mezi spřežkou </a:t>
            </a:r>
            <a:br>
              <a:rPr lang="cs-CZ" dirty="0" smtClean="0"/>
            </a:br>
            <a:r>
              <a:rPr lang="cs-CZ" dirty="0" smtClean="0"/>
              <a:t>a předložkovým spojením </a:t>
            </a:r>
            <a:r>
              <a:rPr lang="cs-CZ" i="1" dirty="0" smtClean="0"/>
              <a:t>(nahlas – hlasitě)</a:t>
            </a:r>
            <a:br>
              <a:rPr lang="cs-CZ" i="1" dirty="0" smtClean="0"/>
            </a:br>
            <a:r>
              <a:rPr lang="cs-CZ" i="1" dirty="0" smtClean="0"/>
              <a:t>- </a:t>
            </a:r>
            <a:r>
              <a:rPr lang="cs-CZ" dirty="0" smtClean="0"/>
              <a:t>jestliže vznikly spřežky spojením předložek </a:t>
            </a:r>
            <a:br>
              <a:rPr lang="cs-CZ" dirty="0" smtClean="0"/>
            </a:br>
            <a:r>
              <a:rPr lang="cs-CZ" dirty="0" smtClean="0"/>
              <a:t>a příslovcí </a:t>
            </a:r>
            <a:r>
              <a:rPr lang="cs-CZ" i="1" dirty="0" smtClean="0"/>
              <a:t>(navíc, dokdy, provždy, napoprvé)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Jen zvlášť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 začátku</a:t>
            </a:r>
          </a:p>
          <a:p>
            <a:r>
              <a:rPr lang="cs-CZ" dirty="0"/>
              <a:t>n</a:t>
            </a:r>
            <a:r>
              <a:rPr lang="cs-CZ" dirty="0" smtClean="0"/>
              <a:t>a začátku</a:t>
            </a:r>
          </a:p>
          <a:p>
            <a:r>
              <a:rPr lang="cs-CZ" dirty="0"/>
              <a:t>z</a:t>
            </a:r>
            <a:r>
              <a:rPr lang="cs-CZ" dirty="0" smtClean="0"/>
              <a:t>e začátku </a:t>
            </a:r>
          </a:p>
          <a:p>
            <a:pPr>
              <a:buNone/>
            </a:pPr>
            <a:r>
              <a:rPr lang="cs-CZ" dirty="0" smtClean="0"/>
              <a:t>   ALE </a:t>
            </a:r>
            <a:br>
              <a:rPr lang="cs-CZ" dirty="0" smtClean="0"/>
            </a:br>
            <a:r>
              <a:rPr lang="cs-CZ" dirty="0" smtClean="0"/>
              <a:t>zpočátku i z počátku (úplného)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Složené číslovkové výrazy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5800" dirty="0" smtClean="0"/>
              <a:t>   - </a:t>
            </a:r>
            <a:r>
              <a:rPr lang="cs-CZ" sz="5800" dirty="0" smtClean="0">
                <a:solidFill>
                  <a:srgbClr val="FF0000"/>
                </a:solidFill>
              </a:rPr>
              <a:t>dohromady</a:t>
            </a:r>
            <a:r>
              <a:rPr lang="cs-CZ" sz="5800" dirty="0" smtClean="0"/>
              <a:t> se píší </a:t>
            </a:r>
            <a:r>
              <a:rPr lang="cs-CZ" sz="5800" dirty="0"/>
              <a:t>s</a:t>
            </a:r>
            <a:r>
              <a:rPr lang="cs-CZ" sz="5800" dirty="0" smtClean="0"/>
              <a:t>ložené číslovkové výrazy -jedenadvacet, </a:t>
            </a:r>
            <a:r>
              <a:rPr lang="cs-CZ" sz="5800" dirty="0" smtClean="0">
                <a:solidFill>
                  <a:srgbClr val="00B050"/>
                </a:solidFill>
              </a:rPr>
              <a:t>dvaadvacet, dvaadvacátý, </a:t>
            </a:r>
            <a:r>
              <a:rPr lang="cs-CZ" sz="5800" dirty="0" smtClean="0"/>
              <a:t>jedenadvacátý </a:t>
            </a:r>
            <a:br>
              <a:rPr lang="cs-CZ" sz="5800" dirty="0" smtClean="0"/>
            </a:br>
            <a:r>
              <a:rPr lang="cs-CZ" sz="5800" dirty="0" smtClean="0"/>
              <a:t>- </a:t>
            </a:r>
            <a:r>
              <a:rPr lang="cs-CZ" sz="5800" dirty="0" smtClean="0">
                <a:solidFill>
                  <a:srgbClr val="FF0000"/>
                </a:solidFill>
              </a:rPr>
              <a:t>v obráceném pořadí </a:t>
            </a:r>
            <a:r>
              <a:rPr lang="cs-CZ" sz="5800" dirty="0" smtClean="0"/>
              <a:t>se píší </a:t>
            </a:r>
            <a:r>
              <a:rPr lang="cs-CZ" sz="5800" dirty="0" smtClean="0">
                <a:solidFill>
                  <a:srgbClr val="FF0000"/>
                </a:solidFill>
              </a:rPr>
              <a:t>zvlášť</a:t>
            </a:r>
            <a:r>
              <a:rPr lang="cs-CZ" sz="5800" dirty="0" smtClean="0"/>
              <a:t> - dvacet jedna, </a:t>
            </a:r>
            <a:r>
              <a:rPr lang="cs-CZ" sz="5800" dirty="0" smtClean="0">
                <a:solidFill>
                  <a:srgbClr val="00B050"/>
                </a:solidFill>
              </a:rPr>
              <a:t>dvacet dva, dvacátý druhý, </a:t>
            </a:r>
            <a:r>
              <a:rPr lang="cs-CZ" sz="5800" dirty="0" smtClean="0"/>
              <a:t>dvě stě čtyřicet pět, tisíc devět set devadesát tři, </a:t>
            </a:r>
            <a:br>
              <a:rPr lang="cs-CZ" sz="5800" dirty="0" smtClean="0"/>
            </a:br>
            <a:r>
              <a:rPr lang="cs-CZ" sz="5800" dirty="0" smtClean="0"/>
              <a:t>čtyř stý padesátý sedmý </a:t>
            </a:r>
            <a:br>
              <a:rPr lang="cs-CZ" sz="5800" dirty="0" smtClean="0"/>
            </a:br>
            <a:r>
              <a:rPr lang="cs-CZ" sz="5800" dirty="0" smtClean="0"/>
              <a:t>- jen na účtech a poštovních poukázkách píšeme číslovkové výrazy dohromady</a:t>
            </a:r>
          </a:p>
          <a:p>
            <a:pPr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Jiné spřežky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pravděpodobný - pravděpodobnost práceschopný – práceschopnost</a:t>
            </a:r>
            <a:br>
              <a:rPr lang="cs-CZ" dirty="0" smtClean="0"/>
            </a:br>
            <a:r>
              <a:rPr lang="cs-CZ" dirty="0" smtClean="0"/>
              <a:t>dlouhohrající, kolemjdoucí, takzvaný atd., podobně jakživ aj.</a:t>
            </a:r>
          </a:p>
          <a:p>
            <a:pPr>
              <a:buFontTx/>
              <a:buChar char="-"/>
            </a:pPr>
            <a:r>
              <a:rPr lang="cs-CZ" dirty="0" smtClean="0"/>
              <a:t>některé z těchto spřežek lze však psát i jako spojení slov samostatných</a:t>
            </a:r>
          </a:p>
          <a:p>
            <a:pPr>
              <a:buFontTx/>
              <a:buChar char="-"/>
            </a:pPr>
            <a:r>
              <a:rPr lang="cs-CZ" dirty="0" smtClean="0"/>
              <a:t>např. takzvaný - tak zvaný, jakživ - jak živ, </a:t>
            </a:r>
            <a:r>
              <a:rPr lang="cs-CZ" dirty="0" err="1" smtClean="0"/>
              <a:t>nížepodepsaný</a:t>
            </a:r>
            <a:r>
              <a:rPr lang="cs-CZ" dirty="0" smtClean="0"/>
              <a:t> - níže podepsaný, </a:t>
            </a:r>
            <a:br>
              <a:rPr lang="cs-CZ" dirty="0" smtClean="0"/>
            </a:br>
            <a:r>
              <a:rPr lang="cs-CZ" dirty="0" err="1" smtClean="0"/>
              <a:t>výšeuvedený</a:t>
            </a:r>
            <a:r>
              <a:rPr lang="cs-CZ" dirty="0" smtClean="0"/>
              <a:t> - výše uvedený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STYBLÍK, Vlastimil. </a:t>
            </a:r>
            <a:r>
              <a:rPr lang="cs-CZ" i="1" dirty="0" smtClean="0"/>
              <a:t>Cvičení z pravopisu pro větší školáky: pro žáky druhého stupně ZŠ a odpovídajících ročníků víceletých gymnázií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2005, 160 s. ISBN 80-723-5303-9.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299</Words>
  <Application>Microsoft Office PowerPoint</Application>
  <PresentationFormat>Předvádění na obrazovce (4:3)</PresentationFormat>
  <Paragraphs>54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Význam, vznik a psaní spřežek</vt:lpstr>
      <vt:lpstr>Příklady spřežek  </vt:lpstr>
      <vt:lpstr>Vznik spřežek</vt:lpstr>
      <vt:lpstr>Rozlišujme</vt:lpstr>
      <vt:lpstr>Dohromady i zvlášť</vt:lpstr>
      <vt:lpstr>Dohromady i zvlášť</vt:lpstr>
      <vt:lpstr>Jen dohromady </vt:lpstr>
      <vt:lpstr>Jen zvlášť</vt:lpstr>
      <vt:lpstr>Složené číslovkové výrazy</vt:lpstr>
      <vt:lpstr>Jiné spřežky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Příslovečné spřežky</dc:title>
  <dc:creator>marikova</dc:creator>
  <cp:lastModifiedBy>siroky</cp:lastModifiedBy>
  <cp:revision>19</cp:revision>
  <dcterms:created xsi:type="dcterms:W3CDTF">2013-09-10T04:59:59Z</dcterms:created>
  <dcterms:modified xsi:type="dcterms:W3CDTF">2013-09-17T19:08:27Z</dcterms:modified>
</cp:coreProperties>
</file>