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9" r:id="rId2"/>
    <p:sldId id="275" r:id="rId3"/>
    <p:sldId id="277" r:id="rId4"/>
    <p:sldId id="259" r:id="rId5"/>
    <p:sldId id="257" r:id="rId6"/>
    <p:sldId id="263" r:id="rId7"/>
    <p:sldId id="268" r:id="rId8"/>
    <p:sldId id="272" r:id="rId9"/>
    <p:sldId id="271" r:id="rId10"/>
    <p:sldId id="276" r:id="rId11"/>
    <p:sldId id="269" r:id="rId12"/>
    <p:sldId id="261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35" autoAdjust="0"/>
    <p:restoredTop sz="94633" autoAdjust="0"/>
  </p:normalViewPr>
  <p:slideViewPr>
    <p:cSldViewPr>
      <p:cViewPr>
        <p:scale>
          <a:sx n="68" d="100"/>
          <a:sy n="68" d="100"/>
        </p:scale>
        <p:origin x="-2256" y="-9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2CF5C9-B9EA-44A9-B18A-35B537210669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B03A39-48E2-4E38-8A74-F4C6A8EC4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B03A39-48E2-4E38-8A74-F4C6A8EC438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B03A39-48E2-4E38-8A74-F4C6A8EC438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AB01-03B2-426C-8CBB-036C53FD3ACE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E086-EC28-4E41-B38F-7EBE25916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AB01-03B2-426C-8CBB-036C53FD3ACE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E086-EC28-4E41-B38F-7EBE25916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AB01-03B2-426C-8CBB-036C53FD3ACE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E086-EC28-4E41-B38F-7EBE25916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AB01-03B2-426C-8CBB-036C53FD3ACE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E086-EC28-4E41-B38F-7EBE25916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AB01-03B2-426C-8CBB-036C53FD3ACE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E086-EC28-4E41-B38F-7EBE25916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AB01-03B2-426C-8CBB-036C53FD3ACE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E086-EC28-4E41-B38F-7EBE25916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AB01-03B2-426C-8CBB-036C53FD3ACE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E086-EC28-4E41-B38F-7EBE25916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AB01-03B2-426C-8CBB-036C53FD3ACE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E086-EC28-4E41-B38F-7EBE25916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AB01-03B2-426C-8CBB-036C53FD3ACE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E086-EC28-4E41-B38F-7EBE25916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AB01-03B2-426C-8CBB-036C53FD3ACE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E086-EC28-4E41-B38F-7EBE25916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0AB01-03B2-426C-8CBB-036C53FD3ACE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F1E086-EC28-4E41-B38F-7EBE25916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60AB01-03B2-426C-8CBB-036C53FD3ACE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F1E086-EC28-4E41-B38F-7EBE25916F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179511" y="1844824"/>
          <a:ext cx="8712969" cy="4683128"/>
        </p:xfrm>
        <a:graphic>
          <a:graphicData uri="http://schemas.openxmlformats.org/drawingml/2006/table">
            <a:tbl>
              <a:tblPr/>
              <a:tblGrid>
                <a:gridCol w="1362298"/>
                <a:gridCol w="1665220"/>
                <a:gridCol w="2173514"/>
                <a:gridCol w="2484994"/>
                <a:gridCol w="738909"/>
                <a:gridCol w="288034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Psaní i/y po souhláskách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září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OPVK_1.5_DUM_III/2_CJL_MA003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grafické stránky jazyka,  rozdělení hlásek a psaní i/y po souhláskách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 samohlásky (vokály) – krátké, dlouhé, dvojhlásky     (au, </a:t>
            </a:r>
            <a:r>
              <a:rPr lang="cs-CZ" dirty="0" err="1" smtClean="0"/>
              <a:t>ou</a:t>
            </a:r>
            <a:r>
              <a:rPr lang="cs-CZ" dirty="0" smtClean="0"/>
              <a:t>)</a:t>
            </a:r>
          </a:p>
          <a:p>
            <a:r>
              <a:rPr lang="cs-CZ" dirty="0" smtClean="0"/>
              <a:t>v českém jazyce je 5 samohlásek, ty tvoří slabiky</a:t>
            </a:r>
          </a:p>
          <a:p>
            <a:r>
              <a:rPr lang="cs-CZ" dirty="0" smtClean="0"/>
              <a:t> souhlásky (konsonanty) –tvrdé, měkké, obojetné</a:t>
            </a:r>
          </a:p>
          <a:p>
            <a:r>
              <a:rPr lang="cs-CZ" dirty="0" smtClean="0"/>
              <a:t>v českém jazyce je 25 souhlásek, </a:t>
            </a:r>
            <a:br>
              <a:rPr lang="cs-CZ" dirty="0" smtClean="0"/>
            </a:br>
            <a:r>
              <a:rPr lang="cs-CZ" dirty="0" smtClean="0"/>
              <a:t>z toho 1 souhláska je tvořena ze 2 písmen – </a:t>
            </a:r>
            <a:br>
              <a:rPr lang="cs-CZ" dirty="0" smtClean="0"/>
            </a:br>
            <a:r>
              <a:rPr lang="cs-CZ" dirty="0" smtClean="0"/>
              <a:t>jde o spřežku ch</a:t>
            </a:r>
          </a:p>
          <a:p>
            <a:endParaRPr lang="cs-CZ" dirty="0" smtClean="0"/>
          </a:p>
          <a:p>
            <a:r>
              <a:rPr lang="cs-CZ" dirty="0" smtClean="0"/>
              <a:t>R, L tvoří slabiky	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Hlásky i/y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sz="4800" dirty="0" smtClean="0"/>
              <a:t>patří mezi samohlásky</a:t>
            </a:r>
          </a:p>
          <a:p>
            <a:r>
              <a:rPr lang="cs-CZ" sz="4800" dirty="0" smtClean="0"/>
              <a:t>označují hlásku jedinou</a:t>
            </a:r>
          </a:p>
          <a:p>
            <a:r>
              <a:rPr lang="cs-CZ" sz="4800" dirty="0" smtClean="0"/>
              <a:t>kdy se píše které i/y, určují Pravidla českého pravopisu </a:t>
            </a:r>
          </a:p>
          <a:p>
            <a:r>
              <a:rPr lang="cs-CZ" sz="4800" dirty="0" smtClean="0"/>
              <a:t>po vyjmenovaných slovech vždy y/ý</a:t>
            </a:r>
            <a:endParaRPr lang="cs-CZ" sz="4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a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původně </a:t>
            </a:r>
            <a:r>
              <a:rPr lang="cs-CZ" dirty="0"/>
              <a:t>se hlásky </a:t>
            </a:r>
            <a:r>
              <a:rPr lang="cs-CZ" i="1" dirty="0"/>
              <a:t>i</a:t>
            </a:r>
            <a:r>
              <a:rPr lang="cs-CZ" dirty="0"/>
              <a:t> a </a:t>
            </a:r>
            <a:r>
              <a:rPr lang="cs-CZ" i="1" dirty="0"/>
              <a:t>y</a:t>
            </a:r>
            <a:r>
              <a:rPr lang="cs-CZ" dirty="0"/>
              <a:t> lišily </a:t>
            </a:r>
            <a:r>
              <a:rPr lang="cs-CZ" dirty="0" smtClean="0"/>
              <a:t>výslovností, </a:t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/>
              <a:t>současné době </a:t>
            </a:r>
            <a:r>
              <a:rPr lang="cs-CZ" dirty="0" smtClean="0"/>
              <a:t>se </a:t>
            </a:r>
            <a:r>
              <a:rPr lang="cs-CZ" dirty="0"/>
              <a:t>rozdíl zachoval již jen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/>
              <a:t>některých </a:t>
            </a:r>
            <a:r>
              <a:rPr lang="cs-CZ" dirty="0" smtClean="0"/>
              <a:t>nářečích </a:t>
            </a:r>
          </a:p>
          <a:p>
            <a:r>
              <a:rPr lang="cs-CZ" dirty="0" smtClean="0"/>
              <a:t>vyjmenovaná </a:t>
            </a:r>
            <a:r>
              <a:rPr lang="cs-CZ" dirty="0"/>
              <a:t>slova </a:t>
            </a:r>
            <a:r>
              <a:rPr lang="cs-CZ" dirty="0" smtClean="0"/>
              <a:t>byla odedávna </a:t>
            </a:r>
            <a:r>
              <a:rPr lang="cs-CZ" dirty="0"/>
              <a:t>součástí Pravidel českého pravopisu a uváděna byla ve vydáních z let 1902, 1913, 1941, 1957, </a:t>
            </a:r>
            <a:r>
              <a:rPr lang="cs-CZ" dirty="0" smtClean="0"/>
              <a:t>1993</a:t>
            </a:r>
            <a:endParaRPr lang="cs-CZ" dirty="0"/>
          </a:p>
          <a:p>
            <a:r>
              <a:rPr lang="cs-CZ" dirty="0" smtClean="0"/>
              <a:t>jako </a:t>
            </a:r>
            <a:r>
              <a:rPr lang="cs-CZ" dirty="0" smtClean="0">
                <a:solidFill>
                  <a:srgbClr val="FF0000"/>
                </a:solidFill>
              </a:rPr>
              <a:t>nejstarší</a:t>
            </a:r>
            <a:r>
              <a:rPr lang="cs-CZ" dirty="0" smtClean="0"/>
              <a:t> </a:t>
            </a:r>
            <a:r>
              <a:rPr lang="cs-CZ" dirty="0"/>
              <a:t>zdroj jsou uváděna </a:t>
            </a:r>
            <a:r>
              <a:rPr lang="cs-CZ" dirty="0">
                <a:solidFill>
                  <a:srgbClr val="FF0000"/>
                </a:solidFill>
              </a:rPr>
              <a:t>Pravidla hledící k českému pravopisu a tvarosloví </a:t>
            </a:r>
            <a:r>
              <a:rPr lang="cs-CZ" dirty="0"/>
              <a:t>z roku 1902, jejichž autorem byl </a:t>
            </a:r>
            <a:r>
              <a:rPr lang="cs-CZ" dirty="0">
                <a:solidFill>
                  <a:srgbClr val="FF0000"/>
                </a:solidFill>
              </a:rPr>
              <a:t>Jan </a:t>
            </a:r>
            <a:r>
              <a:rPr lang="cs-CZ" dirty="0" err="1" smtClean="0">
                <a:solidFill>
                  <a:srgbClr val="FF0000"/>
                </a:solidFill>
              </a:rPr>
              <a:t>Gebauer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Seznam </a:t>
            </a:r>
            <a:r>
              <a:rPr lang="cs-CZ" dirty="0"/>
              <a:t>vyjmenovaných slov uváděný ve školních učebnicích se časem vyvíjí. </a:t>
            </a:r>
            <a:br>
              <a:rPr lang="cs-CZ" dirty="0"/>
            </a:br>
            <a:r>
              <a:rPr lang="cs-CZ" dirty="0"/>
              <a:t>Zastaralá slova jsou nahrazována živějšími slovy s týmž kořenem, jsou doplňována chybějící slova, jsou přidávána příbuzná slova. Seznamy vyjmenovaných slov bývají zpravidla doplňovány i příklady příbuzných slov, zaměnitelných nepříbuzných slov a nevyjmenovaných slov, v nichž často lidé dělají chyby.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souhlásek S, Z, 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400" dirty="0"/>
              <a:t>j</a:t>
            </a:r>
            <a:r>
              <a:rPr lang="cs-CZ" sz="4400" dirty="0" smtClean="0"/>
              <a:t>eště </a:t>
            </a:r>
            <a:r>
              <a:rPr lang="cs-CZ" sz="4400" dirty="0"/>
              <a:t>podle </a:t>
            </a:r>
            <a:r>
              <a:rPr lang="cs-CZ" sz="4400" dirty="0">
                <a:solidFill>
                  <a:srgbClr val="FF0000"/>
                </a:solidFill>
              </a:rPr>
              <a:t>bratrského pravopisu </a:t>
            </a:r>
            <a:r>
              <a:rPr lang="cs-CZ" sz="4400" dirty="0"/>
              <a:t>byly hlásky </a:t>
            </a:r>
            <a:r>
              <a:rPr lang="cs-CZ" sz="4400" dirty="0" smtClean="0"/>
              <a:t>S</a:t>
            </a:r>
            <a:r>
              <a:rPr lang="cs-CZ" sz="4400" dirty="0"/>
              <a:t>, Z a C </a:t>
            </a:r>
            <a:r>
              <a:rPr lang="cs-CZ" sz="4400" dirty="0" smtClean="0"/>
              <a:t>tvrdé </a:t>
            </a:r>
            <a:r>
              <a:rPr lang="cs-CZ" sz="4400" dirty="0"/>
              <a:t/>
            </a:r>
            <a:br>
              <a:rPr lang="cs-CZ" sz="4400" dirty="0"/>
            </a:br>
            <a:endParaRPr lang="cs-CZ" sz="4400" dirty="0" smtClean="0"/>
          </a:p>
          <a:p>
            <a:r>
              <a:rPr lang="cs-CZ" sz="4400" dirty="0" smtClean="0">
                <a:solidFill>
                  <a:srgbClr val="FF0000"/>
                </a:solidFill>
              </a:rPr>
              <a:t>Josef Dobrovský </a:t>
            </a:r>
            <a:r>
              <a:rPr lang="cs-CZ" sz="4400" dirty="0">
                <a:solidFill>
                  <a:srgbClr val="FF0000"/>
                </a:solidFill>
              </a:rPr>
              <a:t>v Zevrubné mluvnici jazyka českého </a:t>
            </a:r>
            <a:r>
              <a:rPr lang="cs-CZ" sz="4400" dirty="0"/>
              <a:t>(1809) </a:t>
            </a:r>
            <a:r>
              <a:rPr lang="cs-CZ" sz="4400" dirty="0" err="1"/>
              <a:t>překlasifikoval</a:t>
            </a:r>
            <a:r>
              <a:rPr lang="cs-CZ" sz="4400" dirty="0"/>
              <a:t> 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C </a:t>
            </a:r>
            <a:r>
              <a:rPr lang="cs-CZ" sz="4400" dirty="0"/>
              <a:t>na měkkou </a:t>
            </a:r>
            <a:r>
              <a:rPr lang="cs-CZ" sz="4400" dirty="0" smtClean="0"/>
              <a:t>souhlásku, </a:t>
            </a:r>
            <a:br>
              <a:rPr lang="cs-CZ" sz="4400" dirty="0" smtClean="0"/>
            </a:br>
            <a:r>
              <a:rPr lang="cs-CZ" sz="4400" dirty="0" smtClean="0"/>
              <a:t>S </a:t>
            </a:r>
            <a:r>
              <a:rPr lang="cs-CZ" sz="4400" dirty="0"/>
              <a:t>a Z na </a:t>
            </a:r>
            <a:r>
              <a:rPr lang="cs-CZ" sz="4400" dirty="0" smtClean="0"/>
              <a:t>obojetné</a:t>
            </a:r>
            <a:endParaRPr lang="cs-CZ" sz="44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souhlásky 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6700" dirty="0" smtClean="0">
                <a:latin typeface="Calibri" pitchFamily="34" charset="0"/>
              </a:rPr>
              <a:t>lingvisté ve 2. polovině </a:t>
            </a:r>
            <a:r>
              <a:rPr lang="cs-CZ" sz="6700" dirty="0">
                <a:latin typeface="Calibri" pitchFamily="34" charset="0"/>
              </a:rPr>
              <a:t>20. </a:t>
            </a:r>
            <a:r>
              <a:rPr lang="cs-CZ" sz="6700" dirty="0" smtClean="0">
                <a:latin typeface="Calibri" pitchFamily="34" charset="0"/>
              </a:rPr>
              <a:t>století upozorňovali na mýlku v Dobrovského klasifikaci, neboť dle nich je C ve </a:t>
            </a:r>
            <a:r>
              <a:rPr lang="cs-CZ" sz="6700" dirty="0">
                <a:latin typeface="Calibri" pitchFamily="34" charset="0"/>
              </a:rPr>
              <a:t>skutečnosti obojetnou </a:t>
            </a:r>
            <a:r>
              <a:rPr lang="cs-CZ" sz="6700" dirty="0" smtClean="0">
                <a:latin typeface="Calibri" pitchFamily="34" charset="0"/>
              </a:rPr>
              <a:t>souhláskou</a:t>
            </a:r>
          </a:p>
          <a:p>
            <a:r>
              <a:rPr lang="cs-CZ" sz="6700" dirty="0" smtClean="0">
                <a:latin typeface="Calibri" pitchFamily="34" charset="0"/>
              </a:rPr>
              <a:t>podle </a:t>
            </a:r>
            <a:r>
              <a:rPr lang="cs-CZ" sz="6700" dirty="0">
                <a:latin typeface="Calibri" pitchFamily="34" charset="0"/>
              </a:rPr>
              <a:t>aktuálně platného pravopisu </a:t>
            </a:r>
            <a:r>
              <a:rPr lang="cs-CZ" sz="6700" dirty="0" smtClean="0">
                <a:latin typeface="Calibri" pitchFamily="34" charset="0"/>
              </a:rPr>
              <a:t>je c měkká souhláska a ve </a:t>
            </a:r>
            <a:r>
              <a:rPr lang="cs-CZ" sz="6700" dirty="0">
                <a:latin typeface="Calibri" pitchFamily="34" charset="0"/>
              </a:rPr>
              <a:t>slovech českého původu </a:t>
            </a:r>
            <a:r>
              <a:rPr lang="cs-CZ" sz="6700" dirty="0" smtClean="0">
                <a:latin typeface="Calibri" pitchFamily="34" charset="0"/>
              </a:rPr>
              <a:t>se píše </a:t>
            </a:r>
            <a:r>
              <a:rPr lang="cs-CZ" sz="6700" dirty="0">
                <a:solidFill>
                  <a:srgbClr val="FF0000"/>
                </a:solidFill>
                <a:latin typeface="Calibri" pitchFamily="34" charset="0"/>
              </a:rPr>
              <a:t>po C tvrdé y jen </a:t>
            </a:r>
            <a:r>
              <a:rPr lang="cs-CZ" sz="6700" dirty="0">
                <a:latin typeface="Calibri" pitchFamily="34" charset="0"/>
              </a:rPr>
              <a:t>ve dvou typech případů: </a:t>
            </a:r>
            <a:r>
              <a:rPr lang="cs-CZ" sz="6700" dirty="0" smtClean="0">
                <a:latin typeface="Calibri" pitchFamily="34" charset="0"/>
              </a:rPr>
              <a:t/>
            </a:r>
            <a:br>
              <a:rPr lang="cs-CZ" sz="6700" dirty="0" smtClean="0">
                <a:latin typeface="Calibri" pitchFamily="34" charset="0"/>
              </a:rPr>
            </a:br>
            <a:r>
              <a:rPr lang="cs-CZ" sz="6700" dirty="0" smtClean="0">
                <a:latin typeface="Calibri" pitchFamily="34" charset="0"/>
              </a:rPr>
              <a:t>podstatná </a:t>
            </a:r>
            <a:r>
              <a:rPr lang="cs-CZ" sz="6700" dirty="0">
                <a:latin typeface="Calibri" pitchFamily="34" charset="0"/>
              </a:rPr>
              <a:t>jména podle vzoru hrad končící v prvním pádu na C </a:t>
            </a:r>
            <a:r>
              <a:rPr lang="cs-CZ" sz="6700" dirty="0" smtClean="0">
                <a:solidFill>
                  <a:srgbClr val="FF0000"/>
                </a:solidFill>
                <a:latin typeface="Calibri" pitchFamily="34" charset="0"/>
              </a:rPr>
              <a:t>tácy</a:t>
            </a:r>
            <a:r>
              <a:rPr lang="cs-CZ" sz="6700" dirty="0">
                <a:solidFill>
                  <a:srgbClr val="FF0000"/>
                </a:solidFill>
                <a:latin typeface="Calibri" pitchFamily="34" charset="0"/>
              </a:rPr>
              <a:t>, </a:t>
            </a:r>
            <a:r>
              <a:rPr lang="cs-CZ" sz="6700" dirty="0" err="1" smtClean="0">
                <a:solidFill>
                  <a:srgbClr val="FF0000"/>
                </a:solidFill>
                <a:latin typeface="Calibri" pitchFamily="34" charset="0"/>
              </a:rPr>
              <a:t>kecy</a:t>
            </a:r>
            <a:r>
              <a:rPr lang="cs-CZ" sz="67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6700" dirty="0">
                <a:latin typeface="Calibri" pitchFamily="34" charset="0"/>
              </a:rPr>
              <a:t>a </a:t>
            </a:r>
            <a:r>
              <a:rPr lang="cs-CZ" sz="6700" dirty="0" smtClean="0">
                <a:latin typeface="Calibri" pitchFamily="34" charset="0"/>
              </a:rPr>
              <a:t>přídavné jméno</a:t>
            </a:r>
            <a:r>
              <a:rPr lang="cs-CZ" sz="67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6700" dirty="0" err="1" smtClean="0">
                <a:solidFill>
                  <a:srgbClr val="FF0000"/>
                </a:solidFill>
                <a:latin typeface="Calibri" pitchFamily="34" charset="0"/>
              </a:rPr>
              <a:t>bezkopcý</a:t>
            </a:r>
            <a:endParaRPr lang="cs-CZ" sz="6700" dirty="0" smtClean="0">
              <a:solidFill>
                <a:srgbClr val="FF0000"/>
              </a:solidFill>
              <a:latin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Souhláska </a:t>
            </a:r>
            <a:r>
              <a:rPr lang="cs-CZ" dirty="0" smtClean="0">
                <a:solidFill>
                  <a:srgbClr val="FF0000"/>
                </a:solidFill>
              </a:rPr>
              <a:t>C dnes měkká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/>
              <a:t>p</a:t>
            </a:r>
            <a:r>
              <a:rPr lang="cs-CZ" dirty="0" smtClean="0"/>
              <a:t>okud </a:t>
            </a:r>
            <a:r>
              <a:rPr lang="cs-CZ" dirty="0"/>
              <a:t>by v budoucnu C bylo </a:t>
            </a:r>
            <a:r>
              <a:rPr lang="cs-CZ" dirty="0" err="1"/>
              <a:t>překlasifikováno</a:t>
            </a:r>
            <a:r>
              <a:rPr lang="cs-CZ" dirty="0"/>
              <a:t> na obojetnou souhlásku, což jazyková poradna ÚJČ považuje za odůvodněné a </a:t>
            </a:r>
            <a:r>
              <a:rPr lang="cs-CZ" dirty="0" smtClean="0"/>
              <a:t>možné,</a:t>
            </a:r>
            <a:r>
              <a:rPr lang="cs-CZ" dirty="0"/>
              <a:t> </a:t>
            </a:r>
            <a:r>
              <a:rPr lang="cs-CZ" dirty="0" smtClean="0"/>
              <a:t>dotklo </a:t>
            </a:r>
            <a:r>
              <a:rPr lang="cs-CZ" dirty="0"/>
              <a:t>by se to </a:t>
            </a:r>
            <a:r>
              <a:rPr lang="cs-CZ" dirty="0" smtClean="0"/>
              <a:t>především </a:t>
            </a:r>
            <a:r>
              <a:rPr lang="cs-CZ" dirty="0"/>
              <a:t>slov podle vzorů předseda a žena (</a:t>
            </a:r>
            <a:r>
              <a:rPr lang="cs-CZ" dirty="0" err="1"/>
              <a:t>Nohavica</a:t>
            </a:r>
            <a:r>
              <a:rPr lang="cs-CZ" dirty="0"/>
              <a:t>, skica), které by pak nepodléhaly měkkým podvzorům, a to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dosud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/>
              <a:t>podléhají, </a:t>
            </a:r>
            <a:r>
              <a:rPr lang="cs-CZ" dirty="0"/>
              <a:t>a řídí se </a:t>
            </a:r>
            <a:r>
              <a:rPr lang="cs-CZ" dirty="0" smtClean="0"/>
              <a:t>tak měkkou </a:t>
            </a:r>
            <a:r>
              <a:rPr lang="cs-CZ" dirty="0"/>
              <a:t>souhláskou </a:t>
            </a:r>
            <a:r>
              <a:rPr lang="cs-CZ" dirty="0" smtClean="0"/>
              <a:t>C</a:t>
            </a:r>
            <a:r>
              <a:rPr lang="cs-CZ" dirty="0"/>
              <a:t/>
            </a:r>
            <a:br>
              <a:rPr lang="cs-CZ" dirty="0"/>
            </a:br>
            <a:r>
              <a:rPr lang="cs-CZ" dirty="0">
                <a:solidFill>
                  <a:srgbClr val="FF0000"/>
                </a:solidFill>
              </a:rPr>
              <a:t>1. p. </a:t>
            </a:r>
            <a:r>
              <a:rPr lang="cs-CZ" dirty="0" err="1">
                <a:solidFill>
                  <a:srgbClr val="FF0000"/>
                </a:solidFill>
              </a:rPr>
              <a:t>Nohavica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1. p. skica</a:t>
            </a: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2. p. </a:t>
            </a:r>
            <a:r>
              <a:rPr lang="cs-CZ" dirty="0" smtClean="0">
                <a:solidFill>
                  <a:srgbClr val="FF0000"/>
                </a:solidFill>
              </a:rPr>
              <a:t>Nohavici,…           2. p. skici,… mn. č - skici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- po písmenech, která označují měkké souhlásky, se píše měkké i/í</a:t>
            </a:r>
            <a:br>
              <a:rPr lang="cs-CZ" dirty="0" smtClean="0"/>
            </a:br>
            <a:r>
              <a:rPr lang="cs-CZ" dirty="0" smtClean="0"/>
              <a:t>např. </a:t>
            </a:r>
            <a:r>
              <a:rPr lang="cs-CZ" dirty="0" smtClean="0">
                <a:solidFill>
                  <a:srgbClr val="00B0F0"/>
                </a:solidFill>
              </a:rPr>
              <a:t>ži</a:t>
            </a:r>
            <a:r>
              <a:rPr lang="cs-CZ" dirty="0" smtClean="0"/>
              <a:t>vý, </a:t>
            </a:r>
            <a:r>
              <a:rPr lang="cs-CZ" dirty="0" smtClean="0">
                <a:solidFill>
                  <a:srgbClr val="00B0F0"/>
                </a:solidFill>
              </a:rPr>
              <a:t>ží</a:t>
            </a:r>
            <a:r>
              <a:rPr lang="cs-CZ" dirty="0" smtClean="0"/>
              <a:t>t, </a:t>
            </a:r>
            <a:r>
              <a:rPr lang="cs-CZ" dirty="0" smtClean="0">
                <a:solidFill>
                  <a:srgbClr val="00B0F0"/>
                </a:solidFill>
              </a:rPr>
              <a:t>ši</a:t>
            </a:r>
            <a:r>
              <a:rPr lang="cs-CZ" dirty="0" smtClean="0"/>
              <a:t>roký, </a:t>
            </a:r>
            <a:r>
              <a:rPr lang="cs-CZ" dirty="0" smtClean="0">
                <a:solidFill>
                  <a:srgbClr val="00B0F0"/>
                </a:solidFill>
              </a:rPr>
              <a:t>ší</a:t>
            </a:r>
            <a:r>
              <a:rPr lang="cs-CZ" dirty="0" smtClean="0"/>
              <a:t>t, </a:t>
            </a:r>
            <a:r>
              <a:rPr lang="cs-CZ" dirty="0" smtClean="0">
                <a:solidFill>
                  <a:srgbClr val="00B0F0"/>
                </a:solidFill>
              </a:rPr>
              <a:t>či</a:t>
            </a:r>
            <a:r>
              <a:rPr lang="cs-CZ" dirty="0" smtClean="0"/>
              <a:t>stý, </a:t>
            </a:r>
            <a:r>
              <a:rPr lang="cs-CZ" dirty="0" smtClean="0">
                <a:solidFill>
                  <a:srgbClr val="00B0F0"/>
                </a:solidFill>
              </a:rPr>
              <a:t>čí</a:t>
            </a:r>
            <a:r>
              <a:rPr lang="cs-CZ" dirty="0" smtClean="0"/>
              <a:t>tanka, </a:t>
            </a:r>
            <a:r>
              <a:rPr lang="cs-CZ" dirty="0" smtClean="0">
                <a:solidFill>
                  <a:srgbClr val="00B0F0"/>
                </a:solidFill>
              </a:rPr>
              <a:t>ři</a:t>
            </a:r>
            <a:r>
              <a:rPr lang="cs-CZ" dirty="0" smtClean="0"/>
              <a:t>dič, </a:t>
            </a:r>
            <a:r>
              <a:rPr lang="cs-CZ" dirty="0" smtClean="0">
                <a:solidFill>
                  <a:srgbClr val="00B0F0"/>
                </a:solidFill>
              </a:rPr>
              <a:t>ří</a:t>
            </a:r>
            <a:r>
              <a:rPr lang="cs-CZ" dirty="0" smtClean="0"/>
              <a:t>kat, </a:t>
            </a:r>
            <a:r>
              <a:rPr lang="cs-CZ" dirty="0" smtClean="0">
                <a:solidFill>
                  <a:srgbClr val="00B0F0"/>
                </a:solidFill>
              </a:rPr>
              <a:t>ci</a:t>
            </a:r>
            <a:r>
              <a:rPr lang="cs-CZ" dirty="0" smtClean="0"/>
              <a:t>zí, </a:t>
            </a:r>
            <a:r>
              <a:rPr lang="cs-CZ" dirty="0" smtClean="0">
                <a:solidFill>
                  <a:srgbClr val="00B0F0"/>
                </a:solidFill>
              </a:rPr>
              <a:t>cí</a:t>
            </a:r>
            <a:r>
              <a:rPr lang="cs-CZ" dirty="0" smtClean="0"/>
              <a:t>tit, </a:t>
            </a:r>
            <a:r>
              <a:rPr lang="cs-CZ" dirty="0" smtClean="0">
                <a:solidFill>
                  <a:srgbClr val="00B0F0"/>
                </a:solidFill>
              </a:rPr>
              <a:t>ji</a:t>
            </a:r>
            <a:r>
              <a:rPr lang="cs-CZ" dirty="0" smtClean="0"/>
              <a:t>tro, </a:t>
            </a:r>
            <a:r>
              <a:rPr lang="cs-CZ" dirty="0" smtClean="0">
                <a:solidFill>
                  <a:srgbClr val="00B0F0"/>
                </a:solidFill>
              </a:rPr>
              <a:t>jí</a:t>
            </a:r>
            <a:r>
              <a:rPr lang="cs-CZ" dirty="0" smtClean="0"/>
              <a:t>zda, </a:t>
            </a:r>
            <a:r>
              <a:rPr lang="cs-CZ" dirty="0" smtClean="0">
                <a:solidFill>
                  <a:srgbClr val="00B0F0"/>
                </a:solidFill>
              </a:rPr>
              <a:t>di</a:t>
            </a:r>
            <a:r>
              <a:rPr lang="cs-CZ" dirty="0" smtClean="0"/>
              <a:t>voký, </a:t>
            </a:r>
            <a:r>
              <a:rPr lang="cs-CZ" dirty="0" smtClean="0">
                <a:solidFill>
                  <a:srgbClr val="00B0F0"/>
                </a:solidFill>
              </a:rPr>
              <a:t>dí</a:t>
            </a:r>
            <a:r>
              <a:rPr lang="cs-CZ" dirty="0" smtClean="0"/>
              <a:t>tě, </a:t>
            </a:r>
            <a:r>
              <a:rPr lang="cs-CZ" dirty="0" smtClean="0">
                <a:solidFill>
                  <a:srgbClr val="00B0F0"/>
                </a:solidFill>
              </a:rPr>
              <a:t>ti</a:t>
            </a:r>
            <a:r>
              <a:rPr lang="cs-CZ" dirty="0" smtClean="0"/>
              <a:t>sk, </a:t>
            </a:r>
            <a:r>
              <a:rPr lang="cs-CZ" dirty="0" smtClean="0">
                <a:solidFill>
                  <a:srgbClr val="00B0F0"/>
                </a:solidFill>
              </a:rPr>
              <a:t>tí</a:t>
            </a:r>
            <a:r>
              <a:rPr lang="cs-CZ" dirty="0" smtClean="0"/>
              <a:t>seň, </a:t>
            </a:r>
            <a:r>
              <a:rPr lang="cs-CZ" dirty="0" smtClean="0">
                <a:solidFill>
                  <a:srgbClr val="00B0F0"/>
                </a:solidFill>
              </a:rPr>
              <a:t>ni</a:t>
            </a:r>
            <a:r>
              <a:rPr lang="cs-CZ" dirty="0" smtClean="0"/>
              <a:t>t, </a:t>
            </a:r>
            <a:r>
              <a:rPr lang="cs-CZ" dirty="0" smtClean="0">
                <a:solidFill>
                  <a:srgbClr val="00B0F0"/>
                </a:solidFill>
              </a:rPr>
              <a:t>ní</a:t>
            </a:r>
            <a:r>
              <a:rPr lang="cs-CZ" dirty="0" smtClean="0"/>
              <a:t>zko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POZOR  na souhlásku C</a:t>
            </a:r>
            <a:r>
              <a:rPr lang="cs-CZ" dirty="0" smtClean="0"/>
              <a:t>, po které se píše</a:t>
            </a:r>
            <a:br>
              <a:rPr lang="cs-CZ" dirty="0" smtClean="0"/>
            </a:br>
            <a:r>
              <a:rPr lang="cs-CZ" dirty="0" smtClean="0"/>
              <a:t>v některých slovech </a:t>
            </a:r>
            <a:r>
              <a:rPr lang="cs-CZ" dirty="0" smtClean="0">
                <a:solidFill>
                  <a:srgbClr val="FF0000"/>
                </a:solidFill>
              </a:rPr>
              <a:t>cizího původu </a:t>
            </a:r>
            <a:r>
              <a:rPr lang="cs-CZ" dirty="0" smtClean="0"/>
              <a:t>tvrdé y (cyklón, Cyril, cynik, cylindr, cyklista,…)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Měkké souhlásky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Tvrdé souhlásky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   - po písmenech, která označují tvrdé souhlásky, se píše tvrdé y/ý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např. </a:t>
            </a:r>
            <a:r>
              <a:rPr lang="cs-CZ" dirty="0" smtClean="0">
                <a:solidFill>
                  <a:srgbClr val="FF0000"/>
                </a:solidFill>
              </a:rPr>
              <a:t>hy</a:t>
            </a:r>
            <a:r>
              <a:rPr lang="cs-CZ" dirty="0" smtClean="0"/>
              <a:t>nout, </a:t>
            </a:r>
            <a:r>
              <a:rPr lang="cs-CZ" dirty="0" smtClean="0">
                <a:solidFill>
                  <a:srgbClr val="FF0000"/>
                </a:solidFill>
              </a:rPr>
              <a:t>hý</a:t>
            </a:r>
            <a:r>
              <a:rPr lang="cs-CZ" dirty="0" smtClean="0"/>
              <a:t>bat, </a:t>
            </a:r>
            <a:r>
              <a:rPr lang="cs-CZ" dirty="0" smtClean="0">
                <a:solidFill>
                  <a:srgbClr val="FF0000"/>
                </a:solidFill>
              </a:rPr>
              <a:t>chy</a:t>
            </a:r>
            <a:r>
              <a:rPr lang="cs-CZ" dirty="0" smtClean="0"/>
              <a:t>tat, </a:t>
            </a:r>
            <a:r>
              <a:rPr lang="cs-CZ" dirty="0" smtClean="0">
                <a:solidFill>
                  <a:srgbClr val="FF0000"/>
                </a:solidFill>
              </a:rPr>
              <a:t>chý</a:t>
            </a:r>
            <a:r>
              <a:rPr lang="cs-CZ" dirty="0" smtClean="0"/>
              <a:t>še, </a:t>
            </a:r>
            <a:r>
              <a:rPr lang="cs-CZ" dirty="0" smtClean="0">
                <a:solidFill>
                  <a:srgbClr val="FF0000"/>
                </a:solidFill>
              </a:rPr>
              <a:t>ky</a:t>
            </a:r>
            <a:r>
              <a:rPr lang="cs-CZ" dirty="0" smtClean="0"/>
              <a:t>nout, </a:t>
            </a:r>
            <a:r>
              <a:rPr lang="cs-CZ" dirty="0" smtClean="0">
                <a:solidFill>
                  <a:srgbClr val="FF0000"/>
                </a:solidFill>
              </a:rPr>
              <a:t>ký</a:t>
            </a:r>
            <a:r>
              <a:rPr lang="cs-CZ" dirty="0" smtClean="0"/>
              <a:t>ta, </a:t>
            </a:r>
            <a:r>
              <a:rPr lang="cs-CZ" dirty="0" smtClean="0">
                <a:solidFill>
                  <a:srgbClr val="FF0000"/>
                </a:solidFill>
              </a:rPr>
              <a:t>ry</a:t>
            </a:r>
            <a:r>
              <a:rPr lang="cs-CZ" dirty="0" smtClean="0"/>
              <a:t>ba, </a:t>
            </a:r>
            <a:r>
              <a:rPr lang="cs-CZ" dirty="0" smtClean="0">
                <a:solidFill>
                  <a:srgbClr val="FF0000"/>
                </a:solidFill>
              </a:rPr>
              <a:t>rý</a:t>
            </a:r>
            <a:r>
              <a:rPr lang="cs-CZ" dirty="0" smtClean="0"/>
              <a:t>č, </a:t>
            </a:r>
            <a:r>
              <a:rPr lang="cs-CZ" dirty="0" smtClean="0">
                <a:solidFill>
                  <a:srgbClr val="FF0000"/>
                </a:solidFill>
              </a:rPr>
              <a:t>dy</a:t>
            </a:r>
            <a:r>
              <a:rPr lang="cs-CZ" dirty="0" smtClean="0"/>
              <a:t>chtit, </a:t>
            </a:r>
            <a:r>
              <a:rPr lang="cs-CZ" dirty="0" smtClean="0">
                <a:solidFill>
                  <a:srgbClr val="FF0000"/>
                </a:solidFill>
              </a:rPr>
              <a:t>dý</a:t>
            </a:r>
            <a:r>
              <a:rPr lang="cs-CZ" dirty="0" smtClean="0"/>
              <a:t>ha, </a:t>
            </a:r>
            <a:r>
              <a:rPr lang="cs-CZ" dirty="0" smtClean="0">
                <a:solidFill>
                  <a:srgbClr val="FF0000"/>
                </a:solidFill>
              </a:rPr>
              <a:t>ty, tý</a:t>
            </a:r>
            <a:r>
              <a:rPr lang="cs-CZ" dirty="0" smtClean="0"/>
              <a:t>kat se, </a:t>
            </a:r>
            <a:r>
              <a:rPr lang="cs-CZ" dirty="0" smtClean="0">
                <a:solidFill>
                  <a:srgbClr val="FF0000"/>
                </a:solidFill>
              </a:rPr>
              <a:t>ny</a:t>
            </a:r>
            <a:r>
              <a:rPr lang="cs-CZ" dirty="0" smtClean="0"/>
              <a:t>nější, </a:t>
            </a:r>
            <a:r>
              <a:rPr lang="cs-CZ" dirty="0" smtClean="0">
                <a:solidFill>
                  <a:srgbClr val="FF0000"/>
                </a:solidFill>
              </a:rPr>
              <a:t>ný</a:t>
            </a:r>
            <a:r>
              <a:rPr lang="cs-CZ" dirty="0" smtClean="0"/>
              <a:t>brž</a:t>
            </a:r>
            <a:br>
              <a:rPr lang="cs-CZ" dirty="0" smtClean="0"/>
            </a:br>
            <a:r>
              <a:rPr lang="cs-CZ" dirty="0" smtClean="0"/>
              <a:t>- výjimkou jsou citoslovce (kikirikí, </a:t>
            </a:r>
            <a:r>
              <a:rPr lang="cs-CZ" dirty="0" err="1" smtClean="0"/>
              <a:t>hihihi</a:t>
            </a:r>
            <a:r>
              <a:rPr lang="cs-CZ" dirty="0" smtClean="0"/>
              <a:t>), slovesa od citoslovcí odvozená (</a:t>
            </a:r>
            <a:r>
              <a:rPr lang="cs-CZ" dirty="0" err="1" smtClean="0"/>
              <a:t>hihňat</a:t>
            </a:r>
            <a:r>
              <a:rPr lang="cs-CZ" dirty="0" smtClean="0"/>
              <a:t> se, chichotání) a slova cizího původu (chlorid, historie)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Obojetné souhlásky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po písmenech, která označují obojetné souhlásky, se píše </a:t>
            </a:r>
            <a:br>
              <a:rPr lang="cs-CZ" sz="4400" dirty="0" smtClean="0"/>
            </a:br>
            <a:r>
              <a:rPr lang="cs-CZ" sz="4400" dirty="0" smtClean="0"/>
              <a:t>v některých případech </a:t>
            </a:r>
            <a:r>
              <a:rPr lang="cs-CZ" sz="4400" dirty="0" smtClean="0">
                <a:solidFill>
                  <a:srgbClr val="FF0000"/>
                </a:solidFill>
              </a:rPr>
              <a:t>měkké i </a:t>
            </a:r>
            <a:br>
              <a:rPr lang="cs-CZ" sz="4400" dirty="0" smtClean="0">
                <a:solidFill>
                  <a:srgbClr val="FF0000"/>
                </a:solidFill>
              </a:rPr>
            </a:br>
            <a:r>
              <a:rPr lang="cs-CZ" sz="4400" dirty="0" smtClean="0"/>
              <a:t>a někdy </a:t>
            </a:r>
            <a:r>
              <a:rPr lang="cs-CZ" sz="4400" dirty="0" smtClean="0">
                <a:solidFill>
                  <a:srgbClr val="FF0000"/>
                </a:solidFill>
              </a:rPr>
              <a:t>tvrdé y</a:t>
            </a:r>
          </a:p>
          <a:p>
            <a:r>
              <a:rPr lang="cs-CZ" sz="4400" dirty="0" smtClean="0"/>
              <a:t> platí následující pravidla</a:t>
            </a:r>
            <a:endParaRPr lang="cs-CZ" sz="4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Psaní i/í v příponách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4000" dirty="0" smtClean="0"/>
              <a:t>- v </a:t>
            </a:r>
            <a:r>
              <a:rPr lang="cs-CZ" sz="4000" dirty="0" smtClean="0">
                <a:solidFill>
                  <a:srgbClr val="FF0000"/>
                </a:solidFill>
              </a:rPr>
              <a:t>příponách</a:t>
            </a:r>
            <a:r>
              <a:rPr lang="cs-CZ" sz="4000" dirty="0" smtClean="0"/>
              <a:t> píšeme po obojetných souhláskách měkké </a:t>
            </a:r>
            <a:r>
              <a:rPr lang="cs-CZ" sz="4000" dirty="0" smtClean="0">
                <a:solidFill>
                  <a:srgbClr val="FF0000"/>
                </a:solidFill>
              </a:rPr>
              <a:t>i/í</a:t>
            </a:r>
            <a:r>
              <a:rPr lang="cs-CZ" sz="4000" dirty="0" smtClean="0"/>
              <a:t> (např. zlobit, malina, maminka, babička, kozička, </a:t>
            </a:r>
            <a:br>
              <a:rPr lang="cs-CZ" sz="4000" dirty="0" smtClean="0"/>
            </a:br>
            <a:r>
              <a:rPr lang="cs-CZ" sz="4000" dirty="0" err="1" smtClean="0"/>
              <a:t>psík</a:t>
            </a:r>
            <a:r>
              <a:rPr lang="cs-CZ" sz="4000" dirty="0" smtClean="0"/>
              <a:t>, překvapivý,…)</a:t>
            </a:r>
          </a:p>
          <a:p>
            <a:pPr>
              <a:buNone/>
            </a:pPr>
            <a:r>
              <a:rPr lang="cs-CZ" sz="4000" dirty="0" smtClean="0">
                <a:solidFill>
                  <a:srgbClr val="00B050"/>
                </a:solidFill>
              </a:rPr>
              <a:t>                                 ALE</a:t>
            </a:r>
          </a:p>
          <a:p>
            <a:pPr>
              <a:buNone/>
            </a:pPr>
            <a:r>
              <a:rPr lang="cs-CZ" sz="4000" dirty="0" smtClean="0"/>
              <a:t>-  výjimku tvoří několik případů zařazených mezi </a:t>
            </a:r>
            <a:r>
              <a:rPr lang="cs-CZ" sz="4000" dirty="0" smtClean="0">
                <a:solidFill>
                  <a:srgbClr val="00B050"/>
                </a:solidFill>
              </a:rPr>
              <a:t>vyjmenovaná slova </a:t>
            </a:r>
            <a:r>
              <a:rPr lang="cs-CZ" sz="4000" dirty="0" smtClean="0"/>
              <a:t>(např. brzy, slepýš, Ruzyně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Psaní i/í v kořenech slov </a:t>
            </a:r>
            <a:br>
              <a:rPr lang="cs-CZ" dirty="0" smtClean="0"/>
            </a:br>
            <a:r>
              <a:rPr lang="cs-CZ" dirty="0" smtClean="0"/>
              <a:t>a v předponě vy- /</a:t>
            </a:r>
            <a:r>
              <a:rPr lang="cs-CZ" dirty="0" err="1" smtClean="0"/>
              <a:t>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kořenech slov </a:t>
            </a:r>
            <a:r>
              <a:rPr lang="cs-CZ" dirty="0" smtClean="0"/>
              <a:t>píšeme po obojetných souhláskách ve většině případů měkké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i/í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(např. bída, lidé, míč, síla, víra, zima,…)</a:t>
            </a:r>
          </a:p>
          <a:p>
            <a:r>
              <a:rPr lang="cs-CZ" dirty="0" smtClean="0"/>
              <a:t>jen v tzv. </a:t>
            </a:r>
            <a:r>
              <a:rPr lang="cs-CZ" dirty="0" smtClean="0">
                <a:solidFill>
                  <a:srgbClr val="FF0000"/>
                </a:solidFill>
              </a:rPr>
              <a:t>vyjmenovaných slovech </a:t>
            </a:r>
            <a:r>
              <a:rPr lang="cs-CZ" dirty="0" smtClean="0"/>
              <a:t>píšeme 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v kořenu y/ý  </a:t>
            </a:r>
            <a:r>
              <a:rPr lang="cs-CZ" dirty="0" smtClean="0"/>
              <a:t>(např. bylina, lyže, myš,…)</a:t>
            </a:r>
          </a:p>
          <a:p>
            <a:r>
              <a:rPr lang="cs-CZ" dirty="0" smtClean="0"/>
              <a:t>v </a:t>
            </a:r>
            <a:r>
              <a:rPr lang="cs-CZ" dirty="0" smtClean="0">
                <a:solidFill>
                  <a:srgbClr val="FF0000"/>
                </a:solidFill>
              </a:rPr>
              <a:t>předponě vy-/</a:t>
            </a:r>
            <a:r>
              <a:rPr lang="cs-CZ" dirty="0" err="1" smtClean="0">
                <a:solidFill>
                  <a:srgbClr val="FF0000"/>
                </a:solidFill>
              </a:rPr>
              <a:t>vý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smtClean="0"/>
              <a:t>píšeme vždy tvrdé </a:t>
            </a:r>
            <a:r>
              <a:rPr lang="cs-CZ" dirty="0" smtClean="0">
                <a:solidFill>
                  <a:srgbClr val="FF0000"/>
                </a:solidFill>
              </a:rPr>
              <a:t>y/ý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(např. výstava, vyletět, výlet,…)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STYBLÍK, Vlastimil. </a:t>
            </a:r>
            <a:r>
              <a:rPr lang="cs-CZ" i="1" dirty="0" smtClean="0"/>
              <a:t>Cvičení z pravopisu pro větší školáky: pro žáky druhého stupně ZŠ a odpovídajících ročníků víceletých gymnázií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SPN - pedagogické nakladatelství, 2005, 160 s. ISBN 80-723-5303-9. </a:t>
            </a:r>
          </a:p>
          <a:p>
            <a:r>
              <a:rPr lang="cs-CZ" dirty="0" smtClean="0"/>
              <a:t>Lubomír Šára: Málotřídní škola - přípravy na vyučovací hodiny Český jazyk » Gramatické učivo » Tvrdé a měkké souhlásky. In: [online]. [cit. 2013-09-17]. </a:t>
            </a:r>
          </a:p>
          <a:p>
            <a:r>
              <a:rPr lang="cs-CZ" dirty="0" smtClean="0"/>
              <a:t>Vyjmenovaná slova.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2013-09-17].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617</TotalTime>
  <Words>487</Words>
  <Application>Microsoft Office PowerPoint</Application>
  <PresentationFormat>Předvádění na obrazovce (4:3)</PresentationFormat>
  <Paragraphs>67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Digitální učební materiál</vt:lpstr>
      <vt:lpstr>Hlásky</vt:lpstr>
      <vt:lpstr>Hlásky i/y</vt:lpstr>
      <vt:lpstr>Historie a vývoj</vt:lpstr>
      <vt:lpstr>Vývoj souhlásek S, Z, C</vt:lpstr>
      <vt:lpstr>Historie souhlásky C</vt:lpstr>
      <vt:lpstr>Souhláska C dnes měkká </vt:lpstr>
      <vt:lpstr>Měkké souhlásky</vt:lpstr>
      <vt:lpstr>Tvrdé souhlásky</vt:lpstr>
      <vt:lpstr>Obojetné souhlásky</vt:lpstr>
      <vt:lpstr>Psaní i/í v příponách</vt:lpstr>
      <vt:lpstr>Psaní i/í v kořenech slov  a v předponě vy- /vý</vt:lpstr>
      <vt:lpstr>Zdroje 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S, Z</dc:title>
  <dc:creator>marikova</dc:creator>
  <cp:lastModifiedBy>siroky</cp:lastModifiedBy>
  <cp:revision>60</cp:revision>
  <dcterms:created xsi:type="dcterms:W3CDTF">2013-09-09T11:06:47Z</dcterms:created>
  <dcterms:modified xsi:type="dcterms:W3CDTF">2013-09-17T19:11:21Z</dcterms:modified>
</cp:coreProperties>
</file>