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2" r:id="rId3"/>
    <p:sldId id="257" r:id="rId4"/>
    <p:sldId id="258" r:id="rId5"/>
    <p:sldId id="259" r:id="rId6"/>
    <p:sldId id="266" r:id="rId7"/>
    <p:sldId id="265" r:id="rId8"/>
    <p:sldId id="260" r:id="rId9"/>
    <p:sldId id="263" r:id="rId10"/>
    <p:sldId id="264" r:id="rId11"/>
    <p:sldId id="261" r:id="rId12"/>
    <p:sldId id="267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9" autoAdjust="0"/>
  </p:normalViewPr>
  <p:slideViewPr>
    <p:cSldViewPr>
      <p:cViewPr>
        <p:scale>
          <a:sx n="66" d="100"/>
          <a:sy n="66" d="100"/>
        </p:scale>
        <p:origin x="-132" y="-9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B4059D-35F1-4981-B823-6FAD1FF797F7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D09EE-7684-42CF-9A9C-6DAD6EAAD5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76811-9E83-4623-9E47-520D38C24B3E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CD912-A4E7-46BF-9D4F-5A6DB8F332A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3200" dirty="0" smtClean="0"/>
                        <a:t>Skupiny </a:t>
                      </a:r>
                      <a:r>
                        <a:rPr lang="cs-CZ" sz="3200" dirty="0" smtClean="0"/>
                        <a:t>hlásek </a:t>
                      </a:r>
                      <a:r>
                        <a:rPr lang="cs-CZ" sz="3200" dirty="0" err="1" smtClean="0"/>
                        <a:t>bje</a:t>
                      </a:r>
                      <a:r>
                        <a:rPr lang="cs-CZ" sz="3200" dirty="0" smtClean="0"/>
                        <a:t>, </a:t>
                      </a:r>
                      <a:r>
                        <a:rPr lang="cs-CZ" sz="3200" dirty="0" err="1" smtClean="0"/>
                        <a:t>pě</a:t>
                      </a:r>
                      <a:r>
                        <a:rPr lang="cs-CZ" sz="3200" dirty="0" smtClean="0"/>
                        <a:t>, </a:t>
                      </a:r>
                      <a:r>
                        <a:rPr lang="cs-CZ" sz="3200" dirty="0" err="1" smtClean="0"/>
                        <a:t>vje</a:t>
                      </a:r>
                      <a:r>
                        <a:rPr lang="cs-CZ" sz="3200" dirty="0" smtClean="0"/>
                        <a:t> a hláska ě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září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OPVK_1.5_DUM_III/2_CJL_MA006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006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Opakování grafické stránky jazyka, vysvětlení psaní skupin hlásek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bje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pě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vje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a hlásky ě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Písmeno 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písmeno ě má v češtině tento význam:</a:t>
            </a:r>
          </a:p>
          <a:p>
            <a:r>
              <a:rPr lang="cs-CZ" dirty="0" smtClean="0"/>
              <a:t>ve skupinách </a:t>
            </a:r>
            <a:r>
              <a:rPr lang="cs-CZ" dirty="0" err="1" smtClean="0"/>
              <a:t>dě</a:t>
            </a:r>
            <a:r>
              <a:rPr lang="cs-CZ" dirty="0" smtClean="0"/>
              <a:t>, tě, ně  </a:t>
            </a:r>
            <a:r>
              <a:rPr lang="cs-CZ" dirty="0" smtClean="0">
                <a:solidFill>
                  <a:srgbClr val="FF0000"/>
                </a:solidFill>
              </a:rPr>
              <a:t>označuje měkkou výslovnost souhlásek</a:t>
            </a:r>
            <a:r>
              <a:rPr lang="cs-CZ" dirty="0" smtClean="0"/>
              <a:t>, souhlásky d, t, n </a:t>
            </a:r>
            <a:br>
              <a:rPr lang="cs-CZ" dirty="0" smtClean="0"/>
            </a:br>
            <a:r>
              <a:rPr lang="cs-CZ" dirty="0" smtClean="0"/>
              <a:t>v těchto skupinách se vyslovují měkce</a:t>
            </a:r>
          </a:p>
          <a:p>
            <a:r>
              <a:rPr lang="cs-CZ" dirty="0" smtClean="0"/>
              <a:t>po souhláskách b, p, f, v, označuje </a:t>
            </a:r>
            <a:r>
              <a:rPr lang="cs-CZ" dirty="0" smtClean="0">
                <a:solidFill>
                  <a:srgbClr val="FF0000"/>
                </a:solidFill>
              </a:rPr>
              <a:t>výslovnost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j+e</a:t>
            </a:r>
            <a:r>
              <a:rPr lang="cs-CZ" dirty="0" smtClean="0"/>
              <a:t> – běh, zpěv, svět, větev</a:t>
            </a:r>
          </a:p>
          <a:p>
            <a:r>
              <a:rPr lang="cs-CZ" dirty="0" smtClean="0"/>
              <a:t>po souhlásce m označuje </a:t>
            </a:r>
            <a:r>
              <a:rPr lang="cs-CZ" dirty="0" smtClean="0">
                <a:solidFill>
                  <a:srgbClr val="FF0000"/>
                </a:solidFill>
              </a:rPr>
              <a:t>výslovnost ň+e </a:t>
            </a:r>
            <a:r>
              <a:rPr lang="cs-CZ" dirty="0" smtClean="0"/>
              <a:t>– soukromě, město, posměch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ě po souhláskách d, t, 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ve skupinách </a:t>
            </a:r>
            <a:r>
              <a:rPr lang="cs-CZ" sz="4800" b="1" dirty="0" err="1" smtClean="0"/>
              <a:t>dě</a:t>
            </a:r>
            <a:r>
              <a:rPr lang="cs-CZ" sz="4800" b="1" dirty="0" smtClean="0"/>
              <a:t>, tě, ně</a:t>
            </a:r>
            <a:r>
              <a:rPr lang="cs-CZ" sz="4800" dirty="0" smtClean="0"/>
              <a:t> označuje výslovnost </a:t>
            </a:r>
            <a:br>
              <a:rPr lang="cs-CZ" sz="4800" dirty="0" smtClean="0"/>
            </a:br>
            <a:r>
              <a:rPr lang="cs-CZ" sz="4800" dirty="0" smtClean="0"/>
              <a:t>[ď, ť, ň] + [e] </a:t>
            </a:r>
            <a:br>
              <a:rPr lang="cs-CZ" sz="4800" dirty="0" smtClean="0"/>
            </a:br>
            <a:r>
              <a:rPr lang="cs-CZ" sz="4800" dirty="0" smtClean="0">
                <a:solidFill>
                  <a:srgbClr val="FF0000"/>
                </a:solidFill>
              </a:rPr>
              <a:t>např. </a:t>
            </a:r>
            <a:r>
              <a:rPr lang="cs-CZ" sz="4800" dirty="0" smtClean="0"/>
              <a:t>dělat, mládě, na hradě, tvrdě; tělo, kotě, v plotě, krutě; </a:t>
            </a:r>
            <a:br>
              <a:rPr lang="cs-CZ" sz="4800" dirty="0" smtClean="0"/>
            </a:br>
            <a:r>
              <a:rPr lang="cs-CZ" sz="4800" dirty="0" smtClean="0"/>
              <a:t>něco, koně, ženě, věrně</a:t>
            </a:r>
            <a:endParaRPr lang="cs-CZ" sz="4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ě po souhláskách b, p, v, f,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sz="5800" b="1" dirty="0" smtClean="0"/>
              <a:t>po souhláskách b, p, v, f</a:t>
            </a:r>
            <a:r>
              <a:rPr lang="cs-CZ" sz="5800" dirty="0" smtClean="0"/>
              <a:t> označuje výslovnost </a:t>
            </a:r>
            <a:br>
              <a:rPr lang="cs-CZ" sz="5800" dirty="0" smtClean="0"/>
            </a:br>
            <a:r>
              <a:rPr lang="cs-CZ" sz="5800" dirty="0" smtClean="0"/>
              <a:t>[j + e]</a:t>
            </a:r>
          </a:p>
          <a:p>
            <a:r>
              <a:rPr lang="cs-CZ" sz="5800" dirty="0" smtClean="0">
                <a:solidFill>
                  <a:srgbClr val="FF0000"/>
                </a:solidFill>
              </a:rPr>
              <a:t>např.</a:t>
            </a:r>
            <a:r>
              <a:rPr lang="cs-CZ" sz="5800" dirty="0" smtClean="0"/>
              <a:t> oběd, pěst, věda, fěrtoch hříbě, o lípě, hravě, na harfě, zvědavě, věc, poutavě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ě po souhlásce 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/>
              <a:t>po souhlásce m</a:t>
            </a:r>
            <a:r>
              <a:rPr lang="cs-CZ" sz="4000" dirty="0" smtClean="0"/>
              <a:t> označuje výslovnost [ň + e]</a:t>
            </a:r>
            <a:br>
              <a:rPr lang="cs-CZ" sz="4000" dirty="0" smtClean="0"/>
            </a:br>
            <a:r>
              <a:rPr lang="cs-CZ" sz="4000" dirty="0" smtClean="0">
                <a:solidFill>
                  <a:srgbClr val="FF0000"/>
                </a:solidFill>
              </a:rPr>
              <a:t>např.</a:t>
            </a:r>
            <a:r>
              <a:rPr lang="cs-CZ" sz="4000" dirty="0" smtClean="0"/>
              <a:t>: měď, město, směna, měnit, Mělník, </a:t>
            </a:r>
            <a:r>
              <a:rPr lang="cs-CZ" sz="4000" dirty="0" err="1" smtClean="0"/>
              <a:t>Měcholupy</a:t>
            </a:r>
            <a:r>
              <a:rPr lang="cs-CZ" sz="4000" dirty="0" smtClean="0"/>
              <a:t>, měšťan,</a:t>
            </a:r>
            <a:br>
              <a:rPr lang="cs-CZ" sz="4000" dirty="0" smtClean="0"/>
            </a:br>
            <a:r>
              <a:rPr lang="cs-CZ" sz="4000" dirty="0" smtClean="0"/>
              <a:t>měkký, jmění, měnit se, měsíc,…</a:t>
            </a:r>
          </a:p>
          <a:p>
            <a:pPr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  </a:t>
            </a:r>
            <a:r>
              <a:rPr lang="cs-CZ" sz="4000" dirty="0" smtClean="0"/>
              <a:t> - </a:t>
            </a:r>
            <a:r>
              <a:rPr lang="cs-CZ" sz="4000" dirty="0" smtClean="0">
                <a:solidFill>
                  <a:srgbClr val="FF0000"/>
                </a:solidFill>
              </a:rPr>
              <a:t>mě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(tě, </a:t>
            </a:r>
            <a:r>
              <a:rPr lang="cs-CZ" sz="4000" dirty="0" smtClean="0"/>
              <a:t>mne - tebe) - 2. a 4. p. od já</a:t>
            </a:r>
            <a:br>
              <a:rPr lang="cs-CZ" sz="4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 se skupinou hlásek –</a:t>
            </a:r>
            <a:r>
              <a:rPr lang="cs-CZ" dirty="0" smtClean="0">
                <a:solidFill>
                  <a:srgbClr val="FF0000"/>
                </a:solidFill>
              </a:rPr>
              <a:t>mě</a:t>
            </a:r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4000" dirty="0" smtClean="0"/>
              <a:t>   umět (umí), tamější (od tam -</a:t>
            </a:r>
            <a:r>
              <a:rPr lang="cs-CZ" sz="4000" dirty="0" err="1" smtClean="0"/>
              <a:t>ější</a:t>
            </a:r>
            <a:r>
              <a:rPr lang="cs-CZ" sz="4000" dirty="0" smtClean="0"/>
              <a:t>), soukromě (soukromá), zatmění (tma), osamělý (sám), oněměl (němý, oněmí), uměl (umí), rozuměl (rozumí), paměť (pamatuj), zřejmý (zřejmě), nejznámější (známý), poměli jsme se (mít se dobře)</a:t>
            </a:r>
            <a:endParaRPr lang="cs-CZ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Skupina hlásek –</a:t>
            </a:r>
            <a:r>
              <a:rPr lang="cs-CZ" dirty="0" smtClean="0">
                <a:solidFill>
                  <a:srgbClr val="FF0000"/>
                </a:solidFill>
              </a:rPr>
              <a:t>mně</a:t>
            </a:r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tam, kde je souhláska </a:t>
            </a:r>
            <a:r>
              <a:rPr lang="cs-CZ" sz="3600" dirty="0" smtClean="0">
                <a:solidFill>
                  <a:srgbClr val="FF0000"/>
                </a:solidFill>
              </a:rPr>
              <a:t>[ň] nebo [n]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>
                <a:solidFill>
                  <a:srgbClr val="FF0000"/>
                </a:solidFill>
              </a:rPr>
              <a:t>i v jiném tvaru slova nebo v slově příbuzném</a:t>
            </a:r>
            <a:r>
              <a:rPr lang="cs-CZ" sz="3600" dirty="0" smtClean="0"/>
              <a:t>, píše se –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  <a:r>
              <a:rPr lang="cs-CZ" sz="3600" dirty="0" smtClean="0"/>
              <a:t>-, např. :</a:t>
            </a:r>
            <a:br>
              <a:rPr lang="cs-CZ" sz="3600" dirty="0" smtClean="0"/>
            </a:br>
            <a:r>
              <a:rPr lang="cs-CZ" sz="3600" dirty="0" smtClean="0"/>
              <a:t>zapomněl (pomni), rozumně (rozumný), uzemnění (uzemnit), domněnka, domnělý (domnívat se), zatemnění (zatemnit), nejvýznamnější (významný)</a:t>
            </a:r>
            <a:br>
              <a:rPr lang="cs-CZ" sz="3600" dirty="0" smtClean="0"/>
            </a:br>
            <a:r>
              <a:rPr lang="cs-CZ" sz="3600" dirty="0" smtClean="0"/>
              <a:t>- </a:t>
            </a:r>
            <a:r>
              <a:rPr lang="cs-CZ" sz="3600" dirty="0" smtClean="0">
                <a:solidFill>
                  <a:srgbClr val="FF0000"/>
                </a:solidFill>
              </a:rPr>
              <a:t>mně (tobě</a:t>
            </a:r>
            <a:r>
              <a:rPr lang="cs-CZ" sz="3600" dirty="0" smtClean="0"/>
              <a:t>, mi - ti)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/>
              <a:t>– 3. a 6. p. od já</a:t>
            </a:r>
            <a:endParaRPr lang="cs-CZ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Skupina hlásek –</a:t>
            </a:r>
            <a:r>
              <a:rPr lang="cs-CZ" dirty="0" err="1" smtClean="0"/>
              <a:t>bje</a:t>
            </a:r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err="1" smtClean="0">
                <a:solidFill>
                  <a:srgbClr val="FF0000"/>
                </a:solidFill>
              </a:rPr>
              <a:t>bje</a:t>
            </a:r>
            <a:r>
              <a:rPr lang="cs-CZ" sz="4400" dirty="0" smtClean="0"/>
              <a:t> píšeme </a:t>
            </a:r>
            <a:r>
              <a:rPr lang="cs-CZ" sz="4400" dirty="0" smtClean="0">
                <a:solidFill>
                  <a:srgbClr val="FF0000"/>
                </a:solidFill>
              </a:rPr>
              <a:t>po předponě ob- </a:t>
            </a:r>
            <a:br>
              <a:rPr lang="cs-CZ" sz="4400" dirty="0" smtClean="0">
                <a:solidFill>
                  <a:srgbClr val="FF0000"/>
                </a:solidFill>
              </a:rPr>
            </a:br>
            <a:r>
              <a:rPr lang="cs-CZ" sz="4400" dirty="0" smtClean="0"/>
              <a:t>ve slovech začínajících na </a:t>
            </a:r>
            <a:r>
              <a:rPr lang="cs-CZ" sz="4400" dirty="0" smtClean="0">
                <a:solidFill>
                  <a:srgbClr val="FF0000"/>
                </a:solidFill>
              </a:rPr>
              <a:t>je</a:t>
            </a:r>
            <a:r>
              <a:rPr lang="cs-CZ" sz="4400" dirty="0" smtClean="0"/>
              <a:t>, např.: </a:t>
            </a:r>
            <a:r>
              <a:rPr lang="cs-CZ" sz="4400" dirty="0" smtClean="0">
                <a:solidFill>
                  <a:srgbClr val="FF0000"/>
                </a:solidFill>
              </a:rPr>
              <a:t>ob-jednat</a:t>
            </a:r>
            <a:r>
              <a:rPr lang="cs-CZ" sz="4400" dirty="0" smtClean="0"/>
              <a:t>, ob-jet, ob-jevit</a:t>
            </a:r>
          </a:p>
          <a:p>
            <a:r>
              <a:rPr lang="cs-CZ" sz="4400" dirty="0" smtClean="0"/>
              <a:t>v ostatních případech píšeme </a:t>
            </a:r>
            <a:r>
              <a:rPr lang="cs-CZ" sz="4400" dirty="0" err="1" smtClean="0"/>
              <a:t>bě</a:t>
            </a:r>
            <a:r>
              <a:rPr lang="cs-CZ" sz="4400" dirty="0" smtClean="0"/>
              <a:t> – běh, obětavý, v nádobě apod.</a:t>
            </a:r>
            <a:endParaRPr lang="cs-CZ" sz="4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Skupina hlásek –</a:t>
            </a:r>
            <a:r>
              <a:rPr lang="cs-CZ" dirty="0" err="1" smtClean="0"/>
              <a:t>vje</a:t>
            </a:r>
            <a:r>
              <a:rPr lang="cs-CZ" dirty="0" smtClean="0"/>
              <a:t>-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4400" dirty="0" err="1" smtClean="0">
                <a:solidFill>
                  <a:srgbClr val="FF0000"/>
                </a:solidFill>
              </a:rPr>
              <a:t>vje</a:t>
            </a:r>
            <a:r>
              <a:rPr lang="cs-CZ" sz="4400" dirty="0" smtClean="0"/>
              <a:t> píšeme </a:t>
            </a:r>
            <a:r>
              <a:rPr lang="cs-CZ" sz="4400" dirty="0" smtClean="0">
                <a:solidFill>
                  <a:srgbClr val="FF0000"/>
                </a:solidFill>
              </a:rPr>
              <a:t>po předponě v- </a:t>
            </a:r>
            <a:br>
              <a:rPr lang="cs-CZ" sz="4400" dirty="0" smtClean="0">
                <a:solidFill>
                  <a:srgbClr val="FF0000"/>
                </a:solidFill>
              </a:rPr>
            </a:br>
            <a:r>
              <a:rPr lang="cs-CZ" sz="4400" dirty="0" smtClean="0"/>
              <a:t>ve slovech začínajících na </a:t>
            </a:r>
            <a:r>
              <a:rPr lang="cs-CZ" sz="4400" dirty="0" smtClean="0">
                <a:solidFill>
                  <a:srgbClr val="FF0000"/>
                </a:solidFill>
              </a:rPr>
              <a:t>je</a:t>
            </a:r>
            <a:r>
              <a:rPr lang="cs-CZ" sz="4400" dirty="0" smtClean="0"/>
              <a:t>, např.: </a:t>
            </a:r>
            <a:r>
              <a:rPr lang="cs-CZ" sz="4400" dirty="0" smtClean="0">
                <a:solidFill>
                  <a:srgbClr val="FF0000"/>
                </a:solidFill>
              </a:rPr>
              <a:t>v-jet</a:t>
            </a:r>
            <a:r>
              <a:rPr lang="cs-CZ" sz="4400" dirty="0" smtClean="0"/>
              <a:t>, v-jezd, v-</a:t>
            </a:r>
            <a:r>
              <a:rPr lang="cs-CZ" sz="4400" dirty="0" err="1" smtClean="0"/>
              <a:t>jem</a:t>
            </a:r>
            <a:endParaRPr lang="cs-CZ" sz="4400" dirty="0" smtClean="0"/>
          </a:p>
          <a:p>
            <a:r>
              <a:rPr lang="cs-CZ" sz="4400" dirty="0" smtClean="0"/>
              <a:t>v ostatních případech píšeme </a:t>
            </a:r>
            <a:r>
              <a:rPr lang="cs-CZ" sz="4400" dirty="0" err="1" smtClean="0"/>
              <a:t>vě</a:t>
            </a:r>
            <a:r>
              <a:rPr lang="cs-CZ" sz="4400" dirty="0" smtClean="0"/>
              <a:t/>
            </a:r>
            <a:br>
              <a:rPr lang="cs-CZ" sz="4400" dirty="0" smtClean="0"/>
            </a:br>
            <a:r>
              <a:rPr lang="cs-CZ" sz="4400" dirty="0" smtClean="0"/>
              <a:t>- věc, poutavě, zvědavě apod</a:t>
            </a:r>
            <a:r>
              <a:rPr lang="cs-CZ" sz="4800" dirty="0" smtClean="0"/>
              <a:t>.</a:t>
            </a:r>
            <a:endParaRPr lang="cs-CZ" sz="4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Skupina hlásek –</a:t>
            </a:r>
            <a:r>
              <a:rPr lang="cs-CZ" dirty="0" err="1" smtClean="0"/>
              <a:t>pě</a:t>
            </a:r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po souhlásce p následuje vždy ě</a:t>
            </a:r>
            <a:r>
              <a:rPr lang="cs-CZ" sz="3600" dirty="0" smtClean="0"/>
              <a:t>, </a:t>
            </a:r>
            <a:br>
              <a:rPr lang="cs-CZ" sz="3600" dirty="0" smtClean="0"/>
            </a:br>
            <a:r>
              <a:rPr lang="cs-CZ" sz="3600" dirty="0" smtClean="0"/>
              <a:t>protože v češtině neexistuje předpona končící na p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existuje pouze </a:t>
            </a:r>
            <a:r>
              <a:rPr lang="cs-CZ" sz="3600" dirty="0" smtClean="0"/>
              <a:t>varianta    </a:t>
            </a:r>
            <a:r>
              <a:rPr lang="cs-CZ" sz="4800" dirty="0" err="1" smtClean="0">
                <a:solidFill>
                  <a:srgbClr val="FF0000"/>
                </a:solidFill>
              </a:rPr>
              <a:t>pě</a:t>
            </a:r>
            <a:endParaRPr lang="cs-CZ" sz="4800" dirty="0" smtClean="0">
              <a:solidFill>
                <a:srgbClr val="FF0000"/>
              </a:solidFill>
            </a:endParaRPr>
          </a:p>
          <a:p>
            <a:r>
              <a:rPr lang="cs-CZ" sz="3600" dirty="0" smtClean="0">
                <a:solidFill>
                  <a:srgbClr val="FF0000"/>
                </a:solidFill>
              </a:rPr>
              <a:t>vždy bez j</a:t>
            </a:r>
          </a:p>
          <a:p>
            <a:r>
              <a:rPr lang="cs-CZ" sz="3600" dirty="0" smtClean="0"/>
              <a:t>poupě, napětí, zpěv, pěvec, vzpěrač, pět, pěsti, pěnkava, pěkný, pěstovat, pěšky</a:t>
            </a:r>
            <a:endParaRPr lang="cs-CZ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Rozlišujme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742950" indent="-742950">
              <a:buNone/>
            </a:pPr>
            <a:r>
              <a:rPr lang="cs-CZ" sz="4000" dirty="0" smtClean="0"/>
              <a:t>   oběd (jíst) </a:t>
            </a:r>
          </a:p>
          <a:p>
            <a:pPr marL="742950" indent="-742950">
              <a:buNone/>
            </a:pPr>
            <a:r>
              <a:rPr lang="cs-CZ" sz="4000" dirty="0" smtClean="0"/>
              <a:t>   objet (dům) </a:t>
            </a:r>
          </a:p>
          <a:p>
            <a:pPr marL="742950" indent="-742950">
              <a:buNone/>
            </a:pPr>
            <a:r>
              <a:rPr lang="cs-CZ" sz="4000" dirty="0" smtClean="0"/>
              <a:t>   oběť (nehody)</a:t>
            </a:r>
          </a:p>
          <a:p>
            <a:pPr marL="742950" indent="-742950">
              <a:buNone/>
            </a:pPr>
            <a:r>
              <a:rPr lang="cs-CZ" sz="4000" dirty="0" smtClean="0"/>
              <a:t>   </a:t>
            </a:r>
          </a:p>
          <a:p>
            <a:pPr marL="742950" indent="-742950">
              <a:buNone/>
            </a:pPr>
            <a:r>
              <a:rPr lang="cs-CZ" sz="4000" dirty="0" smtClean="0"/>
              <a:t>   objetí bloku domů(objíždět) </a:t>
            </a:r>
          </a:p>
          <a:p>
            <a:pPr marL="742950" indent="-742950">
              <a:buNone/>
            </a:pPr>
            <a:r>
              <a:rPr lang="cs-CZ" sz="4000" dirty="0" smtClean="0"/>
              <a:t>   matčino objetí (objímat) </a:t>
            </a:r>
          </a:p>
          <a:p>
            <a:pPr marL="742950" indent="-742950">
              <a:buNone/>
            </a:pPr>
            <a:r>
              <a:rPr lang="cs-CZ" sz="4000" dirty="0" smtClean="0"/>
              <a:t>   oběti války (obětovat)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Pamatuj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zapo</a:t>
            </a:r>
            <a:r>
              <a:rPr lang="cs-CZ" sz="4000" dirty="0" smtClean="0">
                <a:solidFill>
                  <a:srgbClr val="00B050"/>
                </a:solidFill>
              </a:rPr>
              <a:t>mně</a:t>
            </a:r>
            <a:r>
              <a:rPr lang="cs-CZ" sz="4000" dirty="0" smtClean="0"/>
              <a:t>l, vzpo</a:t>
            </a:r>
            <a:r>
              <a:rPr lang="cs-CZ" sz="4000" dirty="0" smtClean="0">
                <a:solidFill>
                  <a:srgbClr val="00B050"/>
                </a:solidFill>
              </a:rPr>
              <a:t>mně</a:t>
            </a:r>
            <a:r>
              <a:rPr lang="cs-CZ" sz="4000" dirty="0" smtClean="0"/>
              <a:t>l – slova příbuzná se slovy pomni, pomník, po</a:t>
            </a:r>
            <a:r>
              <a:rPr lang="cs-CZ" sz="4000" dirty="0" smtClean="0">
                <a:solidFill>
                  <a:srgbClr val="00B050"/>
                </a:solidFill>
              </a:rPr>
              <a:t>mně</a:t>
            </a:r>
            <a:r>
              <a:rPr lang="cs-CZ" sz="4000" dirty="0" smtClean="0"/>
              <a:t>nka</a:t>
            </a:r>
          </a:p>
          <a:p>
            <a:r>
              <a:rPr lang="cs-CZ" sz="4000" dirty="0" smtClean="0"/>
              <a:t>rozu</a:t>
            </a:r>
            <a:r>
              <a:rPr lang="cs-CZ" sz="4000" dirty="0" smtClean="0">
                <a:solidFill>
                  <a:srgbClr val="00B050"/>
                </a:solidFill>
              </a:rPr>
              <a:t>mně</a:t>
            </a:r>
            <a:r>
              <a:rPr lang="cs-CZ" sz="4000" dirty="0" smtClean="0"/>
              <a:t> – rozumný</a:t>
            </a:r>
          </a:p>
          <a:p>
            <a:r>
              <a:rPr lang="cs-CZ" sz="4000" dirty="0" smtClean="0"/>
              <a:t>rozu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mě</a:t>
            </a:r>
            <a:r>
              <a:rPr lang="cs-CZ" sz="4000" dirty="0" smtClean="0"/>
              <a:t>t, rozu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mě</a:t>
            </a:r>
            <a:r>
              <a:rPr lang="cs-CZ" sz="4000" dirty="0" smtClean="0"/>
              <a:t>l – od rozum, rozumí</a:t>
            </a:r>
          </a:p>
          <a:p>
            <a:r>
              <a:rPr lang="cs-CZ" sz="4000" dirty="0" smtClean="0"/>
              <a:t>ta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mě</a:t>
            </a:r>
            <a:r>
              <a:rPr lang="cs-CZ" sz="4000" dirty="0" smtClean="0"/>
              <a:t>jší – od tam + přípona -</a:t>
            </a:r>
            <a:r>
              <a:rPr lang="cs-CZ" sz="4000" dirty="0" err="1" smtClean="0"/>
              <a:t>ější</a:t>
            </a:r>
            <a:endParaRPr lang="cs-CZ" sz="4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HLAVSA, Zdeněk. </a:t>
            </a:r>
            <a:r>
              <a:rPr lang="cs-CZ" i="1" dirty="0" smtClean="0"/>
              <a:t>Pravidla českého pravopisu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Academia, 1998, 391 s. ISBN 80-200-0475-0.  </a:t>
            </a:r>
          </a:p>
          <a:p>
            <a:r>
              <a:rPr lang="cs-CZ" dirty="0" smtClean="0"/>
              <a:t>EISLEROVÁ, Jana. </a:t>
            </a:r>
            <a:r>
              <a:rPr lang="cs-CZ" i="1" dirty="0" smtClean="0"/>
              <a:t>Kdy se píše s/z, ě/je, ú/ů?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Havlíčkův Brod: Fragment, 2005, 94 s. Já na to mám--, --já se to naučím. ISBN 80-253-0048-X.</a:t>
            </a:r>
          </a:p>
          <a:p>
            <a:r>
              <a:rPr lang="cs-CZ" dirty="0" smtClean="0"/>
              <a:t>STYBLÍK, Vlastimil. </a:t>
            </a:r>
            <a:r>
              <a:rPr lang="cs-CZ" i="1" dirty="0" smtClean="0"/>
              <a:t>Cvičení z pravopisu pro větší školáky: pro žáky druhého stupně ZŠ a odpovídajících ročníků víceletých gymnázií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SPN - pedagogické nakladatelství, 2005, 160 s. ISBN 80-723-5303-9.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448</Words>
  <Application>Microsoft Office PowerPoint</Application>
  <PresentationFormat>Předvádění na obrazovce (4:3)</PresentationFormat>
  <Paragraphs>62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Digitální učební materiál</vt:lpstr>
      <vt:lpstr>Písmeno ě</vt:lpstr>
      <vt:lpstr>ě po souhláskách d, t, n</vt:lpstr>
      <vt:lpstr>ě po souhláskách b, p, v, f, </vt:lpstr>
      <vt:lpstr>ě po souhlásce m</vt:lpstr>
      <vt:lpstr>Slova se skupinou hlásek –mě-</vt:lpstr>
      <vt:lpstr>Skupina hlásek –mně-</vt:lpstr>
      <vt:lpstr>Skupina hlásek –bje-</vt:lpstr>
      <vt:lpstr>Skupina hlásek –vje- </vt:lpstr>
      <vt:lpstr>Skupina hlásek –pě-</vt:lpstr>
      <vt:lpstr>Rozlišujme</vt:lpstr>
      <vt:lpstr>Pamatuj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;</dc:title>
  <dc:creator>marikova</dc:creator>
  <cp:lastModifiedBy>siroky</cp:lastModifiedBy>
  <cp:revision>29</cp:revision>
  <dcterms:created xsi:type="dcterms:W3CDTF">2013-09-10T12:37:00Z</dcterms:created>
  <dcterms:modified xsi:type="dcterms:W3CDTF">2013-09-17T19:19:46Z</dcterms:modified>
</cp:coreProperties>
</file>