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80" r:id="rId2"/>
    <p:sldId id="257" r:id="rId3"/>
    <p:sldId id="275" r:id="rId4"/>
    <p:sldId id="258" r:id="rId5"/>
    <p:sldId id="259" r:id="rId6"/>
    <p:sldId id="260" r:id="rId7"/>
    <p:sldId id="261" r:id="rId8"/>
    <p:sldId id="276" r:id="rId9"/>
    <p:sldId id="263" r:id="rId10"/>
    <p:sldId id="262" r:id="rId11"/>
    <p:sldId id="277" r:id="rId12"/>
    <p:sldId id="264" r:id="rId13"/>
    <p:sldId id="265" r:id="rId14"/>
    <p:sldId id="266" r:id="rId15"/>
    <p:sldId id="267" r:id="rId16"/>
    <p:sldId id="27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09" autoAdjust="0"/>
  </p:normalViewPr>
  <p:slideViewPr>
    <p:cSldViewPr>
      <p:cViewPr varScale="1">
        <p:scale>
          <a:sx n="67" d="100"/>
          <a:sy n="67" d="100"/>
        </p:scale>
        <p:origin x="-102" y="-9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866657-F4CC-4F18-835E-44912E06D956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7602E2-9A05-4259-B5E6-EBC62D7048A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630D-A19C-4BFD-AF88-2F9CF761E962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F835E-6305-4A4D-B18D-243435E622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630D-A19C-4BFD-AF88-2F9CF761E962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F835E-6305-4A4D-B18D-243435E622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630D-A19C-4BFD-AF88-2F9CF761E962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F835E-6305-4A4D-B18D-243435E622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630D-A19C-4BFD-AF88-2F9CF761E962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F835E-6305-4A4D-B18D-243435E622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630D-A19C-4BFD-AF88-2F9CF761E962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F835E-6305-4A4D-B18D-243435E622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630D-A19C-4BFD-AF88-2F9CF761E962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F835E-6305-4A4D-B18D-243435E622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630D-A19C-4BFD-AF88-2F9CF761E962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F835E-6305-4A4D-B18D-243435E622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630D-A19C-4BFD-AF88-2F9CF761E962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F835E-6305-4A4D-B18D-243435E622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630D-A19C-4BFD-AF88-2F9CF761E962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F835E-6305-4A4D-B18D-243435E622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630D-A19C-4BFD-AF88-2F9CF761E962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F835E-6305-4A4D-B18D-243435E622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630D-A19C-4BFD-AF88-2F9CF761E962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F835E-6305-4A4D-B18D-243435E622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C3630D-A19C-4BFD-AF88-2F9CF761E962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F835E-6305-4A4D-B18D-243435E6224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86" name="Group 38"/>
          <p:cNvGraphicFramePr>
            <a:graphicFrameLocks noGrp="1"/>
          </p:cNvGraphicFramePr>
          <p:nvPr/>
        </p:nvGraphicFramePr>
        <p:xfrm>
          <a:off x="323850" y="1844675"/>
          <a:ext cx="8496300" cy="4683128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CJL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3200" dirty="0" smtClean="0"/>
                        <a:t>Psaní </a:t>
                      </a:r>
                      <a:r>
                        <a:rPr lang="cs-CZ" sz="3200" dirty="0" smtClean="0"/>
                        <a:t>přejatých slov obecných</a:t>
                      </a:r>
                      <a:endParaRPr kumimoji="0" lang="cs-CZ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cs typeface="Arial" charset="0"/>
                      </a:endParaRP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Pravopis</a:t>
                      </a: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Mgr. Hana Maříková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září 2013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OPVK_1.5_DUM_III/2_CJL_MA007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VY_32_INOVACE_CJL_MA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007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8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Anotace: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Opakování grafické stránky jazyka, zopakování psaní přejatých slov obecných a vysvětlení procesu počešťování slov 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Psaní slov přejatých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4400" dirty="0"/>
              <a:t>o</a:t>
            </a:r>
            <a:r>
              <a:rPr lang="cs-CZ" sz="4400" dirty="0" smtClean="0"/>
              <a:t> pravopisu přejatých slov obecných rozhoduje především míra jejich zdomácnění a rozšíření v češtině </a:t>
            </a:r>
          </a:p>
          <a:p>
            <a:r>
              <a:rPr lang="cs-CZ" sz="4400" dirty="0"/>
              <a:t>s</a:t>
            </a:r>
            <a:r>
              <a:rPr lang="cs-CZ" sz="4400" dirty="0" smtClean="0"/>
              <a:t>lova </a:t>
            </a:r>
            <a:r>
              <a:rPr lang="cs-CZ" sz="4400" dirty="0" smtClean="0">
                <a:solidFill>
                  <a:srgbClr val="FF0000"/>
                </a:solidFill>
              </a:rPr>
              <a:t>úzce odborná</a:t>
            </a:r>
            <a:r>
              <a:rPr lang="cs-CZ" sz="4400" dirty="0" smtClean="0"/>
              <a:t> se píšou </a:t>
            </a:r>
            <a:r>
              <a:rPr lang="cs-CZ" sz="4400" dirty="0" smtClean="0">
                <a:solidFill>
                  <a:srgbClr val="FF0000"/>
                </a:solidFill>
              </a:rPr>
              <a:t>pravopisem původním</a:t>
            </a:r>
            <a:r>
              <a:rPr lang="cs-CZ" sz="4400" dirty="0" smtClean="0"/>
              <a:t>, tj. tak jako v jazyce, z kterého byla přejata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Psaní slov přejatých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slova zdomácnělá </a:t>
            </a:r>
            <a:r>
              <a:rPr lang="cs-CZ" sz="4400" dirty="0" smtClean="0"/>
              <a:t>se zpravidla píšou podle zásad českého pravopisu, tj. </a:t>
            </a:r>
            <a:r>
              <a:rPr lang="cs-CZ" sz="4400" dirty="0" smtClean="0">
                <a:solidFill>
                  <a:srgbClr val="FF0000"/>
                </a:solidFill>
              </a:rPr>
              <a:t>počeštěným pravopisem</a:t>
            </a:r>
          </a:p>
          <a:p>
            <a:r>
              <a:rPr lang="cs-CZ" sz="4400" dirty="0" smtClean="0"/>
              <a:t>v textech určených širší veřejnosti lze v některých případech psát </a:t>
            </a:r>
            <a:br>
              <a:rPr lang="cs-CZ" sz="4400" dirty="0" smtClean="0"/>
            </a:br>
            <a:r>
              <a:rPr lang="cs-CZ" sz="4400" dirty="0" smtClean="0"/>
              <a:t>i slova úzce odborná způsobem počeštěným i původním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Slova s pravopisem původním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o</a:t>
            </a:r>
            <a:r>
              <a:rPr lang="cs-CZ" sz="4000" dirty="0" smtClean="0"/>
              <a:t>mezená na úzký okruh uživatelů </a:t>
            </a:r>
          </a:p>
          <a:p>
            <a:r>
              <a:rPr lang="cs-CZ" sz="4000" dirty="0" smtClean="0">
                <a:solidFill>
                  <a:srgbClr val="FF0000"/>
                </a:solidFill>
              </a:rPr>
              <a:t>odborná nebo knižní</a:t>
            </a:r>
            <a:r>
              <a:rPr lang="cs-CZ" sz="4000" dirty="0" smtClean="0"/>
              <a:t>, slova mající povahu mezinárodních značek</a:t>
            </a:r>
            <a:br>
              <a:rPr lang="cs-CZ" sz="4000" dirty="0" smtClean="0"/>
            </a:br>
            <a:r>
              <a:rPr lang="cs-CZ" sz="4000" dirty="0" smtClean="0"/>
              <a:t>např.  brutto, netto, </a:t>
            </a:r>
            <a:br>
              <a:rPr lang="cs-CZ" sz="4000" dirty="0" smtClean="0"/>
            </a:br>
            <a:r>
              <a:rPr lang="cs-CZ" sz="4000" dirty="0" smtClean="0"/>
              <a:t>popř. v chemii - watt, joule, wolfram, ytterbium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Slova s pravopisem původním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 </a:t>
            </a:r>
            <a:r>
              <a:rPr lang="cs-CZ" sz="4000" dirty="0"/>
              <a:t> </a:t>
            </a:r>
            <a:r>
              <a:rPr lang="cs-CZ" sz="4000" dirty="0" smtClean="0"/>
              <a:t> částečně zdomácnělá slova </a:t>
            </a:r>
            <a:br>
              <a:rPr lang="cs-CZ" sz="4000" dirty="0" smtClean="0"/>
            </a:br>
            <a:r>
              <a:rPr lang="cs-CZ" sz="4000" dirty="0" smtClean="0"/>
              <a:t>(většinou anglická a francouzská),</a:t>
            </a:r>
            <a:br>
              <a:rPr lang="cs-CZ" sz="4000" dirty="0" smtClean="0"/>
            </a:br>
            <a:r>
              <a:rPr lang="cs-CZ" sz="4000" dirty="0" smtClean="0"/>
              <a:t>u kterých je však </a:t>
            </a:r>
            <a:r>
              <a:rPr lang="cs-CZ" sz="4000" dirty="0" smtClean="0">
                <a:solidFill>
                  <a:srgbClr val="FF0000"/>
                </a:solidFill>
              </a:rPr>
              <a:t>výslovnost </a:t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sz="4000" dirty="0" smtClean="0">
                <a:solidFill>
                  <a:srgbClr val="FF0000"/>
                </a:solidFill>
              </a:rPr>
              <a:t>od psané podoby podstatně odlišná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 </a:t>
            </a:r>
            <a:r>
              <a:rPr lang="cs-CZ" sz="4000" dirty="0"/>
              <a:t>n</a:t>
            </a:r>
            <a:r>
              <a:rPr lang="cs-CZ" sz="4000" dirty="0" smtClean="0"/>
              <a:t>apř. bulletin, causerie, interview, outsider, résumé (i resumé), revue</a:t>
            </a:r>
            <a:endParaRPr lang="cs-CZ" sz="4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Poznámka – oba způsoby psaní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5200" dirty="0" smtClean="0">
                <a:solidFill>
                  <a:srgbClr val="FF0000"/>
                </a:solidFill>
              </a:rPr>
              <a:t>zdomácňování slov probíhá postupně</a:t>
            </a:r>
            <a:r>
              <a:rPr lang="cs-CZ" sz="5200" dirty="0" smtClean="0"/>
              <a:t>, </a:t>
            </a:r>
            <a:br>
              <a:rPr lang="cs-CZ" sz="5200" dirty="0" smtClean="0"/>
            </a:br>
            <a:r>
              <a:rPr lang="cs-CZ" sz="5200" dirty="0" smtClean="0"/>
              <a:t>proto se píšou některá slova dvojím způsobem</a:t>
            </a:r>
          </a:p>
          <a:p>
            <a:pPr>
              <a:buNone/>
            </a:pPr>
            <a:r>
              <a:rPr lang="cs-CZ" sz="5200" dirty="0" smtClean="0"/>
              <a:t>   např. rallye i rely, </a:t>
            </a:r>
            <a:r>
              <a:rPr lang="cs-CZ" sz="5200" dirty="0" err="1" smtClean="0"/>
              <a:t>runway</a:t>
            </a:r>
            <a:r>
              <a:rPr lang="cs-CZ" sz="5200" dirty="0" smtClean="0"/>
              <a:t> i ranvej, trust i trast aj.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Důsledně původní pravopis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sz="4300" dirty="0"/>
              <a:t>d</a:t>
            </a:r>
            <a:r>
              <a:rPr lang="cs-CZ" sz="4300" dirty="0" smtClean="0"/>
              <a:t>ůsledně pravopisem původním </a:t>
            </a:r>
            <a:br>
              <a:rPr lang="cs-CZ" sz="4300" dirty="0" smtClean="0"/>
            </a:br>
            <a:r>
              <a:rPr lang="cs-CZ" sz="4300" dirty="0" smtClean="0"/>
              <a:t>se píšou </a:t>
            </a:r>
            <a:r>
              <a:rPr lang="cs-CZ" sz="4300" dirty="0" smtClean="0">
                <a:solidFill>
                  <a:srgbClr val="FF0000"/>
                </a:solidFill>
              </a:rPr>
              <a:t>citátové výrazy z jazyků užívajících latinky</a:t>
            </a:r>
            <a:r>
              <a:rPr lang="cs-CZ" sz="4300" dirty="0"/>
              <a:t/>
            </a:r>
            <a:br>
              <a:rPr lang="cs-CZ" sz="4300" dirty="0"/>
            </a:br>
            <a:r>
              <a:rPr lang="cs-CZ" sz="4300" dirty="0" smtClean="0"/>
              <a:t>- např. </a:t>
            </a:r>
            <a:r>
              <a:rPr lang="cs-CZ" sz="4300" dirty="0"/>
              <a:t/>
            </a:r>
            <a:br>
              <a:rPr lang="cs-CZ" sz="4300" dirty="0"/>
            </a:br>
            <a:r>
              <a:rPr lang="cs-CZ" sz="4300" dirty="0" smtClean="0"/>
              <a:t>ad hoc (ad </a:t>
            </a:r>
            <a:r>
              <a:rPr lang="cs-CZ" sz="4300" dirty="0" err="1" smtClean="0"/>
              <a:t>hók</a:t>
            </a:r>
            <a:r>
              <a:rPr lang="cs-CZ" sz="4300" dirty="0" smtClean="0"/>
              <a:t>) - pro tento případ</a:t>
            </a:r>
            <a:br>
              <a:rPr lang="cs-CZ" sz="4300" dirty="0" smtClean="0"/>
            </a:br>
            <a:r>
              <a:rPr lang="cs-CZ" sz="4300" dirty="0" smtClean="0"/>
              <a:t>curriculum vitae (kurikulum vité) - CV  životopis </a:t>
            </a:r>
            <a:br>
              <a:rPr lang="cs-CZ" sz="4300" dirty="0" smtClean="0"/>
            </a:br>
            <a:r>
              <a:rPr lang="cs-CZ" sz="4300" dirty="0" smtClean="0"/>
              <a:t>status quo – stav jako před konfliktem </a:t>
            </a:r>
            <a:r>
              <a:rPr lang="cs-CZ" sz="4000" dirty="0" smtClean="0"/>
              <a:t/>
            </a:r>
            <a:br>
              <a:rPr lang="cs-CZ" sz="4000" dirty="0" smtClean="0"/>
            </a:b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Důsledně původní pravopis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de iure - podle práva </a:t>
            </a:r>
            <a:br>
              <a:rPr lang="cs-CZ" dirty="0" smtClean="0"/>
            </a:br>
            <a:r>
              <a:rPr lang="cs-CZ" dirty="0" smtClean="0"/>
              <a:t>de facto – ve skutečnosti</a:t>
            </a:r>
            <a:br>
              <a:rPr lang="cs-CZ" dirty="0" smtClean="0"/>
            </a:br>
            <a:r>
              <a:rPr lang="cs-CZ" dirty="0" smtClean="0"/>
              <a:t>via facti – vývojem věci – ve skutečnosti</a:t>
            </a:r>
            <a:br>
              <a:rPr lang="cs-CZ" dirty="0" smtClean="0"/>
            </a:br>
            <a:r>
              <a:rPr lang="cs-CZ" dirty="0" err="1" smtClean="0"/>
              <a:t>pour</a:t>
            </a:r>
            <a:r>
              <a:rPr lang="cs-CZ" dirty="0" smtClean="0"/>
              <a:t> </a:t>
            </a:r>
            <a:r>
              <a:rPr lang="cs-CZ" dirty="0" err="1" smtClean="0"/>
              <a:t>féliciter</a:t>
            </a:r>
            <a:r>
              <a:rPr lang="cs-CZ" dirty="0"/>
              <a:t> </a:t>
            </a:r>
            <a:r>
              <a:rPr lang="cs-CZ" dirty="0" smtClean="0"/>
              <a:t>– (z fr. pro štěstí) k blahopřání, novoročenka,  zkratka </a:t>
            </a:r>
            <a:r>
              <a:rPr lang="cs-CZ" dirty="0" err="1" smtClean="0"/>
              <a:t>p.f</a:t>
            </a:r>
            <a:r>
              <a:rPr lang="cs-CZ" dirty="0" smtClean="0"/>
              <a:t>., </a:t>
            </a:r>
            <a:r>
              <a:rPr lang="cs-CZ" dirty="0" err="1" smtClean="0"/>
              <a:t>P.F.</a:t>
            </a:r>
            <a:r>
              <a:rPr lang="cs-CZ" dirty="0" smtClean="0"/>
              <a:t> </a:t>
            </a:r>
          </a:p>
          <a:p>
            <a:r>
              <a:rPr lang="cs-CZ" dirty="0" smtClean="0"/>
              <a:t>výrazy hudební</a:t>
            </a:r>
            <a:br>
              <a:rPr lang="cs-CZ" dirty="0" smtClean="0"/>
            </a:br>
            <a:r>
              <a:rPr lang="cs-CZ" dirty="0" smtClean="0"/>
              <a:t>např. adagio – klidně</a:t>
            </a:r>
            <a:br>
              <a:rPr lang="cs-CZ" dirty="0" smtClean="0"/>
            </a:br>
            <a:r>
              <a:rPr lang="cs-CZ" dirty="0" smtClean="0"/>
              <a:t>pianissimo – velmi slabě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Pravopisně počeštěná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</a:p>
          <a:p>
            <a:r>
              <a:rPr lang="cs-CZ" sz="3600" dirty="0"/>
              <a:t>s</a:t>
            </a:r>
            <a:r>
              <a:rPr lang="cs-CZ" sz="3600" dirty="0" smtClean="0"/>
              <a:t>lova </a:t>
            </a:r>
            <a:r>
              <a:rPr lang="cs-CZ" sz="3600" dirty="0" smtClean="0">
                <a:solidFill>
                  <a:srgbClr val="FF0000"/>
                </a:solidFill>
              </a:rPr>
              <a:t>zdomácnělá</a:t>
            </a:r>
            <a:r>
              <a:rPr lang="cs-CZ" sz="3600" dirty="0" smtClean="0"/>
              <a:t>, tedy obecně v jazyce rozšířená, a běžné výrazy odborné, se píšou </a:t>
            </a:r>
            <a:r>
              <a:rPr lang="cs-CZ" sz="3600" dirty="0" smtClean="0">
                <a:solidFill>
                  <a:srgbClr val="FF0000"/>
                </a:solidFill>
              </a:rPr>
              <a:t>podle zásad českého pravopisu</a:t>
            </a:r>
          </a:p>
          <a:p>
            <a:r>
              <a:rPr lang="cs-CZ" sz="3600" dirty="0" smtClean="0"/>
              <a:t> způsob psaní zpravidla odpovídá jejich české spisovné výslovnosti </a:t>
            </a:r>
          </a:p>
          <a:p>
            <a:r>
              <a:rPr lang="cs-CZ" sz="3600" dirty="0" smtClean="0"/>
              <a:t>existují odchylky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653838" y="-528607"/>
            <a:ext cx="228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dirty="0">
                <a:solidFill>
                  <a:prstClr val="black"/>
                </a:solidFill>
              </a:rPr>
              <a:t>se píšou podle zásad českého pravopisu; způsob psaní zpravidla odpovídá jejich </a:t>
            </a:r>
            <a:r>
              <a:rPr lang="cs-CZ" sz="3200" dirty="0" err="1">
                <a:solidFill>
                  <a:prstClr val="black"/>
                </a:solidFill>
              </a:rPr>
              <a:t>če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Počešťování slov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500" dirty="0" smtClean="0">
                <a:solidFill>
                  <a:srgbClr val="FF0000"/>
                </a:solidFill>
              </a:rPr>
              <a:t>odstraňuje se psaní skupin </a:t>
            </a:r>
            <a:r>
              <a:rPr lang="cs-CZ" sz="3500" dirty="0" err="1" smtClean="0">
                <a:solidFill>
                  <a:srgbClr val="FF0000"/>
                </a:solidFill>
              </a:rPr>
              <a:t>ae</a:t>
            </a:r>
            <a:r>
              <a:rPr lang="cs-CZ" sz="3500" dirty="0" smtClean="0">
                <a:solidFill>
                  <a:srgbClr val="FF0000"/>
                </a:solidFill>
              </a:rPr>
              <a:t>, </a:t>
            </a:r>
            <a:r>
              <a:rPr lang="cs-CZ" sz="3500" dirty="0" err="1" smtClean="0">
                <a:solidFill>
                  <a:srgbClr val="FF0000"/>
                </a:solidFill>
              </a:rPr>
              <a:t>ai</a:t>
            </a:r>
            <a:r>
              <a:rPr lang="cs-CZ" sz="3500" dirty="0" smtClean="0">
                <a:solidFill>
                  <a:srgbClr val="FF0000"/>
                </a:solidFill>
              </a:rPr>
              <a:t>, </a:t>
            </a:r>
            <a:r>
              <a:rPr lang="cs-CZ" sz="3500" dirty="0" err="1" smtClean="0">
                <a:solidFill>
                  <a:srgbClr val="FF0000"/>
                </a:solidFill>
              </a:rPr>
              <a:t>oe</a:t>
            </a:r>
            <a:r>
              <a:rPr lang="cs-CZ" sz="3500" dirty="0" smtClean="0">
                <a:solidFill>
                  <a:srgbClr val="FF0000"/>
                </a:solidFill>
              </a:rPr>
              <a:t> vyslovovaných jako [e], [é], </a:t>
            </a:r>
            <a:r>
              <a:rPr lang="cs-CZ" sz="3500" dirty="0" smtClean="0"/>
              <a:t>a některé další skupiny samohlásek </a:t>
            </a:r>
            <a:br>
              <a:rPr lang="cs-CZ" sz="3500" dirty="0" smtClean="0"/>
            </a:br>
            <a:r>
              <a:rPr lang="cs-CZ" sz="3500" dirty="0"/>
              <a:t>n</a:t>
            </a:r>
            <a:r>
              <a:rPr lang="cs-CZ" sz="3500" dirty="0" smtClean="0"/>
              <a:t>apř. aféra, etiologie, gynekologie, prémie, sféra, </a:t>
            </a:r>
            <a:r>
              <a:rPr lang="cs-CZ" sz="3500" dirty="0" err="1" smtClean="0"/>
              <a:t>paleo</a:t>
            </a:r>
            <a:r>
              <a:rPr lang="cs-CZ" sz="3500" dirty="0" smtClean="0"/>
              <a:t>- (</a:t>
            </a:r>
            <a:r>
              <a:rPr lang="cs-CZ" sz="3500" dirty="0" err="1" smtClean="0"/>
              <a:t>paleologie</a:t>
            </a:r>
            <a:r>
              <a:rPr lang="cs-CZ" sz="3500" dirty="0" smtClean="0"/>
              <a:t>,), </a:t>
            </a:r>
            <a:r>
              <a:rPr lang="cs-CZ" sz="3500" dirty="0" err="1" smtClean="0"/>
              <a:t>hema</a:t>
            </a:r>
            <a:r>
              <a:rPr lang="cs-CZ" sz="3500" dirty="0" smtClean="0"/>
              <a:t>- (hematologie), </a:t>
            </a:r>
            <a:r>
              <a:rPr lang="cs-CZ" sz="3500" dirty="0" err="1" smtClean="0"/>
              <a:t>peda</a:t>
            </a:r>
            <a:r>
              <a:rPr lang="cs-CZ" sz="3500" dirty="0" smtClean="0"/>
              <a:t>- (pedagog), </a:t>
            </a:r>
            <a:r>
              <a:rPr lang="cs-CZ" sz="3500" dirty="0" err="1" smtClean="0"/>
              <a:t>eko</a:t>
            </a:r>
            <a:r>
              <a:rPr lang="cs-CZ" sz="3500" dirty="0" smtClean="0"/>
              <a:t>- (ekologie, ekonomie), </a:t>
            </a:r>
            <a:br>
              <a:rPr lang="cs-CZ" sz="3500" dirty="0" smtClean="0"/>
            </a:br>
            <a:r>
              <a:rPr lang="cs-CZ" sz="3500" dirty="0" smtClean="0"/>
              <a:t>rentgen x </a:t>
            </a:r>
            <a:r>
              <a:rPr lang="cs-CZ" sz="3500" dirty="0" err="1" smtClean="0"/>
              <a:t>pův</a:t>
            </a:r>
            <a:r>
              <a:rPr lang="cs-CZ" sz="3500" dirty="0" smtClean="0"/>
              <a:t>. roentgen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800" dirty="0">
                <a:solidFill>
                  <a:srgbClr val="FF0000"/>
                </a:solidFill>
              </a:rPr>
              <a:t>s</a:t>
            </a:r>
            <a:r>
              <a:rPr lang="cs-CZ" sz="4800" dirty="0" smtClean="0">
                <a:solidFill>
                  <a:srgbClr val="FF0000"/>
                </a:solidFill>
              </a:rPr>
              <a:t>amohláskové skupiny</a:t>
            </a:r>
            <a:r>
              <a:rPr lang="cs-CZ" sz="4800" dirty="0" smtClean="0"/>
              <a:t>, kde jejich samohlásky </a:t>
            </a:r>
            <a:r>
              <a:rPr lang="cs-CZ" sz="4800" dirty="0" smtClean="0">
                <a:solidFill>
                  <a:srgbClr val="FF0000"/>
                </a:solidFill>
              </a:rPr>
              <a:t>vyslovujeme,</a:t>
            </a:r>
            <a:r>
              <a:rPr lang="cs-CZ" sz="4800" dirty="0" smtClean="0"/>
              <a:t> stále </a:t>
            </a:r>
            <a:r>
              <a:rPr lang="cs-CZ" sz="4800" dirty="0" smtClean="0">
                <a:solidFill>
                  <a:srgbClr val="FF0000"/>
                </a:solidFill>
              </a:rPr>
              <a:t>píšeme</a:t>
            </a:r>
            <a:r>
              <a:rPr lang="cs-CZ" sz="4800" dirty="0" smtClean="0"/>
              <a:t/>
            </a:r>
            <a:br>
              <a:rPr lang="cs-CZ" sz="4800" dirty="0" smtClean="0"/>
            </a:br>
            <a:r>
              <a:rPr lang="cs-CZ" sz="4800" dirty="0" smtClean="0"/>
              <a:t>např. - kánoe, aeroplán, aerobik, aerobní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Počešťování slov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c</a:t>
            </a:r>
            <a:r>
              <a:rPr lang="cs-CZ" sz="3600" dirty="0" smtClean="0"/>
              <a:t> vyslovované jako [k] se píše </a:t>
            </a:r>
            <a:r>
              <a:rPr lang="cs-CZ" sz="3600" dirty="0" smtClean="0">
                <a:solidFill>
                  <a:srgbClr val="FF0000"/>
                </a:solidFill>
              </a:rPr>
              <a:t>jako k 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(ať jde o slova přejatá z latiny, nebo z jiných jazyků) </a:t>
            </a:r>
          </a:p>
          <a:p>
            <a:r>
              <a:rPr lang="cs-CZ" sz="3600" dirty="0" err="1" smtClean="0">
                <a:solidFill>
                  <a:srgbClr val="FF0000"/>
                </a:solidFill>
              </a:rPr>
              <a:t>qu</a:t>
            </a:r>
            <a:r>
              <a:rPr lang="cs-CZ" sz="3600" dirty="0" smtClean="0"/>
              <a:t> píšeme jako </a:t>
            </a:r>
            <a:r>
              <a:rPr lang="cs-CZ" sz="3600" dirty="0" err="1" smtClean="0">
                <a:solidFill>
                  <a:srgbClr val="FF0000"/>
                </a:solidFill>
              </a:rPr>
              <a:t>kv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smtClean="0"/>
              <a:t>a </a:t>
            </a:r>
            <a:r>
              <a:rPr lang="cs-CZ" sz="3600" dirty="0" err="1" smtClean="0">
                <a:solidFill>
                  <a:srgbClr val="FF0000"/>
                </a:solidFill>
              </a:rPr>
              <a:t>gu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smtClean="0"/>
              <a:t>jako </a:t>
            </a:r>
            <a:r>
              <a:rPr lang="cs-CZ" sz="3600" dirty="0" err="1" smtClean="0">
                <a:solidFill>
                  <a:srgbClr val="FF0000"/>
                </a:solidFill>
              </a:rPr>
              <a:t>gv</a:t>
            </a:r>
            <a:endParaRPr lang="cs-CZ" sz="3600" dirty="0" smtClean="0">
              <a:solidFill>
                <a:srgbClr val="FF0000"/>
              </a:solidFill>
            </a:endParaRPr>
          </a:p>
          <a:p>
            <a:r>
              <a:rPr lang="cs-CZ" sz="3600" dirty="0" smtClean="0">
                <a:solidFill>
                  <a:srgbClr val="FF0000"/>
                </a:solidFill>
              </a:rPr>
              <a:t>w</a:t>
            </a:r>
            <a:r>
              <a:rPr lang="cs-CZ" sz="3600" dirty="0" smtClean="0"/>
              <a:t> nahrazujeme českým </a:t>
            </a:r>
            <a:r>
              <a:rPr lang="cs-CZ" sz="3600" dirty="0" smtClean="0">
                <a:solidFill>
                  <a:srgbClr val="FF0000"/>
                </a:solidFill>
              </a:rPr>
              <a:t>v</a:t>
            </a:r>
            <a:r>
              <a:rPr lang="cs-CZ" sz="3600" dirty="0" smtClean="0"/>
              <a:t> </a:t>
            </a:r>
          </a:p>
          <a:p>
            <a:r>
              <a:rPr lang="cs-CZ" sz="3600" dirty="0" smtClean="0">
                <a:solidFill>
                  <a:srgbClr val="FF0000"/>
                </a:solidFill>
              </a:rPr>
              <a:t>i/y</a:t>
            </a:r>
            <a:r>
              <a:rPr lang="cs-CZ" sz="3600" dirty="0" smtClean="0"/>
              <a:t> vyslovované jako [j] se píše </a:t>
            </a:r>
            <a:r>
              <a:rPr lang="cs-CZ" sz="3600" dirty="0" smtClean="0">
                <a:solidFill>
                  <a:srgbClr val="FF0000"/>
                </a:solidFill>
              </a:rPr>
              <a:t>jako j </a:t>
            </a:r>
          </a:p>
          <a:p>
            <a:r>
              <a:rPr lang="cs-CZ" sz="3600" dirty="0" err="1" smtClean="0">
                <a:solidFill>
                  <a:srgbClr val="FF0000"/>
                </a:solidFill>
              </a:rPr>
              <a:t>rh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smtClean="0"/>
              <a:t>se zjednodušuje na </a:t>
            </a:r>
            <a:r>
              <a:rPr lang="cs-CZ" sz="3600" dirty="0" smtClean="0">
                <a:solidFill>
                  <a:srgbClr val="FF0000"/>
                </a:solidFill>
              </a:rPr>
              <a:t>r</a:t>
            </a:r>
            <a:r>
              <a:rPr lang="cs-CZ" sz="3600" dirty="0" smtClean="0"/>
              <a:t>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počeštěných slov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4800" dirty="0" smtClean="0"/>
              <a:t>abstraktum, kakao, kaňon, streptokok, hokej, šok</a:t>
            </a:r>
          </a:p>
          <a:p>
            <a:r>
              <a:rPr lang="cs-CZ" sz="4800" dirty="0" smtClean="0"/>
              <a:t>kvóta, kvinta </a:t>
            </a:r>
          </a:p>
          <a:p>
            <a:r>
              <a:rPr lang="cs-CZ" sz="4800" dirty="0" smtClean="0"/>
              <a:t>lingvista, sangvinik</a:t>
            </a:r>
          </a:p>
          <a:p>
            <a:r>
              <a:rPr lang="cs-CZ" sz="4800" dirty="0" smtClean="0"/>
              <a:t>tramvaj, bonsaj, bojkot, jachta, konvoj, loajální, rajon</a:t>
            </a:r>
          </a:p>
          <a:p>
            <a:r>
              <a:rPr lang="cs-CZ" sz="4800" dirty="0" smtClean="0"/>
              <a:t>rododendron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počeštěných slov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3600" dirty="0" err="1" smtClean="0">
                <a:solidFill>
                  <a:srgbClr val="FF0000"/>
                </a:solidFill>
              </a:rPr>
              <a:t>th</a:t>
            </a:r>
            <a:r>
              <a:rPr lang="cs-CZ" sz="3600" dirty="0" smtClean="0"/>
              <a:t> v slovech řeckého původu se píše </a:t>
            </a:r>
            <a:r>
              <a:rPr lang="cs-CZ" sz="3600" dirty="0" smtClean="0">
                <a:solidFill>
                  <a:srgbClr val="FF0000"/>
                </a:solidFill>
              </a:rPr>
              <a:t>jako t</a:t>
            </a:r>
          </a:p>
          <a:p>
            <a:r>
              <a:rPr lang="cs-CZ" sz="3600" dirty="0" smtClean="0"/>
              <a:t>např. antologie, ateizmus/ateismus, antropolog, estetika, éter, etika, etnografie, etan, metyl, metoda, mýtus, mytologie, patos, teologie, teorie, terapie, téma, teze, </a:t>
            </a:r>
            <a:br>
              <a:rPr lang="cs-CZ" sz="3600" dirty="0" smtClean="0"/>
            </a:br>
            <a:r>
              <a:rPr lang="cs-CZ" sz="3600" dirty="0" smtClean="0"/>
              <a:t>-</a:t>
            </a:r>
            <a:r>
              <a:rPr lang="cs-CZ" sz="3600" dirty="0" err="1" smtClean="0"/>
              <a:t>téka</a:t>
            </a:r>
            <a:r>
              <a:rPr lang="cs-CZ" sz="3600" dirty="0" smtClean="0"/>
              <a:t> (kartotéka), </a:t>
            </a:r>
            <a:br>
              <a:rPr lang="cs-CZ" sz="3600" dirty="0" smtClean="0"/>
            </a:br>
            <a:r>
              <a:rPr lang="cs-CZ" sz="3600" dirty="0" smtClean="0"/>
              <a:t>-</a:t>
            </a:r>
            <a:r>
              <a:rPr lang="cs-CZ" sz="3600" dirty="0" err="1" smtClean="0"/>
              <a:t>téza</a:t>
            </a:r>
            <a:r>
              <a:rPr lang="cs-CZ" sz="3600" dirty="0" smtClean="0"/>
              <a:t> (syntéza)</a:t>
            </a:r>
          </a:p>
          <a:p>
            <a:r>
              <a:rPr lang="cs-CZ" sz="3600" dirty="0" smtClean="0"/>
              <a:t>psaní </a:t>
            </a:r>
            <a:r>
              <a:rPr lang="cs-CZ" sz="3600" dirty="0" err="1" smtClean="0">
                <a:solidFill>
                  <a:srgbClr val="FF0000"/>
                </a:solidFill>
              </a:rPr>
              <a:t>th</a:t>
            </a:r>
            <a:r>
              <a:rPr lang="cs-CZ" sz="3600" dirty="0" smtClean="0"/>
              <a:t> se zachovává </a:t>
            </a:r>
            <a:r>
              <a:rPr lang="cs-CZ" sz="3600" dirty="0" smtClean="0">
                <a:solidFill>
                  <a:srgbClr val="FF0000"/>
                </a:solidFill>
              </a:rPr>
              <a:t>v odborných termínech </a:t>
            </a:r>
            <a:r>
              <a:rPr lang="cs-CZ" sz="3600" dirty="0" smtClean="0"/>
              <a:t>např. </a:t>
            </a:r>
            <a:r>
              <a:rPr lang="cs-CZ" sz="3600" dirty="0" err="1" smtClean="0"/>
              <a:t>ethan</a:t>
            </a:r>
            <a:r>
              <a:rPr lang="cs-CZ" sz="3600" dirty="0" smtClean="0"/>
              <a:t>, </a:t>
            </a:r>
            <a:r>
              <a:rPr lang="cs-CZ" sz="3600" dirty="0" err="1" smtClean="0"/>
              <a:t>methyl</a:t>
            </a:r>
            <a:r>
              <a:rPr lang="cs-CZ" sz="3600" dirty="0" smtClean="0"/>
              <a:t>, </a:t>
            </a:r>
            <a:r>
              <a:rPr lang="cs-CZ" sz="3600" dirty="0" err="1" smtClean="0"/>
              <a:t>methylalkohol</a:t>
            </a:r>
            <a:endParaRPr lang="cs-CZ" sz="36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Počešťování slov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z</a:t>
            </a:r>
            <a:r>
              <a:rPr lang="cs-CZ" dirty="0" smtClean="0">
                <a:solidFill>
                  <a:srgbClr val="FF0000"/>
                </a:solidFill>
              </a:rPr>
              <a:t>jednodušují se </a:t>
            </a:r>
            <a:r>
              <a:rPr lang="cs-CZ" dirty="0" smtClean="0"/>
              <a:t>písmena zdvojená  </a:t>
            </a:r>
            <a:br>
              <a:rPr lang="cs-CZ" dirty="0" smtClean="0"/>
            </a:br>
            <a:r>
              <a:rPr lang="cs-CZ" dirty="0" err="1" smtClean="0">
                <a:solidFill>
                  <a:srgbClr val="FF0000"/>
                </a:solidFill>
              </a:rPr>
              <a:t>ss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ll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nn</a:t>
            </a:r>
            <a:r>
              <a:rPr lang="cs-CZ" dirty="0" smtClean="0">
                <a:solidFill>
                  <a:srgbClr val="FF0000"/>
                </a:solidFill>
              </a:rPr>
              <a:t>, mm, </a:t>
            </a:r>
            <a:r>
              <a:rPr lang="cs-CZ" dirty="0" err="1" smtClean="0">
                <a:solidFill>
                  <a:srgbClr val="FF0000"/>
                </a:solidFill>
              </a:rPr>
              <a:t>dd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- např.</a:t>
            </a:r>
            <a:br>
              <a:rPr lang="cs-CZ" dirty="0" smtClean="0"/>
            </a:br>
            <a:r>
              <a:rPr lang="cs-CZ" dirty="0" smtClean="0"/>
              <a:t>- adresa, agrese, expres, glosa, komise, mise,   stres </a:t>
            </a:r>
            <a:br>
              <a:rPr lang="cs-CZ" dirty="0" smtClean="0"/>
            </a:br>
            <a:r>
              <a:rPr lang="cs-CZ" dirty="0" smtClean="0"/>
              <a:t>- alergie, bula, buldozer, ilegální, pulovr, fotbal</a:t>
            </a:r>
            <a:br>
              <a:rPr lang="cs-CZ" dirty="0" smtClean="0"/>
            </a:br>
            <a:r>
              <a:rPr lang="cs-CZ" dirty="0" smtClean="0"/>
              <a:t>- inovace, tenis 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- dilema 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- puding/pudink</a:t>
            </a:r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HLAVSA, Zdeněk. </a:t>
            </a:r>
            <a:r>
              <a:rPr lang="cs-CZ" i="1" dirty="0" smtClean="0"/>
              <a:t>Pravidla českého pravopisu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Praha: Academia, 1998, 391 s. ISBN 80-200-0475-0. </a:t>
            </a:r>
          </a:p>
          <a:p>
            <a:r>
              <a:rPr lang="cs-CZ" i="1" dirty="0" smtClean="0"/>
              <a:t>Slovník cizích slov</a:t>
            </a:r>
            <a:r>
              <a:rPr lang="cs-CZ" dirty="0" smtClean="0"/>
              <a:t>. </a:t>
            </a:r>
            <a:r>
              <a:rPr lang="cs-CZ" dirty="0" err="1" smtClean="0"/>
              <a:t>Vyd</a:t>
            </a:r>
            <a:r>
              <a:rPr lang="cs-CZ" dirty="0" smtClean="0"/>
              <a:t>. 2., </a:t>
            </a:r>
            <a:r>
              <a:rPr lang="cs-CZ" dirty="0" err="1" smtClean="0"/>
              <a:t>upr</a:t>
            </a:r>
            <a:r>
              <a:rPr lang="cs-CZ" dirty="0" smtClean="0"/>
              <a:t>. Praha: Ottovo nakladatelství, 2005, 720 s. ISBN 80-736-0289-X.  </a:t>
            </a:r>
          </a:p>
          <a:p>
            <a:r>
              <a:rPr lang="cs-CZ" dirty="0" smtClean="0"/>
              <a:t>Vysvětlení cizích slov.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2013-09-17]</a:t>
            </a:r>
          </a:p>
          <a:p>
            <a:r>
              <a:rPr lang="cs-CZ" dirty="0" smtClean="0"/>
              <a:t>Slovník cizích slov a online </a:t>
            </a:r>
            <a:r>
              <a:rPr lang="cs-CZ" dirty="0" err="1" smtClean="0"/>
              <a:t>Wiki</a:t>
            </a:r>
            <a:r>
              <a:rPr lang="cs-CZ" dirty="0" smtClean="0"/>
              <a:t> – použití při hodině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469</Words>
  <Application>Microsoft Office PowerPoint</Application>
  <PresentationFormat>Předvádění na obrazovce (4:3)</PresentationFormat>
  <Paragraphs>69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Digitální učební materiál</vt:lpstr>
      <vt:lpstr>Psaní slov přejatých</vt:lpstr>
      <vt:lpstr>Psaní slov přejatých</vt:lpstr>
      <vt:lpstr>Slova s pravopisem původním</vt:lpstr>
      <vt:lpstr>Slova s pravopisem původním</vt:lpstr>
      <vt:lpstr>Poznámka – oba způsoby psaní</vt:lpstr>
      <vt:lpstr>Důsledně původní pravopis</vt:lpstr>
      <vt:lpstr>Důsledně původní pravopis</vt:lpstr>
      <vt:lpstr> Pravopisně počeštěná slova</vt:lpstr>
      <vt:lpstr>Počešťování slov</vt:lpstr>
      <vt:lpstr>Pozor</vt:lpstr>
      <vt:lpstr>Počešťování slov</vt:lpstr>
      <vt:lpstr>Příklady počeštěných slov</vt:lpstr>
      <vt:lpstr>Příklady počeštěných slov</vt:lpstr>
      <vt:lpstr>Počešťování slov</vt:lpstr>
      <vt:lpstr>Zdroje 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marikova</dc:creator>
  <cp:lastModifiedBy>siroky</cp:lastModifiedBy>
  <cp:revision>51</cp:revision>
  <dcterms:created xsi:type="dcterms:W3CDTF">2013-09-11T13:27:36Z</dcterms:created>
  <dcterms:modified xsi:type="dcterms:W3CDTF">2013-09-17T19:21:23Z</dcterms:modified>
</cp:coreProperties>
</file>