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69" r:id="rId3"/>
    <p:sldId id="257" r:id="rId4"/>
    <p:sldId id="262" r:id="rId5"/>
    <p:sldId id="263" r:id="rId6"/>
    <p:sldId id="264" r:id="rId7"/>
    <p:sldId id="258" r:id="rId8"/>
    <p:sldId id="259" r:id="rId9"/>
    <p:sldId id="260" r:id="rId10"/>
    <p:sldId id="261" r:id="rId11"/>
    <p:sldId id="265" r:id="rId12"/>
    <p:sldId id="266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2" autoAdjust="0"/>
    <p:restoredTop sz="94709" autoAdjust="0"/>
  </p:normalViewPr>
  <p:slideViewPr>
    <p:cSldViewPr>
      <p:cViewPr>
        <p:scale>
          <a:sx n="75" d="100"/>
          <a:sy n="75" d="100"/>
        </p:scale>
        <p:origin x="66" y="-7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6A987D-46F1-45B7-B42C-C49F537E49E7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04F242-4B10-412C-A7BB-7FE27EBBAD5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A60B3-C807-49C2-B130-278504A54B15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A9F8-5244-4031-BEE7-6D272896A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A60B3-C807-49C2-B130-278504A54B15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A9F8-5244-4031-BEE7-6D272896A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A60B3-C807-49C2-B130-278504A54B15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A9F8-5244-4031-BEE7-6D272896A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A60B3-C807-49C2-B130-278504A54B15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A9F8-5244-4031-BEE7-6D272896A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A60B3-C807-49C2-B130-278504A54B15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A9F8-5244-4031-BEE7-6D272896A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A60B3-C807-49C2-B130-278504A54B15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A9F8-5244-4031-BEE7-6D272896A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A60B3-C807-49C2-B130-278504A54B15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A9F8-5244-4031-BEE7-6D272896A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A60B3-C807-49C2-B130-278504A54B15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A9F8-5244-4031-BEE7-6D272896A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A60B3-C807-49C2-B130-278504A54B15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A9F8-5244-4031-BEE7-6D272896A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A60B3-C807-49C2-B130-278504A54B15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A9F8-5244-4031-BEE7-6D272896A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A60B3-C807-49C2-B130-278504A54B15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8A9F8-5244-4031-BEE7-6D272896A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4A60B3-C807-49C2-B130-278504A54B15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8A9F8-5244-4031-BEE7-6D272896A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86" name="Group 38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CJL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3200" dirty="0" smtClean="0"/>
                        <a:t>Psaní </a:t>
                      </a:r>
                      <a:r>
                        <a:rPr lang="cs-CZ" sz="3200" dirty="0" smtClean="0"/>
                        <a:t>přejatých vlastních jmen</a:t>
                      </a:r>
                      <a:endParaRPr kumimoji="0" lang="cs-CZ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cs typeface="Arial" charset="0"/>
                      </a:endParaRP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Pravopis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Mgr. Hana Maříková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září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OPVK_1.5_DUM_III/2_CJL_MA008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VY_32_INOVACE_CJL_MA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008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Opakování grafické stránky jazyka,  zopakování způsobu psaní přejatých slov, a to vlastních (osobních a zeměpisných) jmen, vysvětlení slova transkripce a transliterace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Psaní přejatých vlastních 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4400" dirty="0" smtClean="0"/>
          </a:p>
          <a:p>
            <a:r>
              <a:rPr lang="cs-CZ" sz="4400" dirty="0" smtClean="0"/>
              <a:t>vlastní jména ( i přejatá)</a:t>
            </a:r>
            <a:br>
              <a:rPr lang="cs-CZ" sz="4400" dirty="0" smtClean="0"/>
            </a:br>
            <a:r>
              <a:rPr lang="cs-CZ" sz="4400" dirty="0" smtClean="0"/>
              <a:t>rozdělujeme na </a:t>
            </a:r>
            <a:br>
              <a:rPr lang="cs-CZ" sz="4400" dirty="0" smtClean="0"/>
            </a:br>
            <a:r>
              <a:rPr lang="cs-CZ" sz="4400" dirty="0" smtClean="0">
                <a:solidFill>
                  <a:srgbClr val="FF0000"/>
                </a:solidFill>
              </a:rPr>
              <a:t>osobní a zeměpisná</a:t>
            </a:r>
          </a:p>
          <a:p>
            <a:r>
              <a:rPr lang="cs-CZ" sz="4400" dirty="0" smtClean="0"/>
              <a:t>používá se </a:t>
            </a:r>
            <a:r>
              <a:rPr lang="cs-CZ" sz="4400" dirty="0" smtClean="0">
                <a:solidFill>
                  <a:srgbClr val="FF0000"/>
                </a:solidFill>
              </a:rPr>
              <a:t>pravopis původní</a:t>
            </a:r>
          </a:p>
          <a:p>
            <a:r>
              <a:rPr lang="cs-CZ" sz="4400" dirty="0" smtClean="0"/>
              <a:t>používá se </a:t>
            </a:r>
            <a:r>
              <a:rPr lang="cs-CZ" sz="4400" dirty="0" smtClean="0">
                <a:solidFill>
                  <a:srgbClr val="FF0000"/>
                </a:solidFill>
              </a:rPr>
              <a:t>počeštěná podoba</a:t>
            </a:r>
            <a:endParaRPr lang="cs-CZ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/>
              <a:t>Vlastní jména osobní – pravopis původní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jména pocházející z jazyka, kde je užívána </a:t>
            </a:r>
            <a:r>
              <a:rPr lang="cs-CZ" dirty="0" smtClean="0">
                <a:solidFill>
                  <a:srgbClr val="FF0000"/>
                </a:solidFill>
              </a:rPr>
              <a:t>latinská abeceda</a:t>
            </a:r>
            <a:r>
              <a:rPr lang="cs-CZ" dirty="0" smtClean="0"/>
              <a:t>, se</a:t>
            </a:r>
            <a:r>
              <a:rPr lang="cs-CZ" dirty="0" smtClean="0">
                <a:solidFill>
                  <a:srgbClr val="FF0000"/>
                </a:solidFill>
              </a:rPr>
              <a:t> většinou </a:t>
            </a:r>
            <a:r>
              <a:rPr lang="cs-CZ" dirty="0" smtClean="0"/>
              <a:t>píšou </a:t>
            </a:r>
            <a:r>
              <a:rPr lang="cs-CZ" dirty="0" smtClean="0">
                <a:solidFill>
                  <a:srgbClr val="FF0000"/>
                </a:solidFill>
              </a:rPr>
              <a:t>pravopisem původním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např.: </a:t>
            </a:r>
            <a:r>
              <a:rPr lang="cs-CZ" dirty="0" err="1" smtClean="0"/>
              <a:t>Ludwig</a:t>
            </a:r>
            <a:r>
              <a:rPr lang="cs-CZ" dirty="0" smtClean="0"/>
              <a:t> van Beethoven, Albert </a:t>
            </a:r>
            <a:r>
              <a:rPr lang="cs-CZ" dirty="0" err="1" smtClean="0"/>
              <a:t>Schweitzer</a:t>
            </a:r>
            <a:r>
              <a:rPr lang="cs-CZ" dirty="0" smtClean="0"/>
              <a:t>, Daniel </a:t>
            </a:r>
            <a:r>
              <a:rPr lang="cs-CZ" dirty="0" err="1" smtClean="0"/>
              <a:t>Defoe</a:t>
            </a:r>
            <a:r>
              <a:rPr lang="cs-CZ" dirty="0" smtClean="0"/>
              <a:t>, Thomas </a:t>
            </a:r>
            <a:r>
              <a:rPr lang="cs-CZ" dirty="0" err="1" smtClean="0"/>
              <a:t>Jefferson</a:t>
            </a:r>
            <a:r>
              <a:rPr lang="cs-CZ" dirty="0" smtClean="0"/>
              <a:t>, </a:t>
            </a:r>
            <a:r>
              <a:rPr lang="cs-CZ" dirty="0" err="1" smtClean="0"/>
              <a:t>Georges</a:t>
            </a:r>
            <a:r>
              <a:rPr lang="cs-CZ" dirty="0" smtClean="0"/>
              <a:t> Bizet, Paul </a:t>
            </a:r>
            <a:r>
              <a:rPr lang="cs-CZ" dirty="0" err="1" smtClean="0"/>
              <a:t>Gauguin</a:t>
            </a:r>
            <a:r>
              <a:rPr lang="cs-CZ" dirty="0" smtClean="0"/>
              <a:t>, </a:t>
            </a:r>
            <a:r>
              <a:rPr lang="cs-CZ" dirty="0" err="1" smtClean="0"/>
              <a:t>Carl</a:t>
            </a:r>
            <a:r>
              <a:rPr lang="cs-CZ" dirty="0" smtClean="0"/>
              <a:t> </a:t>
            </a:r>
            <a:r>
              <a:rPr lang="cs-CZ" dirty="0" err="1" smtClean="0"/>
              <a:t>von</a:t>
            </a:r>
            <a:r>
              <a:rPr lang="cs-CZ" dirty="0" smtClean="0"/>
              <a:t> </a:t>
            </a:r>
            <a:r>
              <a:rPr lang="cs-CZ" dirty="0" err="1" smtClean="0"/>
              <a:t>Linné</a:t>
            </a:r>
            <a:r>
              <a:rPr lang="cs-CZ" dirty="0" smtClean="0"/>
              <a:t>, </a:t>
            </a:r>
            <a:r>
              <a:rPr lang="cs-CZ" dirty="0" err="1" smtClean="0"/>
              <a:t>Victor</a:t>
            </a:r>
            <a:r>
              <a:rPr lang="cs-CZ" dirty="0" smtClean="0"/>
              <a:t> Hugo, </a:t>
            </a:r>
            <a:r>
              <a:rPr lang="cs-CZ" dirty="0" err="1" smtClean="0"/>
              <a:t>Publius</a:t>
            </a:r>
            <a:r>
              <a:rPr lang="cs-CZ" dirty="0" smtClean="0"/>
              <a:t> Ovidius </a:t>
            </a:r>
            <a:r>
              <a:rPr lang="cs-CZ" dirty="0" err="1" smtClean="0"/>
              <a:t>Naso</a:t>
            </a:r>
            <a:r>
              <a:rPr lang="cs-CZ" dirty="0" smtClean="0"/>
              <a:t>, </a:t>
            </a:r>
            <a:r>
              <a:rPr lang="cs-CZ" dirty="0" err="1" smtClean="0"/>
              <a:t>Macbeth</a:t>
            </a:r>
            <a:r>
              <a:rPr lang="cs-CZ" dirty="0" smtClean="0"/>
              <a:t>, </a:t>
            </a:r>
            <a:r>
              <a:rPr lang="cs-CZ" dirty="0" err="1" smtClean="0"/>
              <a:t>Ivanhoe</a:t>
            </a:r>
            <a:r>
              <a:rPr lang="cs-CZ" dirty="0" smtClean="0"/>
              <a:t>, Othello, </a:t>
            </a:r>
            <a:r>
              <a:rPr lang="cs-CZ" dirty="0" err="1" smtClean="0"/>
              <a:t>Manon</a:t>
            </a:r>
            <a:r>
              <a:rPr lang="cs-CZ" dirty="0" smtClean="0"/>
              <a:t> </a:t>
            </a:r>
            <a:r>
              <a:rPr lang="cs-CZ" dirty="0" err="1" smtClean="0"/>
              <a:t>Lescaut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Vlastní jména - počeštěná podoba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u jmen </a:t>
            </a:r>
            <a:r>
              <a:rPr lang="cs-CZ" sz="4000" dirty="0" smtClean="0"/>
              <a:t>některých</a:t>
            </a:r>
            <a:r>
              <a:rPr lang="cs-CZ" sz="4000" dirty="0" smtClean="0">
                <a:solidFill>
                  <a:srgbClr val="FF0000"/>
                </a:solidFill>
              </a:rPr>
              <a:t> známých historických osobností </a:t>
            </a:r>
            <a:r>
              <a:rPr lang="cs-CZ" sz="4000" dirty="0" smtClean="0"/>
              <a:t>se užívá rodné (křestní), popř. celé osobní jméno </a:t>
            </a:r>
            <a:br>
              <a:rPr lang="cs-CZ" sz="4000" dirty="0" smtClean="0"/>
            </a:br>
            <a:r>
              <a:rPr lang="cs-CZ" sz="4000" dirty="0" smtClean="0">
                <a:solidFill>
                  <a:srgbClr val="FF0000"/>
                </a:solidFill>
              </a:rPr>
              <a:t>ve vžité počeštěné podobě</a:t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/>
              <a:t>např.: Tomáš </a:t>
            </a:r>
            <a:r>
              <a:rPr lang="cs-CZ" sz="4000" dirty="0" err="1" smtClean="0"/>
              <a:t>Alva</a:t>
            </a:r>
            <a:r>
              <a:rPr lang="cs-CZ" sz="4000" dirty="0" smtClean="0"/>
              <a:t> Edison, </a:t>
            </a:r>
            <a:br>
              <a:rPr lang="cs-CZ" sz="4000" dirty="0" smtClean="0"/>
            </a:br>
            <a:r>
              <a:rPr lang="cs-CZ" sz="4000" dirty="0" smtClean="0"/>
              <a:t>Kryštof Kolumbus, Mikuláš </a:t>
            </a:r>
            <a:r>
              <a:rPr lang="cs-CZ" sz="4000" dirty="0" err="1" smtClean="0"/>
              <a:t>Koperník</a:t>
            </a:r>
            <a:endParaRPr lang="cs-CZ" sz="40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Jména feudálů a světců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v počeštěné podobě </a:t>
            </a:r>
            <a:r>
              <a:rPr lang="cs-CZ" sz="4400" dirty="0" smtClean="0"/>
              <a:t>(přeložené) píšeme většinou </a:t>
            </a:r>
            <a:r>
              <a:rPr lang="cs-CZ" sz="4400" dirty="0" smtClean="0">
                <a:solidFill>
                  <a:srgbClr val="FF0000"/>
                </a:solidFill>
              </a:rPr>
              <a:t>jména cizích panovníků</a:t>
            </a:r>
            <a:r>
              <a:rPr lang="cs-CZ" sz="4400" dirty="0" smtClean="0"/>
              <a:t>, feudálů, papežů, světců atp. </a:t>
            </a:r>
            <a:br>
              <a:rPr lang="cs-CZ" sz="4400" dirty="0" smtClean="0"/>
            </a:br>
            <a:r>
              <a:rPr lang="cs-CZ" sz="4400" dirty="0" smtClean="0"/>
              <a:t>např.: Ludvík XIV., Richard Lví srdce, Vilém Oranžský, Tomáš </a:t>
            </a:r>
            <a:r>
              <a:rPr lang="cs-CZ" sz="4400" dirty="0" err="1" smtClean="0"/>
              <a:t>Akvinský</a:t>
            </a:r>
            <a:endParaRPr lang="cs-CZ" sz="44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Přepis - transkripce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j</a:t>
            </a:r>
            <a:r>
              <a:rPr lang="cs-CZ" sz="3600" dirty="0" smtClean="0"/>
              <a:t>ména pocházející z jazyka, kde je užíváno </a:t>
            </a:r>
            <a:r>
              <a:rPr lang="cs-CZ" sz="3600" dirty="0" smtClean="0">
                <a:solidFill>
                  <a:srgbClr val="FF0000"/>
                </a:solidFill>
              </a:rPr>
              <a:t>jiné písmo než latinka, se přepisují podle </a:t>
            </a:r>
            <a:r>
              <a:rPr lang="cs-CZ" sz="3600" dirty="0" smtClean="0"/>
              <a:t>zavedených transliteračních nebo </a:t>
            </a:r>
            <a:r>
              <a:rPr lang="cs-CZ" sz="3600" dirty="0" smtClean="0">
                <a:solidFill>
                  <a:srgbClr val="FF0000"/>
                </a:solidFill>
              </a:rPr>
              <a:t>transkripčních pravidel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např. Alexandr </a:t>
            </a:r>
            <a:r>
              <a:rPr lang="cs-CZ" sz="3600" dirty="0" err="1" smtClean="0"/>
              <a:t>Sergejevič</a:t>
            </a:r>
            <a:r>
              <a:rPr lang="cs-CZ" sz="3600" dirty="0" smtClean="0"/>
              <a:t> </a:t>
            </a:r>
            <a:r>
              <a:rPr lang="cs-CZ" sz="3600" dirty="0" err="1" smtClean="0"/>
              <a:t>Puškin</a:t>
            </a:r>
            <a:r>
              <a:rPr lang="cs-CZ" sz="3600" dirty="0" smtClean="0"/>
              <a:t>, Mahátma </a:t>
            </a:r>
            <a:r>
              <a:rPr lang="cs-CZ" sz="3600" dirty="0" err="1" smtClean="0"/>
              <a:t>Gándhí</a:t>
            </a:r>
            <a:r>
              <a:rPr lang="cs-CZ" sz="3600" dirty="0" smtClean="0"/>
              <a:t>, </a:t>
            </a:r>
            <a:r>
              <a:rPr lang="cs-CZ" sz="3600" dirty="0" err="1" smtClean="0"/>
              <a:t>Nizámí</a:t>
            </a:r>
            <a:r>
              <a:rPr lang="cs-CZ" sz="3600" dirty="0" smtClean="0"/>
              <a:t>, </a:t>
            </a:r>
            <a:r>
              <a:rPr lang="cs-CZ" sz="3600" dirty="0" err="1" smtClean="0"/>
              <a:t>Fjodor</a:t>
            </a:r>
            <a:r>
              <a:rPr lang="cs-CZ" sz="3600" dirty="0" smtClean="0"/>
              <a:t> </a:t>
            </a:r>
            <a:r>
              <a:rPr lang="cs-CZ" sz="3600" dirty="0" err="1" smtClean="0"/>
              <a:t>Michajlovič</a:t>
            </a:r>
            <a:r>
              <a:rPr lang="cs-CZ" sz="3600" dirty="0" smtClean="0"/>
              <a:t> </a:t>
            </a:r>
            <a:r>
              <a:rPr lang="cs-CZ" sz="3600" dirty="0" err="1" smtClean="0"/>
              <a:t>Dostojevskij</a:t>
            </a:r>
            <a:r>
              <a:rPr lang="cs-CZ" sz="3600" dirty="0" smtClean="0"/>
              <a:t>, Lev Nikolajevič Tolstoj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Zeměpisná jména – původní pravopis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z</a:t>
            </a:r>
            <a:r>
              <a:rPr lang="cs-CZ" sz="4000" dirty="0" smtClean="0"/>
              <a:t>eměpisná jména pocházející </a:t>
            </a:r>
            <a:br>
              <a:rPr lang="cs-CZ" sz="4000" dirty="0" smtClean="0"/>
            </a:br>
            <a:r>
              <a:rPr lang="cs-CZ" sz="4000" dirty="0" smtClean="0"/>
              <a:t>z jazyka, kde je užívána </a:t>
            </a:r>
            <a:r>
              <a:rPr lang="cs-CZ" sz="4000" dirty="0" smtClean="0">
                <a:solidFill>
                  <a:srgbClr val="FF0000"/>
                </a:solidFill>
              </a:rPr>
              <a:t>latinská abeceda</a:t>
            </a:r>
            <a:r>
              <a:rPr lang="cs-CZ" sz="4000" dirty="0" smtClean="0"/>
              <a:t>, se píšou </a:t>
            </a:r>
            <a:r>
              <a:rPr lang="cs-CZ" sz="4000" dirty="0" smtClean="0">
                <a:solidFill>
                  <a:srgbClr val="FF0000"/>
                </a:solidFill>
              </a:rPr>
              <a:t>většinou původním pravopisem</a:t>
            </a:r>
            <a:r>
              <a:rPr lang="cs-CZ" sz="4000" dirty="0" smtClean="0"/>
              <a:t> </a:t>
            </a:r>
            <a:br>
              <a:rPr lang="cs-CZ" sz="4000" dirty="0" smtClean="0"/>
            </a:br>
            <a:r>
              <a:rPr lang="cs-CZ" sz="4000" dirty="0" smtClean="0"/>
              <a:t>např. Barcelona, Bordeaux, Cádiz, Edinburgh, Glasgow, Haag, Chicago, </a:t>
            </a:r>
            <a:r>
              <a:rPr lang="cs-CZ" sz="4000" dirty="0" err="1" smtClean="0"/>
              <a:t>Le</a:t>
            </a:r>
            <a:r>
              <a:rPr lang="cs-CZ" sz="4000" dirty="0" smtClean="0"/>
              <a:t> </a:t>
            </a:r>
            <a:r>
              <a:rPr lang="cs-CZ" sz="4000" dirty="0" err="1" smtClean="0"/>
              <a:t>Havre</a:t>
            </a:r>
            <a:r>
              <a:rPr lang="cs-CZ" sz="4000" dirty="0" smtClean="0"/>
              <a:t>, </a:t>
            </a:r>
            <a:r>
              <a:rPr lang="cs-CZ" sz="4000" dirty="0" err="1" smtClean="0"/>
              <a:t>Monte</a:t>
            </a:r>
            <a:r>
              <a:rPr lang="cs-CZ" sz="4000" dirty="0" smtClean="0"/>
              <a:t> </a:t>
            </a:r>
            <a:r>
              <a:rPr lang="cs-CZ" sz="4000" dirty="0" err="1" smtClean="0"/>
              <a:t>Carlo</a:t>
            </a:r>
            <a:r>
              <a:rPr lang="cs-CZ" sz="4000" dirty="0" smtClean="0"/>
              <a:t>, Provence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Přepisovaná jména zeměpisná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z</a:t>
            </a:r>
            <a:r>
              <a:rPr lang="cs-CZ" sz="4000" dirty="0" smtClean="0"/>
              <a:t>eměpisná jména pocházející </a:t>
            </a:r>
            <a:br>
              <a:rPr lang="cs-CZ" sz="4000" dirty="0" smtClean="0"/>
            </a:br>
            <a:r>
              <a:rPr lang="cs-CZ" sz="4000" dirty="0" smtClean="0"/>
              <a:t>z jazyka, kde je užíváno </a:t>
            </a:r>
            <a:br>
              <a:rPr lang="cs-CZ" sz="4000" dirty="0" smtClean="0"/>
            </a:br>
            <a:r>
              <a:rPr lang="cs-CZ" sz="4000" dirty="0" smtClean="0">
                <a:solidFill>
                  <a:srgbClr val="FF0000"/>
                </a:solidFill>
              </a:rPr>
              <a:t>jiné</a:t>
            </a:r>
            <a:r>
              <a:rPr lang="cs-CZ" sz="4000" dirty="0"/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písmo než latinka, se přepisují podle </a:t>
            </a:r>
            <a:r>
              <a:rPr lang="cs-CZ" sz="4000" dirty="0" smtClean="0"/>
              <a:t>zavedených transliteračních nebo </a:t>
            </a:r>
            <a:r>
              <a:rPr lang="cs-CZ" sz="4000" dirty="0" smtClean="0">
                <a:solidFill>
                  <a:srgbClr val="FF0000"/>
                </a:solidFill>
              </a:rPr>
              <a:t>transkripčních pravidel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např. Astrachaň, Charkov, Írán, Pákistán, Peking, Soul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Poznámka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u četných jmen orientálních apod., </a:t>
            </a:r>
            <a:br>
              <a:rPr lang="cs-CZ" sz="4000" dirty="0" smtClean="0"/>
            </a:br>
            <a:r>
              <a:rPr lang="cs-CZ" sz="4000" dirty="0" smtClean="0"/>
              <a:t>která k nám dříve přicházela z francouzštiny či angličtiny je užívána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FF0000"/>
                </a:solidFill>
              </a:rPr>
              <a:t>podoba odpovídající výslovnosti</a:t>
            </a:r>
            <a:r>
              <a:rPr lang="cs-CZ" sz="4000" dirty="0" smtClean="0"/>
              <a:t> (Dillí, Kalkata)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žitá podoba počeštěná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dirty="0" smtClean="0"/>
              <a:t>u jistého počtu zeměpisných jmen se užívá </a:t>
            </a:r>
            <a:r>
              <a:rPr lang="cs-CZ" dirty="0" smtClean="0">
                <a:solidFill>
                  <a:srgbClr val="FF0000"/>
                </a:solidFill>
              </a:rPr>
              <a:t>vžitá podoba počeštěná </a:t>
            </a:r>
            <a:r>
              <a:rPr lang="cs-CZ" dirty="0"/>
              <a:t>a</a:t>
            </a:r>
            <a:r>
              <a:rPr lang="cs-CZ" dirty="0" smtClean="0"/>
              <a:t> důsledně označuje délku samohlásek a měkkosti souhlásek</a:t>
            </a:r>
            <a:br>
              <a:rPr lang="cs-CZ" dirty="0" smtClean="0"/>
            </a:br>
            <a:r>
              <a:rPr lang="cs-CZ" dirty="0" smtClean="0"/>
              <a:t>- např. Berlín, Hamburk, Helsinky, Londýn,     Norimberk, Paříž, Vídeň, Záhřeb, Ženeva; </a:t>
            </a:r>
            <a:br>
              <a:rPr lang="cs-CZ" dirty="0" smtClean="0"/>
            </a:br>
            <a:r>
              <a:rPr lang="cs-CZ" dirty="0" smtClean="0"/>
              <a:t>- Nil, </a:t>
            </a:r>
            <a:r>
              <a:rPr lang="cs-CZ" dirty="0" err="1" smtClean="0"/>
              <a:t>Niagára</a:t>
            </a:r>
            <a:r>
              <a:rPr lang="cs-CZ" dirty="0" smtClean="0"/>
              <a:t>,Temže, Rýn; </a:t>
            </a:r>
            <a:br>
              <a:rPr lang="cs-CZ" dirty="0" smtClean="0"/>
            </a:br>
            <a:r>
              <a:rPr lang="cs-CZ" dirty="0" smtClean="0"/>
              <a:t>- Apeniny, Pyreneje, Alpy; </a:t>
            </a:r>
            <a:br>
              <a:rPr lang="cs-CZ" dirty="0" smtClean="0"/>
            </a:br>
            <a:r>
              <a:rPr lang="cs-CZ" dirty="0" smtClean="0"/>
              <a:t>- Austrálie, Belgie, Španělsko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Vysvětlení pojmu transkripce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cs-CZ" sz="3500" dirty="0" smtClean="0"/>
              <a:t>zápis řeči pomocí vhodných zvolených znaků tak, že východiskem je zvuková podoba jazyka</a:t>
            </a:r>
          </a:p>
          <a:p>
            <a:r>
              <a:rPr lang="cs-CZ" sz="3500" dirty="0" smtClean="0">
                <a:solidFill>
                  <a:srgbClr val="FF0000"/>
                </a:solidFill>
              </a:rPr>
              <a:t>přepis textu z jednoho písma do druhého</a:t>
            </a:r>
          </a:p>
          <a:p>
            <a:r>
              <a:rPr lang="cs-CZ" sz="3500" dirty="0" smtClean="0"/>
              <a:t>používá se např. pro přepis výslovnosti cizích slov a jmen, zeměpisných názvů na mapách </a:t>
            </a:r>
            <a:br>
              <a:rPr lang="cs-CZ" sz="3500" dirty="0" smtClean="0"/>
            </a:br>
            <a:r>
              <a:rPr lang="cs-CZ" sz="3500" dirty="0" smtClean="0"/>
              <a:t>a v médiích </a:t>
            </a:r>
          </a:p>
          <a:p>
            <a:r>
              <a:rPr lang="cs-CZ" sz="3500" dirty="0" smtClean="0"/>
              <a:t>důraz na výslovnost také odlišuje transkripci od transliterace, která se snaží zachovat kompletní informaci o původním pravopisu v původním písmu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Vysvětlení pojmu transliterace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věrný přepis slova </a:t>
            </a:r>
            <a:r>
              <a:rPr lang="cs-CZ" dirty="0" smtClean="0"/>
              <a:t>(zeměpisného názvu nebo jména osoby) z jednoho písma do jiného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cílem je usnadnit přečtení daného výrazu </a:t>
            </a:r>
            <a:r>
              <a:rPr lang="cs-CZ" dirty="0" smtClean="0"/>
              <a:t>poučenému čtenáři, který zdrojové písmo neovládá</a:t>
            </a:r>
          </a:p>
          <a:p>
            <a:r>
              <a:rPr lang="cs-CZ" dirty="0" smtClean="0"/>
              <a:t>na rozdíl od transkripce se však snaží neztratit žádnou informaci o původním pravopisu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Transkripce</a:t>
            </a:r>
            <a:r>
              <a:rPr lang="en-US" dirty="0" smtClean="0"/>
              <a:t>. In: </a:t>
            </a:r>
            <a:r>
              <a:rPr lang="en-US" i="1" dirty="0" smtClean="0"/>
              <a:t>Wikipedia: the free encyclopedia</a:t>
            </a:r>
            <a:r>
              <a:rPr lang="en-US" dirty="0" smtClean="0"/>
              <a:t> [online]. San Francisco (CA): Wikimedia Foundation, 2001- [cit. 2013-09-17]. </a:t>
            </a:r>
            <a:endParaRPr lang="cs-CZ" smtClean="0"/>
          </a:p>
          <a:p>
            <a:r>
              <a:rPr lang="cs-CZ" dirty="0" smtClean="0"/>
              <a:t>HLAVSA, Zdeněk. </a:t>
            </a:r>
            <a:r>
              <a:rPr lang="cs-CZ" i="1" dirty="0" smtClean="0"/>
              <a:t>Pravidla českého pravopisu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Academia, 1998, 391 s. ISBN 80-200-0475-0. 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327</Words>
  <Application>Microsoft Office PowerPoint</Application>
  <PresentationFormat>Předvádění na obrazovce (4:3)</PresentationFormat>
  <Paragraphs>50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Digitální učební materiál</vt:lpstr>
      <vt:lpstr>Psaní přejatých vlastních jmen</vt:lpstr>
      <vt:lpstr>Vlastní jména osobní – pravopis původní </vt:lpstr>
      <vt:lpstr>Vlastní jména - počeštěná podoba</vt:lpstr>
      <vt:lpstr>Jména feudálů a světců</vt:lpstr>
      <vt:lpstr>Přepis - transkripce</vt:lpstr>
      <vt:lpstr>Zeměpisná jména – původní pravopis </vt:lpstr>
      <vt:lpstr>Přepisovaná jména zeměpisná</vt:lpstr>
      <vt:lpstr>Poznámka</vt:lpstr>
      <vt:lpstr>Vžitá podoba počeštěná</vt:lpstr>
      <vt:lpstr>Vysvětlení pojmu transkripce</vt:lpstr>
      <vt:lpstr>Vysvětlení pojmu transliterace</vt:lpstr>
      <vt:lpstr>zdroj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Psaní slov přejatých</dc:title>
  <dc:creator>marikova</dc:creator>
  <cp:lastModifiedBy>siroky</cp:lastModifiedBy>
  <cp:revision>18</cp:revision>
  <dcterms:created xsi:type="dcterms:W3CDTF">2013-09-11T11:59:45Z</dcterms:created>
  <dcterms:modified xsi:type="dcterms:W3CDTF">2013-09-17T19:22:55Z</dcterms:modified>
</cp:coreProperties>
</file>