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68" r:id="rId3"/>
    <p:sldId id="265" r:id="rId4"/>
    <p:sldId id="264" r:id="rId5"/>
    <p:sldId id="269" r:id="rId6"/>
    <p:sldId id="257" r:id="rId7"/>
    <p:sldId id="270" r:id="rId8"/>
    <p:sldId id="261" r:id="rId9"/>
    <p:sldId id="266" r:id="rId10"/>
    <p:sldId id="258" r:id="rId11"/>
    <p:sldId id="259" r:id="rId12"/>
    <p:sldId id="263" r:id="rId13"/>
    <p:sldId id="262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78" y="-8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094D6D-DB6E-4EB4-9667-F1083EF9F902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741AA6-15CC-49ED-B543-BC1F6F4E6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67427-5DEA-48ED-A347-58F50A61707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DE1-8A3D-4D0F-9CBF-FAFC0613F7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67427-5DEA-48ED-A347-58F50A61707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DE1-8A3D-4D0F-9CBF-FAFC0613F7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67427-5DEA-48ED-A347-58F50A61707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DE1-8A3D-4D0F-9CBF-FAFC0613F7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67427-5DEA-48ED-A347-58F50A61707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DE1-8A3D-4D0F-9CBF-FAFC0613F7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67427-5DEA-48ED-A347-58F50A61707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DE1-8A3D-4D0F-9CBF-FAFC0613F7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67427-5DEA-48ED-A347-58F50A61707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DE1-8A3D-4D0F-9CBF-FAFC0613F7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67427-5DEA-48ED-A347-58F50A61707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DE1-8A3D-4D0F-9CBF-FAFC0613F7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67427-5DEA-48ED-A347-58F50A61707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DE1-8A3D-4D0F-9CBF-FAFC0613F7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67427-5DEA-48ED-A347-58F50A61707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DE1-8A3D-4D0F-9CBF-FAFC0613F7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67427-5DEA-48ED-A347-58F50A61707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DE1-8A3D-4D0F-9CBF-FAFC0613F7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67427-5DEA-48ED-A347-58F50A61707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DE1-8A3D-4D0F-9CBF-FAFC0613F7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767427-5DEA-48ED-A347-58F50A61707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5C7DE1-8A3D-4D0F-9CBF-FAFC0613F7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Psaní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smtClean="0"/>
                        <a:t>s a z u přejatých slov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září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OPVK_1.5_DUM_III/2_CJL_MA009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grafické stránky jazyka, psaní s a z u přejatých slov, vysvětlení použití varianty z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u zdomácnělých slov, obou variant u slov s dvojí výslovností a varianty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 u slov s  lat. předponou dis- a u slov pravopisně nepočeštěných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Psaní s a z v přejatých slovech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u</a:t>
            </a:r>
            <a:r>
              <a:rPr lang="cs-CZ" dirty="0" smtClean="0">
                <a:solidFill>
                  <a:srgbClr val="FF0000"/>
                </a:solidFill>
              </a:rPr>
              <a:t> slov zdomácnělých </a:t>
            </a:r>
            <a:r>
              <a:rPr lang="cs-CZ" dirty="0" smtClean="0"/>
              <a:t>a počeštěných používáme variantu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 (řízeno výslovností)</a:t>
            </a:r>
          </a:p>
          <a:p>
            <a:r>
              <a:rPr lang="cs-CZ" dirty="0" smtClean="0"/>
              <a:t>u slov, kde je možná </a:t>
            </a:r>
            <a:r>
              <a:rPr lang="cs-CZ" dirty="0" smtClean="0">
                <a:solidFill>
                  <a:srgbClr val="00B050"/>
                </a:solidFill>
              </a:rPr>
              <a:t>dvojí spisovná výslovnost </a:t>
            </a:r>
            <a:r>
              <a:rPr lang="cs-CZ" dirty="0" smtClean="0"/>
              <a:t>píšeme </a:t>
            </a:r>
            <a:r>
              <a:rPr lang="cs-CZ" dirty="0" smtClean="0">
                <a:solidFill>
                  <a:srgbClr val="00B050"/>
                </a:solidFill>
              </a:rPr>
              <a:t>s i z </a:t>
            </a:r>
          </a:p>
          <a:p>
            <a:r>
              <a:rPr lang="cs-CZ" dirty="0" smtClean="0"/>
              <a:t>u slov s latinskou předponou dis- a</a:t>
            </a:r>
            <a:r>
              <a:rPr lang="cs-CZ" dirty="0" smtClean="0">
                <a:solidFill>
                  <a:srgbClr val="0070C0"/>
                </a:solidFill>
              </a:rPr>
              <a:t> u slov </a:t>
            </a:r>
            <a:r>
              <a:rPr lang="cs-CZ" dirty="0" smtClean="0"/>
              <a:t>pravopisně</a:t>
            </a:r>
            <a:r>
              <a:rPr lang="cs-CZ" dirty="0" smtClean="0">
                <a:solidFill>
                  <a:srgbClr val="0070C0"/>
                </a:solidFill>
              </a:rPr>
              <a:t> nepočeštěných</a:t>
            </a:r>
            <a:r>
              <a:rPr lang="cs-CZ" dirty="0" smtClean="0"/>
              <a:t> píšeme pouze</a:t>
            </a:r>
            <a:r>
              <a:rPr lang="cs-CZ" dirty="0" smtClean="0">
                <a:solidFill>
                  <a:srgbClr val="0070C0"/>
                </a:solidFill>
              </a:rPr>
              <a:t> s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Varianta z dle výslovnosti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ve slovech zdomácnělých </a:t>
            </a:r>
            <a:r>
              <a:rPr lang="cs-CZ" sz="5400" dirty="0" smtClean="0">
                <a:solidFill>
                  <a:srgbClr val="FF0000"/>
                </a:solidFill>
              </a:rPr>
              <a:t>se</a:t>
            </a:r>
            <a:r>
              <a:rPr lang="cs-CZ" sz="5400" dirty="0" smtClean="0"/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původní s</a:t>
            </a:r>
            <a:r>
              <a:rPr lang="cs-CZ" sz="5400" dirty="0" smtClean="0"/>
              <a:t>, které v českém jazyce vyslovujeme jako z,  </a:t>
            </a:r>
            <a:r>
              <a:rPr lang="cs-CZ" sz="5400" dirty="0" smtClean="0">
                <a:solidFill>
                  <a:srgbClr val="FF0000"/>
                </a:solidFill>
              </a:rPr>
              <a:t>píše jako z</a:t>
            </a:r>
            <a:endParaRPr lang="cs-CZ" sz="5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Příklady počeštěných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sz="4400" dirty="0" smtClean="0"/>
              <a:t>   </a:t>
            </a:r>
            <a:r>
              <a:rPr lang="cs-CZ" sz="4800" dirty="0" smtClean="0"/>
              <a:t>analýza, azyl, báze, bazilika, buržoazie, dezerce, dezert, dimenze, emulze, epizoda, exploze, expozice, filozofie, fúze, gymnázium, iluze, intenzita, invaze, izobara, izolace</a:t>
            </a:r>
            <a:endParaRPr lang="cs-CZ" sz="4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Příklady počeštěného pravopisu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   </a:t>
            </a:r>
            <a:r>
              <a:rPr lang="cs-CZ" sz="4400" dirty="0" smtClean="0"/>
              <a:t>kazeta, koroze, lyzol, nervóza, oáza, organizace, pauza, penze, plazma, poezie, prézens, prezentace, prezident, provize, próza, revize, rezignace, senzace, torzo, tranzistor, trezor, univerzita</a:t>
            </a:r>
            <a:endParaRPr lang="cs-CZ" sz="4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Varianta z v přejatých slovech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podle výslovnosti v nepřímých pádech </a:t>
            </a:r>
            <a:br>
              <a:rPr lang="cs-CZ" sz="3600" dirty="0" smtClean="0"/>
            </a:br>
            <a:r>
              <a:rPr lang="cs-CZ" sz="3600" dirty="0" smtClean="0"/>
              <a:t>se píše z ve slovech jako </a:t>
            </a:r>
            <a:br>
              <a:rPr lang="cs-CZ" sz="3600" dirty="0" smtClean="0"/>
            </a:br>
            <a:r>
              <a:rPr lang="cs-CZ" sz="3600" dirty="0" smtClean="0"/>
              <a:t>- exkurz, impulz, komparz, konkurz, kurz,   pulz, </a:t>
            </a:r>
            <a:r>
              <a:rPr lang="cs-CZ" sz="3600" dirty="0" err="1" smtClean="0"/>
              <a:t>reverz</a:t>
            </a:r>
            <a:r>
              <a:rPr lang="cs-CZ" sz="3600" dirty="0" smtClean="0"/>
              <a:t> aj. </a:t>
            </a:r>
          </a:p>
          <a:p>
            <a:r>
              <a:rPr lang="cs-CZ" sz="3600" dirty="0" smtClean="0"/>
              <a:t>a ve slovech od nich odvozených</a:t>
            </a:r>
            <a:br>
              <a:rPr lang="cs-CZ" sz="3600" dirty="0" smtClean="0"/>
            </a:br>
            <a:r>
              <a:rPr lang="cs-CZ" sz="3600" dirty="0" smtClean="0"/>
              <a:t>- např.  </a:t>
            </a:r>
            <a:r>
              <a:rPr lang="cs-CZ" sz="3600" dirty="0"/>
              <a:t>e</a:t>
            </a:r>
            <a:r>
              <a:rPr lang="cs-CZ" sz="3600" dirty="0" smtClean="0"/>
              <a:t>xkurze, impulzivní, komparzista, konkurzní, kurzovné, pulzovat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Varianta z u nespisovných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4800" dirty="0" smtClean="0"/>
              <a:t>   </a:t>
            </a:r>
            <a:r>
              <a:rPr lang="cs-CZ" sz="4800" dirty="0" smtClean="0">
                <a:solidFill>
                  <a:srgbClr val="FF0000"/>
                </a:solidFill>
              </a:rPr>
              <a:t>z</a:t>
            </a:r>
            <a:r>
              <a:rPr lang="cs-CZ" sz="4800" dirty="0" smtClean="0"/>
              <a:t> se píše rovněž </a:t>
            </a:r>
            <a:r>
              <a:rPr lang="cs-CZ" sz="4800" dirty="0" smtClean="0">
                <a:solidFill>
                  <a:srgbClr val="FF0000"/>
                </a:solidFill>
              </a:rPr>
              <a:t>ve slovech nespisovných </a:t>
            </a:r>
            <a:r>
              <a:rPr lang="cs-CZ" sz="4800" dirty="0" smtClean="0"/>
              <a:t>a ne zcela spisovných, pokud se použijí </a:t>
            </a:r>
            <a:br>
              <a:rPr lang="cs-CZ" sz="4800" dirty="0" smtClean="0"/>
            </a:br>
            <a:r>
              <a:rPr lang="cs-CZ" sz="4800" dirty="0" smtClean="0">
                <a:solidFill>
                  <a:srgbClr val="FF0000"/>
                </a:solidFill>
              </a:rPr>
              <a:t>v psaném projevu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- např. bazírovat, fantazírovat, muzicírovat, prezent</a:t>
            </a:r>
            <a:endParaRPr lang="cs-CZ" sz="4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 předponě lat. původu </a:t>
            </a:r>
            <a:r>
              <a:rPr lang="cs-CZ" dirty="0" err="1" smtClean="0"/>
              <a:t>kon</a:t>
            </a:r>
            <a:r>
              <a:rPr lang="cs-CZ" dirty="0" smtClean="0"/>
              <a:t>- </a:t>
            </a:r>
            <a:r>
              <a:rPr lang="cs-CZ" dirty="0"/>
              <a:t>(</a:t>
            </a:r>
            <a:r>
              <a:rPr lang="cs-CZ" dirty="0" smtClean="0"/>
              <a:t>nevnímané jako předpona) -z-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 předponě lat. původu </a:t>
            </a:r>
            <a:r>
              <a:rPr lang="cs-CZ" sz="3600" dirty="0" err="1" smtClean="0"/>
              <a:t>kon</a:t>
            </a:r>
            <a:r>
              <a:rPr lang="cs-CZ" sz="3600" dirty="0" smtClean="0"/>
              <a:t>- v slovech zdomácnělých, v nichž se počáteční </a:t>
            </a:r>
            <a:r>
              <a:rPr lang="cs-CZ" sz="3600" dirty="0" err="1" smtClean="0"/>
              <a:t>kon</a:t>
            </a:r>
            <a:r>
              <a:rPr lang="cs-CZ" sz="3600" dirty="0" smtClean="0"/>
              <a:t>- </a:t>
            </a:r>
            <a:br>
              <a:rPr lang="cs-CZ" sz="3600" dirty="0" smtClean="0"/>
            </a:br>
            <a:r>
              <a:rPr lang="cs-CZ" sz="3600" dirty="0" smtClean="0"/>
              <a:t>v češtině jako předpona nepociťuje, </a:t>
            </a:r>
            <a:br>
              <a:rPr lang="cs-CZ" sz="3600" dirty="0" smtClean="0"/>
            </a:br>
            <a:r>
              <a:rPr lang="cs-CZ" sz="3600" dirty="0" smtClean="0"/>
              <a:t>se píše </a:t>
            </a:r>
            <a:r>
              <a:rPr lang="cs-CZ" sz="3600" dirty="0" smtClean="0">
                <a:solidFill>
                  <a:srgbClr val="FF0000"/>
                </a:solidFill>
              </a:rPr>
              <a:t>z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- např. konzerva, konzervativní, konzervatoř, konziliární, konzistence, konzul, konzulát, konzultace, konzum, konzument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 předponě lat. původu </a:t>
            </a:r>
            <a:r>
              <a:rPr lang="cs-CZ" dirty="0" err="1" smtClean="0"/>
              <a:t>kon</a:t>
            </a:r>
            <a:r>
              <a:rPr lang="cs-CZ" dirty="0" smtClean="0"/>
              <a:t>- (vnímané jako předpona) -s-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jinak se píše</a:t>
            </a:r>
            <a:r>
              <a:rPr lang="cs-CZ" sz="4000" dirty="0" smtClean="0">
                <a:solidFill>
                  <a:srgbClr val="FF0000"/>
                </a:solidFill>
              </a:rPr>
              <a:t> s </a:t>
            </a:r>
            <a:r>
              <a:rPr lang="cs-CZ" sz="4000" dirty="0" smtClean="0"/>
              <a:t>(ve shodě se spisovnou výslovností) </a:t>
            </a:r>
            <a:br>
              <a:rPr lang="cs-CZ" sz="4000" dirty="0" smtClean="0"/>
            </a:br>
            <a:r>
              <a:rPr lang="cs-CZ" sz="4000" dirty="0" smtClean="0"/>
              <a:t>- např. v slovech konsekvence, konsenzus, konsonant </a:t>
            </a:r>
            <a:br>
              <a:rPr lang="cs-CZ" sz="4000" dirty="0" smtClean="0"/>
            </a:br>
            <a:r>
              <a:rPr lang="cs-CZ" sz="4000" dirty="0" smtClean="0"/>
              <a:t>a ve slovech od nich odvozených</a:t>
            </a:r>
            <a:br>
              <a:rPr lang="cs-CZ" sz="4000" dirty="0" smtClean="0"/>
            </a:br>
            <a:r>
              <a:rPr lang="cs-CZ" sz="4000" dirty="0" smtClean="0"/>
              <a:t>- např. konsekventní, konsonantický aj.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Varianta s i z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v některých slovech se píše </a:t>
            </a:r>
            <a:r>
              <a:rPr lang="cs-CZ" sz="3600" dirty="0" smtClean="0">
                <a:solidFill>
                  <a:srgbClr val="FF0000"/>
                </a:solidFill>
              </a:rPr>
              <a:t>s i z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0000"/>
                </a:solidFill>
              </a:rPr>
              <a:t>ve shodě se spisovnou výslovností</a:t>
            </a:r>
            <a:endParaRPr lang="cs-CZ" sz="3600" dirty="0"/>
          </a:p>
          <a:p>
            <a:r>
              <a:rPr lang="cs-CZ" sz="3600" dirty="0" smtClean="0"/>
              <a:t>např. buzola i busola, dezén i desén, diskuze i diskuse, </a:t>
            </a:r>
            <a:r>
              <a:rPr lang="cs-CZ" sz="3600" dirty="0" err="1" smtClean="0"/>
              <a:t>plizé</a:t>
            </a:r>
            <a:r>
              <a:rPr lang="cs-CZ" sz="3600" dirty="0" smtClean="0"/>
              <a:t> i plisé, </a:t>
            </a:r>
            <a:br>
              <a:rPr lang="cs-CZ" sz="3600" dirty="0" smtClean="0"/>
            </a:br>
            <a:r>
              <a:rPr lang="cs-CZ" sz="3600" dirty="0" err="1" smtClean="0"/>
              <a:t>renezance</a:t>
            </a:r>
            <a:r>
              <a:rPr lang="cs-CZ" sz="3600" dirty="0" smtClean="0"/>
              <a:t> i renesance, </a:t>
            </a:r>
            <a:br>
              <a:rPr lang="cs-CZ" sz="3600" dirty="0" smtClean="0"/>
            </a:br>
            <a:r>
              <a:rPr lang="cs-CZ" sz="3600" dirty="0" smtClean="0"/>
              <a:t>dizertace i disertace, rezort i resort, režizér i režisér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Správnost variant -ismus/-</a:t>
            </a:r>
            <a:r>
              <a:rPr lang="cs-CZ" dirty="0" err="1" smtClean="0"/>
              <a:t>izmus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vyslovované [z] se píše jako z </a:t>
            </a:r>
            <a:r>
              <a:rPr lang="cs-CZ" sz="3600" dirty="0" smtClean="0"/>
              <a:t>i</a:t>
            </a:r>
            <a:r>
              <a:rPr lang="cs-CZ" sz="3600" dirty="0" smtClean="0">
                <a:solidFill>
                  <a:srgbClr val="FF0000"/>
                </a:solidFill>
              </a:rPr>
              <a:t> s 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/>
              <a:t>v příponě [-</a:t>
            </a:r>
            <a:r>
              <a:rPr lang="cs-CZ" sz="3600" dirty="0" err="1" smtClean="0"/>
              <a:t>izmus</a:t>
            </a:r>
            <a:r>
              <a:rPr lang="cs-CZ" sz="3600" dirty="0" smtClean="0"/>
              <a:t>] </a:t>
            </a:r>
            <a:br>
              <a:rPr lang="cs-CZ" sz="3600" dirty="0" smtClean="0"/>
            </a:br>
            <a:r>
              <a:rPr lang="cs-CZ" sz="3600" dirty="0" smtClean="0"/>
              <a:t>a v ostatních slovech zakončených na</a:t>
            </a:r>
            <a:br>
              <a:rPr lang="cs-CZ" sz="3600" dirty="0" smtClean="0"/>
            </a:br>
            <a:r>
              <a:rPr lang="cs-CZ" sz="3600" dirty="0" smtClean="0"/>
              <a:t>[-</a:t>
            </a:r>
            <a:r>
              <a:rPr lang="cs-CZ" sz="3600" dirty="0" err="1" smtClean="0"/>
              <a:t>zmus</a:t>
            </a:r>
            <a:r>
              <a:rPr lang="cs-CZ" sz="3600" dirty="0" smtClean="0"/>
              <a:t>]</a:t>
            </a:r>
            <a:br>
              <a:rPr lang="cs-CZ" sz="3600" dirty="0" smtClean="0"/>
            </a:br>
            <a:r>
              <a:rPr lang="cs-CZ" sz="3600" dirty="0" smtClean="0"/>
              <a:t> - např. romantizmus i romantismus, pluralizmus i pluralismus, mechanizmus </a:t>
            </a:r>
            <a:br>
              <a:rPr lang="cs-CZ" sz="3600" dirty="0" smtClean="0"/>
            </a:br>
            <a:r>
              <a:rPr lang="cs-CZ" sz="3600" dirty="0" smtClean="0"/>
              <a:t>i mechanismus, spazmus i spasmus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Psaní s i z u předpon de-, des-  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r>
              <a:rPr lang="cs-CZ" sz="3600" dirty="0" smtClean="0"/>
              <a:t>při psaní slov </a:t>
            </a:r>
            <a:r>
              <a:rPr lang="cs-CZ" sz="3600" dirty="0" smtClean="0">
                <a:solidFill>
                  <a:srgbClr val="FF0000"/>
                </a:solidFill>
              </a:rPr>
              <a:t>s původními předponami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0000"/>
                </a:solidFill>
              </a:rPr>
              <a:t>des- a de- </a:t>
            </a:r>
            <a:r>
              <a:rPr lang="cs-CZ" sz="3600" dirty="0" smtClean="0"/>
              <a:t>a v slovech od nich odvozených 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0000"/>
                </a:solidFill>
              </a:rPr>
              <a:t>se řídíme spisovnou výslovností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např. dezaktivace, deziluze, dezinfekce, dezorientace 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0000"/>
                </a:solidFill>
              </a:rPr>
              <a:t>ALE</a:t>
            </a: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3600" dirty="0" smtClean="0"/>
              <a:t>designovat, designovaný, </a:t>
            </a:r>
            <a:r>
              <a:rPr lang="cs-CZ" sz="3600" dirty="0" err="1" smtClean="0"/>
              <a:t>desublimace</a:t>
            </a:r>
            <a:r>
              <a:rPr lang="cs-CZ" sz="3600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Varianta s ve slovech přejatých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jen </a:t>
            </a:r>
            <a:r>
              <a:rPr lang="cs-CZ" sz="3600" dirty="0" smtClean="0">
                <a:solidFill>
                  <a:srgbClr val="FF0000"/>
                </a:solidFill>
              </a:rPr>
              <a:t>s</a:t>
            </a:r>
            <a:r>
              <a:rPr lang="cs-CZ" sz="3600" dirty="0" smtClean="0"/>
              <a:t> se píše </a:t>
            </a:r>
            <a:r>
              <a:rPr lang="cs-CZ" sz="3600" dirty="0" smtClean="0">
                <a:solidFill>
                  <a:srgbClr val="FF0000"/>
                </a:solidFill>
              </a:rPr>
              <a:t>ve slovech s původní latinskou předponou dis-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např. disharmonie, disident, disimilace, disociovat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ouze </a:t>
            </a:r>
            <a:r>
              <a:rPr lang="cs-CZ" sz="3600" dirty="0" smtClean="0">
                <a:solidFill>
                  <a:srgbClr val="FF0000"/>
                </a:solidFill>
              </a:rPr>
              <a:t>s</a:t>
            </a:r>
            <a:r>
              <a:rPr lang="cs-CZ" sz="3600" dirty="0" smtClean="0"/>
              <a:t> se píše </a:t>
            </a:r>
            <a:r>
              <a:rPr lang="cs-CZ" sz="3600" dirty="0" smtClean="0">
                <a:solidFill>
                  <a:srgbClr val="FF0000"/>
                </a:solidFill>
              </a:rPr>
              <a:t>ve slovech </a:t>
            </a:r>
            <a:r>
              <a:rPr lang="cs-CZ" sz="3600" dirty="0" smtClean="0"/>
              <a:t>pravopisně </a:t>
            </a:r>
            <a:r>
              <a:rPr lang="cs-CZ" sz="3600" dirty="0" smtClean="0">
                <a:solidFill>
                  <a:srgbClr val="FF0000"/>
                </a:solidFill>
              </a:rPr>
              <a:t>nepočeštěných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/>
              <a:t>např.  </a:t>
            </a:r>
            <a:r>
              <a:rPr lang="cs-CZ" sz="3600" dirty="0" err="1" smtClean="0"/>
              <a:t>cirrhosis</a:t>
            </a:r>
            <a:r>
              <a:rPr lang="cs-CZ" sz="3600" dirty="0" smtClean="0"/>
              <a:t>, laser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HLAVSA, Zdeněk. </a:t>
            </a:r>
            <a:r>
              <a:rPr lang="cs-CZ" i="1" dirty="0" smtClean="0"/>
              <a:t>Pravidla českého pravopisu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Academia, 1998, 391 s. ISBN 80-200-0475-0. </a:t>
            </a:r>
          </a:p>
          <a:p>
            <a:r>
              <a:rPr lang="cs-CZ" i="1" dirty="0" smtClean="0"/>
              <a:t>Slovník cizích slov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2., </a:t>
            </a:r>
            <a:r>
              <a:rPr lang="cs-CZ" dirty="0" err="1" smtClean="0"/>
              <a:t>upr</a:t>
            </a:r>
            <a:r>
              <a:rPr lang="cs-CZ" dirty="0" smtClean="0"/>
              <a:t>. Praha: Ottovo nakladatelství, 2005, 720 s. ISBN 80-736-0289-X.  </a:t>
            </a:r>
          </a:p>
          <a:p>
            <a:r>
              <a:rPr lang="cs-CZ" dirty="0" smtClean="0"/>
              <a:t>Vysvětlení cizích slov.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2013-09-17]</a:t>
            </a:r>
          </a:p>
          <a:p>
            <a:r>
              <a:rPr lang="cs-CZ" dirty="0" smtClean="0"/>
              <a:t>Slovník cizích slov a online </a:t>
            </a:r>
            <a:r>
              <a:rPr lang="cs-CZ" dirty="0" err="1" smtClean="0"/>
              <a:t>Wiki</a:t>
            </a:r>
            <a:r>
              <a:rPr lang="cs-CZ" dirty="0" smtClean="0"/>
              <a:t> –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použití při hodině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501</Words>
  <Application>Microsoft Office PowerPoint</Application>
  <PresentationFormat>Předvádění na obrazovce (4:3)</PresentationFormat>
  <Paragraphs>51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Digitální učební materiál</vt:lpstr>
      <vt:lpstr>Psaní s a z v přejatých slovech</vt:lpstr>
      <vt:lpstr>Varianta z dle výslovnosti</vt:lpstr>
      <vt:lpstr>Příklady počeštěných slov</vt:lpstr>
      <vt:lpstr>Příklady počeštěného pravopisu</vt:lpstr>
      <vt:lpstr>Varianta z v přejatých slovech</vt:lpstr>
      <vt:lpstr>Varianta z u nespisovných slov</vt:lpstr>
      <vt:lpstr>Po předponě lat. původu kon- (nevnímané jako předpona) -z-</vt:lpstr>
      <vt:lpstr>Po předponě lat. původu kon- (vnímané jako předpona) -s- </vt:lpstr>
      <vt:lpstr>Varianta s i z </vt:lpstr>
      <vt:lpstr>Správnost variant -ismus/-izmus</vt:lpstr>
      <vt:lpstr>Psaní s i z u předpon de-, des-   </vt:lpstr>
      <vt:lpstr>Varianta s ve slovech přejatých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13</cp:revision>
  <dcterms:created xsi:type="dcterms:W3CDTF">2013-09-17T12:12:56Z</dcterms:created>
  <dcterms:modified xsi:type="dcterms:W3CDTF">2013-09-17T19:24:08Z</dcterms:modified>
</cp:coreProperties>
</file>