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7" r:id="rId2"/>
    <p:sldId id="257" r:id="rId3"/>
    <p:sldId id="265" r:id="rId4"/>
    <p:sldId id="268" r:id="rId5"/>
    <p:sldId id="258" r:id="rId6"/>
    <p:sldId id="266" r:id="rId7"/>
    <p:sldId id="263" r:id="rId8"/>
    <p:sldId id="270" r:id="rId9"/>
    <p:sldId id="267" r:id="rId10"/>
    <p:sldId id="262" r:id="rId11"/>
    <p:sldId id="269" r:id="rId12"/>
    <p:sldId id="272" r:id="rId13"/>
    <p:sldId id="271" r:id="rId14"/>
    <p:sldId id="261" r:id="rId15"/>
    <p:sldId id="273" r:id="rId16"/>
    <p:sldId id="264" r:id="rId17"/>
    <p:sldId id="274" r:id="rId18"/>
    <p:sldId id="275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709" autoAdjust="0"/>
  </p:normalViewPr>
  <p:slideViewPr>
    <p:cSldViewPr>
      <p:cViewPr varScale="1">
        <p:scale>
          <a:sx n="67" d="100"/>
          <a:sy n="67" d="100"/>
        </p:scale>
        <p:origin x="-102" y="-9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82007-E5D8-4F74-870F-ED5334506FDD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290F33-8C92-4121-B4C6-8A9991F3E3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35A6F-3690-428E-9BC3-1AD140B9D3C7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1A0AF-07D4-47E3-9328-8B2D90BA3A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Zkratky</a:t>
                      </a:r>
                      <a:r>
                        <a:rPr lang="cs-CZ" sz="3200" baseline="0" dirty="0" smtClean="0"/>
                        <a:t> 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vysvětlení vzniku, účelu a použití zkratek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Zkratky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dirty="0"/>
              <a:t>n</a:t>
            </a:r>
            <a:r>
              <a:rPr lang="cs-CZ" sz="5400" dirty="0" smtClean="0"/>
              <a:t>ěkterá </a:t>
            </a:r>
            <a:r>
              <a:rPr lang="cs-CZ" sz="5400" dirty="0" smtClean="0">
                <a:solidFill>
                  <a:srgbClr val="FF0000"/>
                </a:solidFill>
              </a:rPr>
              <a:t>často se vyskytující slova </a:t>
            </a:r>
            <a:r>
              <a:rPr lang="cs-CZ" sz="5400" dirty="0" smtClean="0"/>
              <a:t>i celá slovní spojení </a:t>
            </a:r>
            <a:br>
              <a:rPr lang="cs-CZ" sz="5400" dirty="0" smtClean="0"/>
            </a:br>
            <a:r>
              <a:rPr lang="cs-CZ" sz="5400" dirty="0" smtClean="0">
                <a:solidFill>
                  <a:srgbClr val="FF0000"/>
                </a:solidFill>
              </a:rPr>
              <a:t>se </a:t>
            </a:r>
            <a:r>
              <a:rPr lang="cs-CZ" sz="5400" dirty="0" smtClean="0"/>
              <a:t>v psaných projevech různým způsobem </a:t>
            </a:r>
            <a:r>
              <a:rPr lang="cs-CZ" sz="5400" dirty="0" smtClean="0">
                <a:solidFill>
                  <a:srgbClr val="FF0000"/>
                </a:solidFill>
              </a:rPr>
              <a:t>zkracují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velkým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z</a:t>
            </a:r>
            <a:r>
              <a:rPr lang="cs-CZ" sz="4800" dirty="0" smtClean="0"/>
              <a:t>kratky vzniklé zkrácením názvů psaných s velkým písmenem na začátku se píšou </a:t>
            </a:r>
            <a:br>
              <a:rPr lang="cs-CZ" sz="4800" dirty="0" smtClean="0"/>
            </a:br>
            <a:r>
              <a:rPr lang="cs-CZ" sz="4800" dirty="0" smtClean="0">
                <a:solidFill>
                  <a:srgbClr val="FF0000"/>
                </a:solidFill>
              </a:rPr>
              <a:t>s velkým počátečním písmenem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malým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ostatní zkratky se píšou zpravidla </a:t>
            </a:r>
            <a:r>
              <a:rPr lang="cs-CZ" sz="4800" dirty="0" smtClean="0">
                <a:solidFill>
                  <a:srgbClr val="FF0000"/>
                </a:solidFill>
              </a:rPr>
              <a:t>s malým počátečním písmenem</a:t>
            </a:r>
            <a:r>
              <a:rPr lang="cs-CZ" sz="4800" dirty="0" smtClean="0"/>
              <a:t> </a:t>
            </a:r>
          </a:p>
          <a:p>
            <a:r>
              <a:rPr lang="cs-CZ" sz="4800" dirty="0" smtClean="0"/>
              <a:t>některé zkratky jsou ustálené, píšou se vždy </a:t>
            </a:r>
            <a:r>
              <a:rPr lang="cs-CZ" sz="4800" dirty="0" smtClean="0">
                <a:solidFill>
                  <a:srgbClr val="FF0000"/>
                </a:solidFill>
              </a:rPr>
              <a:t>stejným způsobem</a:t>
            </a:r>
            <a:endParaRPr lang="cs-CZ" sz="4800" dirty="0" smtClean="0"/>
          </a:p>
          <a:p>
            <a:endParaRPr lang="cs-CZ" sz="4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zkratek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n</a:t>
            </a:r>
            <a:r>
              <a:rPr lang="cs-CZ" sz="4400" dirty="0" smtClean="0"/>
              <a:t>ejobvykleji – se vypíše </a:t>
            </a:r>
            <a:r>
              <a:rPr lang="cs-CZ" sz="4400" dirty="0" smtClean="0">
                <a:solidFill>
                  <a:srgbClr val="FF0000"/>
                </a:solidFill>
              </a:rPr>
              <a:t>první písmeno</a:t>
            </a:r>
            <a:r>
              <a:rPr lang="cs-CZ" sz="4400" dirty="0" smtClean="0"/>
              <a:t> slova nebo slov daného spojení </a:t>
            </a:r>
            <a:r>
              <a:rPr lang="cs-CZ" sz="4400" dirty="0" smtClean="0">
                <a:solidFill>
                  <a:srgbClr val="FF0000"/>
                </a:solidFill>
              </a:rPr>
              <a:t>anebo počáteční skupina písmen</a:t>
            </a:r>
            <a:r>
              <a:rPr lang="cs-CZ" sz="4400" dirty="0" smtClean="0"/>
              <a:t>, někdy slabika nebo i více slabik, pokud možno </a:t>
            </a:r>
            <a:r>
              <a:rPr lang="cs-CZ" sz="4400" dirty="0" smtClean="0">
                <a:solidFill>
                  <a:srgbClr val="FF0000"/>
                </a:solidFill>
              </a:rPr>
              <a:t>tak, aby zkratka končila souhláskou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Tečka za zkratkou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800" dirty="0">
                <a:solidFill>
                  <a:srgbClr val="FF0000"/>
                </a:solidFill>
              </a:rPr>
              <a:t>z</a:t>
            </a:r>
            <a:r>
              <a:rPr lang="cs-CZ" sz="4800" dirty="0" smtClean="0">
                <a:solidFill>
                  <a:srgbClr val="FF0000"/>
                </a:solidFill>
              </a:rPr>
              <a:t>a slovem </a:t>
            </a:r>
            <a:r>
              <a:rPr lang="cs-CZ" sz="4800" dirty="0" smtClean="0"/>
              <a:t>takto zkráceným se píše </a:t>
            </a:r>
            <a:r>
              <a:rPr lang="cs-CZ" sz="4800" dirty="0" smtClean="0">
                <a:solidFill>
                  <a:srgbClr val="FF0000"/>
                </a:solidFill>
              </a:rPr>
              <a:t>tečka </a:t>
            </a:r>
            <a:endParaRPr lang="cs-CZ" sz="4800" dirty="0">
              <a:solidFill>
                <a:srgbClr val="FF0000"/>
              </a:solidFill>
            </a:endParaRPr>
          </a:p>
          <a:p>
            <a:r>
              <a:rPr lang="cs-CZ" sz="4800" dirty="0" smtClean="0"/>
              <a:t>zkratky přitom zpravidla slouží </a:t>
            </a:r>
            <a:r>
              <a:rPr lang="cs-CZ" sz="4800" dirty="0" smtClean="0">
                <a:solidFill>
                  <a:srgbClr val="FF0000"/>
                </a:solidFill>
              </a:rPr>
              <a:t>pro všechny tvary</a:t>
            </a:r>
            <a:r>
              <a:rPr lang="cs-CZ" sz="4800" dirty="0" smtClean="0"/>
              <a:t> zkracovaných výrazů v různém pádě i čísle</a:t>
            </a:r>
            <a:endParaRPr lang="cs-CZ" sz="4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p. = pan, pana atd. i pánové, pánů atd.</a:t>
            </a:r>
          </a:p>
          <a:p>
            <a:pPr>
              <a:buNone/>
            </a:pPr>
            <a:r>
              <a:rPr lang="cs-CZ" dirty="0" smtClean="0"/>
              <a:t>    s. = sestra, stránka atd.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sl</a:t>
            </a:r>
            <a:r>
              <a:rPr lang="cs-CZ" dirty="0" smtClean="0"/>
              <a:t>. = slečna </a:t>
            </a:r>
            <a:br>
              <a:rPr lang="cs-CZ" dirty="0" smtClean="0"/>
            </a:br>
            <a:r>
              <a:rPr lang="cs-CZ" dirty="0" smtClean="0"/>
              <a:t>sv. = svatý, č. nebo čís. = číslo</a:t>
            </a:r>
            <a:br>
              <a:rPr lang="cs-CZ" dirty="0" smtClean="0"/>
            </a:br>
            <a:r>
              <a:rPr lang="cs-CZ" dirty="0" smtClean="0"/>
              <a:t>č. p. nebo </a:t>
            </a:r>
            <a:r>
              <a:rPr lang="cs-CZ" dirty="0" err="1" smtClean="0"/>
              <a:t>čp</a:t>
            </a:r>
            <a:r>
              <a:rPr lang="cs-CZ" dirty="0" smtClean="0"/>
              <a:t>. = číslo popisné </a:t>
            </a:r>
          </a:p>
          <a:p>
            <a:pPr>
              <a:buNone/>
            </a:pPr>
            <a:r>
              <a:rPr lang="cs-CZ" dirty="0" smtClean="0"/>
              <a:t>    č. </a:t>
            </a:r>
            <a:r>
              <a:rPr lang="cs-CZ" dirty="0" err="1" smtClean="0"/>
              <a:t>j</a:t>
            </a:r>
            <a:r>
              <a:rPr lang="cs-CZ" dirty="0" smtClean="0"/>
              <a:t>. nebo </a:t>
            </a:r>
            <a:r>
              <a:rPr lang="cs-CZ" dirty="0" err="1" smtClean="0"/>
              <a:t>čj</a:t>
            </a:r>
            <a:r>
              <a:rPr lang="cs-CZ" dirty="0" smtClean="0"/>
              <a:t>. = číslo jednací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j</a:t>
            </a:r>
            <a:r>
              <a:rPr lang="cs-CZ" dirty="0" smtClean="0"/>
              <a:t>. č. = jednotné číslo, mn. č. = množné číslo</a:t>
            </a:r>
          </a:p>
          <a:p>
            <a:pPr>
              <a:buNone/>
            </a:pPr>
            <a:r>
              <a:rPr lang="cs-CZ" dirty="0" smtClean="0"/>
              <a:t>     r. = rok, </a:t>
            </a:r>
            <a:r>
              <a:rPr lang="cs-CZ" dirty="0" err="1" smtClean="0"/>
              <a:t>t</a:t>
            </a:r>
            <a:r>
              <a:rPr lang="cs-CZ" dirty="0" smtClean="0"/>
              <a:t>. r. = toho, tohoto roku 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dirty="0" err="1" smtClean="0"/>
              <a:t>t</a:t>
            </a:r>
            <a:r>
              <a:rPr lang="cs-CZ" sz="3600" dirty="0" smtClean="0"/>
              <a:t>. č. = toho času</a:t>
            </a:r>
          </a:p>
          <a:p>
            <a:pPr>
              <a:buNone/>
            </a:pPr>
            <a:r>
              <a:rPr lang="cs-CZ" sz="3600" dirty="0" smtClean="0"/>
              <a:t>v. r. = vlastní rukou</a:t>
            </a:r>
          </a:p>
          <a:p>
            <a:pPr>
              <a:buNone/>
            </a:pPr>
            <a:r>
              <a:rPr lang="cs-CZ" sz="3600" dirty="0" smtClean="0"/>
              <a:t>a. s. = akciová společnost</a:t>
            </a:r>
          </a:p>
          <a:p>
            <a:pPr>
              <a:buNone/>
            </a:pPr>
            <a:r>
              <a:rPr lang="cs-CZ" sz="3600" dirty="0" smtClean="0"/>
              <a:t>n. m. = nad mořem </a:t>
            </a:r>
          </a:p>
          <a:p>
            <a:pPr>
              <a:buNone/>
            </a:pPr>
            <a:r>
              <a:rPr lang="cs-CZ" sz="3600" dirty="0" smtClean="0"/>
              <a:t>n. l. = našeho letopočtu </a:t>
            </a:r>
          </a:p>
          <a:p>
            <a:pPr>
              <a:buNone/>
            </a:pPr>
            <a:r>
              <a:rPr lang="cs-CZ" sz="3600" dirty="0" smtClean="0"/>
              <a:t>př. n. l. = před naším letopočtem, </a:t>
            </a:r>
          </a:p>
          <a:p>
            <a:pPr>
              <a:buNone/>
            </a:pPr>
            <a:r>
              <a:rPr lang="cs-CZ" sz="3600" dirty="0" smtClean="0"/>
              <a:t>př. </a:t>
            </a:r>
            <a:r>
              <a:rPr lang="cs-CZ" sz="3600" dirty="0" err="1" smtClean="0"/>
              <a:t>Kr</a:t>
            </a:r>
            <a:r>
              <a:rPr lang="cs-CZ" sz="3600" dirty="0" smtClean="0"/>
              <a:t>. = před Kristem </a:t>
            </a:r>
          </a:p>
          <a:p>
            <a:pPr>
              <a:buNone/>
            </a:pPr>
            <a:r>
              <a:rPr lang="cs-CZ" sz="3600" dirty="0" smtClean="0"/>
              <a:t>pod. = podobně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Zkratka z důvodu úspory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n</a:t>
            </a:r>
            <a:r>
              <a:rPr lang="cs-CZ" sz="4800" dirty="0" smtClean="0"/>
              <a:t>eznamená-li zkrácení podstatnou úsporu, </a:t>
            </a:r>
            <a:br>
              <a:rPr lang="cs-CZ" sz="4800" dirty="0" smtClean="0"/>
            </a:br>
            <a:r>
              <a:rPr lang="cs-CZ" sz="4800" dirty="0" smtClean="0"/>
              <a:t>nebo pokud by zkratka </a:t>
            </a:r>
            <a:br>
              <a:rPr lang="cs-CZ" sz="4800" dirty="0" smtClean="0"/>
            </a:br>
            <a:r>
              <a:rPr lang="cs-CZ" sz="4800" dirty="0" smtClean="0"/>
              <a:t>nebyla jednoznačná, </a:t>
            </a:r>
            <a:br>
              <a:rPr lang="cs-CZ" sz="4800" dirty="0" smtClean="0"/>
            </a:br>
            <a:r>
              <a:rPr lang="cs-CZ" sz="4800" dirty="0" smtClean="0"/>
              <a:t>ponechá se slovo </a:t>
            </a:r>
            <a:br>
              <a:rPr lang="cs-CZ" sz="4800" dirty="0" smtClean="0"/>
            </a:br>
            <a:r>
              <a:rPr lang="cs-CZ" sz="4800" dirty="0" smtClean="0"/>
              <a:t>v plném znění</a:t>
            </a:r>
            <a:endParaRPr lang="cs-CZ" sz="4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Zkracování  křestních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elmi často se zkracují </a:t>
            </a:r>
            <a:r>
              <a:rPr lang="cs-CZ" sz="3600" dirty="0" smtClean="0">
                <a:solidFill>
                  <a:srgbClr val="FF0000"/>
                </a:solidFill>
              </a:rPr>
              <a:t>jména rodná </a:t>
            </a:r>
            <a:r>
              <a:rPr lang="cs-CZ" sz="3600" dirty="0" smtClean="0"/>
              <a:t>(křestní)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počátečním písmenem</a:t>
            </a:r>
            <a:r>
              <a:rPr lang="cs-CZ" sz="3600" dirty="0" smtClean="0"/>
              <a:t>, </a:t>
            </a:r>
            <a:br>
              <a:rPr lang="cs-CZ" sz="3600" dirty="0" smtClean="0"/>
            </a:br>
            <a:r>
              <a:rPr lang="cs-CZ" sz="3600" dirty="0" smtClean="0"/>
              <a:t>např. A. = Adam, Aleš, Alice, Anežka</a:t>
            </a:r>
            <a:endParaRPr lang="cs-CZ" sz="3600" dirty="0"/>
          </a:p>
          <a:p>
            <a:r>
              <a:rPr lang="cs-CZ" sz="3600" dirty="0" smtClean="0"/>
              <a:t>charakteristickou </a:t>
            </a:r>
            <a:r>
              <a:rPr lang="cs-CZ" sz="3600" dirty="0" smtClean="0">
                <a:solidFill>
                  <a:srgbClr val="FF0000"/>
                </a:solidFill>
              </a:rPr>
              <a:t>počáteční skupinou </a:t>
            </a:r>
            <a:r>
              <a:rPr lang="cs-CZ" sz="3600" dirty="0" smtClean="0"/>
              <a:t>končící souhláskou: </a:t>
            </a:r>
            <a:r>
              <a:rPr lang="cs-CZ" sz="3600" dirty="0" err="1" smtClean="0"/>
              <a:t>Al</a:t>
            </a:r>
            <a:r>
              <a:rPr lang="cs-CZ" sz="3600" dirty="0" smtClean="0"/>
              <a:t>. = Alois, Alexandr, </a:t>
            </a:r>
            <a:br>
              <a:rPr lang="cs-CZ" sz="3600" dirty="0" smtClean="0"/>
            </a:br>
            <a:r>
              <a:rPr lang="cs-CZ" sz="3600" dirty="0" smtClean="0"/>
              <a:t>Ant. = Antonín, Jar. = Jaroslav, Jaromír, ...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Zkracování zeměpisných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/>
              <a:t>p</a:t>
            </a:r>
            <a:r>
              <a:rPr lang="cs-CZ" sz="4400" dirty="0" smtClean="0"/>
              <a:t>odobně se zkracují </a:t>
            </a:r>
            <a:r>
              <a:rPr lang="cs-CZ" sz="4400" dirty="0" smtClean="0">
                <a:solidFill>
                  <a:srgbClr val="FF0000"/>
                </a:solidFill>
              </a:rPr>
              <a:t>přívlastky</a:t>
            </a:r>
            <a:r>
              <a:rPr lang="cs-CZ" sz="4400" dirty="0" smtClean="0"/>
              <a:t> </a:t>
            </a:r>
            <a:br>
              <a:rPr lang="cs-CZ" sz="4400" dirty="0" smtClean="0"/>
            </a:br>
            <a:r>
              <a:rPr lang="cs-CZ" sz="4400" dirty="0" smtClean="0"/>
              <a:t>a bližší místní určení </a:t>
            </a:r>
            <a:br>
              <a:rPr lang="cs-CZ" sz="4400" dirty="0" smtClean="0"/>
            </a:br>
            <a:r>
              <a:rPr lang="cs-CZ" sz="4400" dirty="0" smtClean="0">
                <a:solidFill>
                  <a:srgbClr val="FF0000"/>
                </a:solidFill>
              </a:rPr>
              <a:t>v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zeměpisných jménech</a:t>
            </a:r>
            <a:r>
              <a:rPr lang="cs-CZ" sz="4400" dirty="0"/>
              <a:t>,</a:t>
            </a:r>
            <a:r>
              <a:rPr lang="cs-CZ" sz="4400" dirty="0" smtClean="0"/>
              <a:t> </a:t>
            </a:r>
          </a:p>
          <a:p>
            <a:r>
              <a:rPr lang="cs-CZ" sz="4400" dirty="0" smtClean="0"/>
              <a:t>např. Ml. Boleslav, K. Vary, Mor. Krumlov, Týn n. </a:t>
            </a:r>
            <a:r>
              <a:rPr lang="cs-CZ" sz="4400" dirty="0" err="1" smtClean="0"/>
              <a:t>Vlt</a:t>
            </a:r>
            <a:r>
              <a:rPr lang="cs-CZ" sz="4400" dirty="0" smtClean="0"/>
              <a:t>., </a:t>
            </a:r>
            <a:br>
              <a:rPr lang="cs-CZ" sz="4400" dirty="0" smtClean="0"/>
            </a:br>
            <a:r>
              <a:rPr lang="cs-CZ" sz="4400" dirty="0" err="1" smtClean="0"/>
              <a:t>Rožmitál</a:t>
            </a:r>
            <a:r>
              <a:rPr lang="cs-CZ" sz="4400" dirty="0" smtClean="0"/>
              <a:t> pod Tř.</a:t>
            </a:r>
            <a:endParaRPr lang="cs-CZ" sz="4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Zkracování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sz="4800" dirty="0" smtClean="0"/>
              <a:t> mají </a:t>
            </a:r>
            <a:r>
              <a:rPr lang="cs-CZ" sz="4800" dirty="0" smtClean="0">
                <a:solidFill>
                  <a:srgbClr val="FF0000"/>
                </a:solidFill>
              </a:rPr>
              <a:t>závaznou podobu </a:t>
            </a:r>
            <a:r>
              <a:rPr lang="cs-CZ" sz="4800" dirty="0" smtClean="0"/>
              <a:t>ve shodě s platným zněním vysokoškolského zákona </a:t>
            </a:r>
          </a:p>
          <a:p>
            <a:pPr lvl="1"/>
            <a:r>
              <a:rPr lang="cs-CZ" sz="4800" dirty="0" smtClean="0"/>
              <a:t> jde o </a:t>
            </a:r>
            <a:r>
              <a:rPr lang="cs-CZ" sz="4800" dirty="0" smtClean="0">
                <a:solidFill>
                  <a:srgbClr val="FF0000"/>
                </a:solidFill>
              </a:rPr>
              <a:t>oficiální zkratky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MUDr. (z lat. </a:t>
            </a:r>
            <a:r>
              <a:rPr lang="cs-CZ" dirty="0" err="1" smtClean="0"/>
              <a:t>medicinae</a:t>
            </a:r>
            <a:r>
              <a:rPr lang="cs-CZ" dirty="0" smtClean="0"/>
              <a:t> </a:t>
            </a:r>
            <a:r>
              <a:rPr lang="cs-CZ" dirty="0" err="1" smtClean="0"/>
              <a:t>universae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= doktor medicíny)</a:t>
            </a:r>
          </a:p>
          <a:p>
            <a:r>
              <a:rPr lang="cs-CZ" dirty="0" smtClean="0"/>
              <a:t>MVDr. (doktor veterinární medicíny)</a:t>
            </a:r>
          </a:p>
          <a:p>
            <a:r>
              <a:rPr lang="cs-CZ" dirty="0" smtClean="0"/>
              <a:t>PhDr. (doktor filozofie)</a:t>
            </a:r>
          </a:p>
          <a:p>
            <a:r>
              <a:rPr lang="cs-CZ" dirty="0" smtClean="0"/>
              <a:t>PaedDr. (doktor pedagogiky)</a:t>
            </a:r>
          </a:p>
          <a:p>
            <a:r>
              <a:rPr lang="cs-CZ" dirty="0" smtClean="0"/>
              <a:t>JUDr. (doktor práv)</a:t>
            </a:r>
          </a:p>
          <a:p>
            <a:r>
              <a:rPr lang="cs-CZ" dirty="0" err="1" smtClean="0"/>
              <a:t>PhMr</a:t>
            </a:r>
            <a:r>
              <a:rPr lang="cs-CZ" dirty="0" smtClean="0"/>
              <a:t>. (magistr farmacie)</a:t>
            </a:r>
          </a:p>
          <a:p>
            <a:r>
              <a:rPr lang="cs-CZ" dirty="0" smtClean="0"/>
              <a:t>RNDr. (doktor přírodních věd)</a:t>
            </a:r>
          </a:p>
          <a:p>
            <a:r>
              <a:rPr lang="cs-CZ" dirty="0" smtClean="0"/>
              <a:t>Ing. (inženýr), Bc. (bakalář)</a:t>
            </a:r>
          </a:p>
          <a:p>
            <a:r>
              <a:rPr lang="cs-CZ" dirty="0" smtClean="0"/>
              <a:t>Mgr. (magistr) </a:t>
            </a:r>
          </a:p>
          <a:p>
            <a:r>
              <a:rPr lang="cs-CZ" dirty="0" smtClean="0"/>
              <a:t>CSc. (kandidát věd) a DrSc. (doktor věd)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Zkracování titulů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profesor a docent se píše s počátečním písmenem malým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rof., 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oc.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neoficiální zkratky </a:t>
            </a:r>
            <a:r>
              <a:rPr lang="cs-CZ" dirty="0" smtClean="0"/>
              <a:t>vědeckých a akademických titulů také </a:t>
            </a:r>
            <a:r>
              <a:rPr lang="cs-CZ" dirty="0" smtClean="0">
                <a:solidFill>
                  <a:srgbClr val="FF0000"/>
                </a:solidFill>
              </a:rPr>
              <a:t>s malým písmenem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 dr. (doktor), ing. (inženýr), čestného titulu dr. </a:t>
            </a:r>
            <a:r>
              <a:rPr lang="cs-CZ" dirty="0" err="1" smtClean="0"/>
              <a:t>h</a:t>
            </a:r>
            <a:r>
              <a:rPr lang="cs-CZ" dirty="0" smtClean="0"/>
              <a:t>. </a:t>
            </a:r>
            <a:r>
              <a:rPr lang="cs-CZ" dirty="0" err="1" smtClean="0"/>
              <a:t>c</a:t>
            </a:r>
            <a:r>
              <a:rPr lang="cs-CZ" dirty="0" smtClean="0"/>
              <a:t>. (</a:t>
            </a:r>
            <a:r>
              <a:rPr lang="cs-CZ" dirty="0" err="1" smtClean="0"/>
              <a:t>doctor</a:t>
            </a:r>
            <a:r>
              <a:rPr lang="cs-CZ" dirty="0" smtClean="0"/>
              <a:t> honoris causa = čestný doktor) apod.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Jen některé souhlásky z názvu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ěkteré zkratky tvořeny tak, že se píšou </a:t>
            </a:r>
            <a:r>
              <a:rPr lang="cs-CZ" dirty="0" smtClean="0">
                <a:solidFill>
                  <a:srgbClr val="FF0000"/>
                </a:solidFill>
              </a:rPr>
              <a:t>jen </a:t>
            </a:r>
            <a:r>
              <a:rPr lang="cs-CZ" dirty="0" smtClean="0"/>
              <a:t> (ne vždy všechna) </a:t>
            </a:r>
            <a:r>
              <a:rPr lang="cs-CZ" dirty="0" smtClean="0">
                <a:solidFill>
                  <a:srgbClr val="FF0000"/>
                </a:solidFill>
              </a:rPr>
              <a:t>písmena pro souhlásky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písmena pro samohlásky se vypouštějí</a:t>
            </a:r>
          </a:p>
          <a:p>
            <a:r>
              <a:rPr lang="cs-CZ" dirty="0"/>
              <a:t>t</a:t>
            </a:r>
            <a:r>
              <a:rPr lang="cs-CZ" dirty="0" smtClean="0"/>
              <a:t>ak se zkracují některé </a:t>
            </a:r>
            <a:r>
              <a:rPr lang="cs-CZ" dirty="0" smtClean="0">
                <a:solidFill>
                  <a:srgbClr val="FF0000"/>
                </a:solidFill>
              </a:rPr>
              <a:t>vojenské hodnosti</a:t>
            </a:r>
            <a:r>
              <a:rPr lang="cs-CZ" dirty="0" smtClean="0"/>
              <a:t> - </a:t>
            </a:r>
            <a:br>
              <a:rPr lang="cs-CZ" dirty="0" smtClean="0"/>
            </a:br>
            <a:r>
              <a:rPr lang="cs-CZ" dirty="0" smtClean="0"/>
              <a:t>mjr. = major, kpt. = kapitán</a:t>
            </a:r>
            <a:endParaRPr lang="cs-CZ" dirty="0"/>
          </a:p>
          <a:p>
            <a:r>
              <a:rPr lang="cs-CZ" dirty="0" smtClean="0"/>
              <a:t>některé </a:t>
            </a:r>
            <a:r>
              <a:rPr lang="cs-CZ" dirty="0" smtClean="0">
                <a:solidFill>
                  <a:srgbClr val="FF0000"/>
                </a:solidFill>
              </a:rPr>
              <a:t>odborné názvy</a:t>
            </a:r>
            <a:r>
              <a:rPr lang="cs-CZ" dirty="0"/>
              <a:t> </a:t>
            </a:r>
            <a:r>
              <a:rPr lang="cs-CZ" dirty="0" smtClean="0"/>
              <a:t>- mld. = miliarda, 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 smtClean="0"/>
              <a:t>rkp</a:t>
            </a:r>
            <a:r>
              <a:rPr lang="cs-CZ" dirty="0" smtClean="0"/>
              <a:t>. = rukopis(</a:t>
            </a:r>
            <a:r>
              <a:rPr lang="cs-CZ" dirty="0" err="1" smtClean="0"/>
              <a:t>ný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Zkratky se složenin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ložená slova se zkracují  </a:t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spojením počátečních písmen</a:t>
            </a:r>
            <a:r>
              <a:rPr lang="cs-CZ" sz="4000" dirty="0" smtClean="0"/>
              <a:t>, resp. skupiny písmen obou </a:t>
            </a:r>
            <a:r>
              <a:rPr lang="cs-CZ" sz="4000" dirty="0" smtClean="0">
                <a:solidFill>
                  <a:srgbClr val="FF0000"/>
                </a:solidFill>
              </a:rPr>
              <a:t>částí</a:t>
            </a:r>
          </a:p>
          <a:p>
            <a:r>
              <a:rPr lang="cs-CZ" sz="4000" dirty="0" smtClean="0"/>
              <a:t>čs. = československý</a:t>
            </a:r>
            <a:br>
              <a:rPr lang="cs-CZ" sz="4000" dirty="0" smtClean="0"/>
            </a:br>
            <a:r>
              <a:rPr lang="cs-CZ" sz="4000" dirty="0" smtClean="0"/>
              <a:t>český, </a:t>
            </a:r>
            <a:r>
              <a:rPr lang="cs-CZ" sz="4000" dirty="0" err="1" smtClean="0"/>
              <a:t>stč</a:t>
            </a:r>
            <a:r>
              <a:rPr lang="cs-CZ" sz="4000" dirty="0" smtClean="0"/>
              <a:t>. = staročeský </a:t>
            </a:r>
            <a:br>
              <a:rPr lang="cs-CZ" sz="4000" dirty="0" smtClean="0"/>
            </a:br>
            <a:r>
              <a:rPr lang="cs-CZ" sz="4000" dirty="0" err="1" smtClean="0"/>
              <a:t>sevvých</a:t>
            </a:r>
            <a:r>
              <a:rPr lang="cs-CZ" sz="4000" dirty="0" smtClean="0"/>
              <a:t>. nebo sv. = severovýchodní</a:t>
            </a:r>
            <a:endParaRPr lang="cs-CZ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kratky ustálených spojení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/>
              <a:t>o</a:t>
            </a:r>
            <a:r>
              <a:rPr lang="cs-CZ" sz="4800" dirty="0" smtClean="0"/>
              <a:t>bdobně se píšou některé zkratky ustálených slovních spojení dohromady, </a:t>
            </a:r>
            <a:br>
              <a:rPr lang="cs-CZ" sz="4800" dirty="0" smtClean="0"/>
            </a:br>
            <a:r>
              <a:rPr lang="cs-CZ" sz="4800" dirty="0" smtClean="0"/>
              <a:t>jako by šlo o zkratku slova jednoho</a:t>
            </a:r>
            <a:endParaRPr lang="cs-CZ" sz="4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ustálených zkratek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atd. = a tak dále</a:t>
            </a:r>
          </a:p>
          <a:p>
            <a:r>
              <a:rPr lang="cs-CZ" dirty="0" smtClean="0"/>
              <a:t>ap., apod., atp., </a:t>
            </a:r>
            <a:r>
              <a:rPr lang="cs-CZ" dirty="0" err="1" smtClean="0"/>
              <a:t>atpod</a:t>
            </a:r>
            <a:r>
              <a:rPr lang="cs-CZ" dirty="0" smtClean="0"/>
              <a:t>. = a podobně, a tak podobně, </a:t>
            </a:r>
          </a:p>
          <a:p>
            <a:r>
              <a:rPr lang="cs-CZ" dirty="0" smtClean="0"/>
              <a:t>aj. = a jiné</a:t>
            </a:r>
          </a:p>
          <a:p>
            <a:r>
              <a:rPr lang="cs-CZ" dirty="0" smtClean="0"/>
              <a:t>mj. = mimo jiné </a:t>
            </a:r>
          </a:p>
          <a:p>
            <a:r>
              <a:rPr lang="cs-CZ" dirty="0" smtClean="0"/>
              <a:t>tj. = to je(</a:t>
            </a:r>
            <a:r>
              <a:rPr lang="cs-CZ" dirty="0" err="1" smtClean="0"/>
              <a:t>st</a:t>
            </a:r>
            <a:r>
              <a:rPr lang="cs-CZ" dirty="0" smtClean="0"/>
              <a:t>)</a:t>
            </a:r>
          </a:p>
          <a:p>
            <a:r>
              <a:rPr lang="cs-CZ" dirty="0" smtClean="0"/>
              <a:t>tzn. = to znamená</a:t>
            </a:r>
          </a:p>
          <a:p>
            <a:r>
              <a:rPr lang="cs-CZ" dirty="0" smtClean="0"/>
              <a:t>např. = například, na příklad</a:t>
            </a:r>
          </a:p>
          <a:p>
            <a:r>
              <a:rPr lang="cs-CZ" dirty="0" smtClean="0"/>
              <a:t>kupř. = kupříkladu, ku příkladu </a:t>
            </a:r>
          </a:p>
          <a:p>
            <a:r>
              <a:rPr lang="cs-CZ" dirty="0" smtClean="0"/>
              <a:t>popř. = popřípadě, po případě</a:t>
            </a:r>
          </a:p>
          <a:p>
            <a:r>
              <a:rPr lang="cs-CZ" dirty="0" smtClean="0"/>
              <a:t>tzv. = takzvaný, tak zvaný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484</Words>
  <Application>Microsoft Office PowerPoint</Application>
  <PresentationFormat>Předvádění na obrazovce (4:3)</PresentationFormat>
  <Paragraphs>94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Digitální učební materiál</vt:lpstr>
      <vt:lpstr>Zkratky  </vt:lpstr>
      <vt:lpstr>S velkým písmenem</vt:lpstr>
      <vt:lpstr>S malým písmenem</vt:lpstr>
      <vt:lpstr>Vznik zkratek</vt:lpstr>
      <vt:lpstr>Tečka za zkratkou</vt:lpstr>
      <vt:lpstr>Příklady</vt:lpstr>
      <vt:lpstr>Příklady</vt:lpstr>
      <vt:lpstr>Zkratka z důvodu úspory</vt:lpstr>
      <vt:lpstr>Zkracování  křestních jmen</vt:lpstr>
      <vt:lpstr>Zkracování zeměpisných jmen</vt:lpstr>
      <vt:lpstr>Zkracování titulů</vt:lpstr>
      <vt:lpstr>Příklady</vt:lpstr>
      <vt:lpstr>Zkracování titulů</vt:lpstr>
      <vt:lpstr>Jen některé souhlásky z názvu</vt:lpstr>
      <vt:lpstr>Zkratky se složenin</vt:lpstr>
      <vt:lpstr>Zkratky ustálených spojení</vt:lpstr>
      <vt:lpstr>Příklady ustálených zkratek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12</cp:revision>
  <dcterms:created xsi:type="dcterms:W3CDTF">2013-09-13T18:37:49Z</dcterms:created>
  <dcterms:modified xsi:type="dcterms:W3CDTF">2013-09-17T19:25:23Z</dcterms:modified>
</cp:coreProperties>
</file>