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74" r:id="rId3"/>
    <p:sldId id="285" r:id="rId4"/>
    <p:sldId id="287" r:id="rId5"/>
    <p:sldId id="282" r:id="rId6"/>
    <p:sldId id="265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2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4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A669ED2-5E8F-4259-B0A1-B3D75572EB7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3B0483C-D457-42F1-A2CE-E46C577C27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405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C73D9BD-F98F-4FE2-9249-88EC53ED933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FF2363D7-6473-4B25-A5C0-71BBC1D9386D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78656BC-094E-4FD2-8B95-F0B5C180B9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E35093-5A62-43C2-8664-434243894696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57A139-D136-4342-9529-222F8CB29B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E5BB8FCB-2928-45BB-B397-8180A2F296FF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F37C039-1F18-4A52-B845-9BFD6A104E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077BEB-1D5E-47C3-B3B5-E5E56E2B405B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4638A-A523-44EA-834F-AD0F20AE99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F614C-4719-4AC1-A486-F4FD8791593B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6676F-3749-4280-8EFE-8CAC729012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A3874-C8C7-4DA0-B041-2DDA86DD4A4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5CDBE-16FA-4003-B078-7F5E9D2891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8A9906-1942-4FA3-9DF1-F998825A4D4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EBA351-7D19-483B-9536-87779FFE7E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9994D5-5BD8-43DB-BEC1-6953AFD1F7F3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99B34-7A52-4882-8789-DCA2B41DE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1D7C878-8464-4C86-ADCB-3E846E95AFB4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C210765-FB29-4268-9675-83F4C70212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147B6-E9C2-4B47-B42D-00321F742F07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48DA75-63B9-4F3C-9BDD-5731F13EBB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EF7536D-EFC1-4234-BBE8-A207F6B217C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170093CF-4348-4936-BAE3-9186611B19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0D172B8-EC87-44FA-9432-D772D14B54C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601F4EBC-3EB1-4263-B35A-14C3B1B9A8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41" r:id="rId2"/>
    <p:sldLayoutId id="2147483849" r:id="rId3"/>
    <p:sldLayoutId id="2147483842" r:id="rId4"/>
    <p:sldLayoutId id="2147483843" r:id="rId5"/>
    <p:sldLayoutId id="2147483844" r:id="rId6"/>
    <p:sldLayoutId id="2147483845" r:id="rId7"/>
    <p:sldLayoutId id="2147483846" r:id="rId8"/>
    <p:sldLayoutId id="2147483850" r:id="rId9"/>
    <p:sldLayoutId id="2147483847" r:id="rId10"/>
    <p:sldLayoutId id="214748385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4/47/Lifeboat_tender.jpg" TargetMode="External"/><Relationship Id="rId13" Type="http://schemas.openxmlformats.org/officeDocument/2006/relationships/image" Target="../media/image8.jpeg"/><Relationship Id="rId18" Type="http://schemas.openxmlformats.org/officeDocument/2006/relationships/hyperlink" Target="//upload.wikimedia.org/wikipedia/commons/5/5c/Mlad%C4%9Bjov,_motorov%C3%A1_jednotka_814.jpg" TargetMode="External"/><Relationship Id="rId3" Type="http://schemas.openxmlformats.org/officeDocument/2006/relationships/image" Target="../media/image3.jpeg"/><Relationship Id="rId21" Type="http://schemas.openxmlformats.org/officeDocument/2006/relationships/image" Target="../media/image12.jpeg"/><Relationship Id="rId7" Type="http://schemas.openxmlformats.org/officeDocument/2006/relationships/image" Target="../media/image5.jpeg"/><Relationship Id="rId12" Type="http://schemas.openxmlformats.org/officeDocument/2006/relationships/hyperlink" Target="//upload.wikimedia.org/wikipedia/commons/9/93/Scania_124L-Galliker_(B)-2003..jpg" TargetMode="External"/><Relationship Id="rId17" Type="http://schemas.openxmlformats.org/officeDocument/2006/relationships/image" Target="../media/image10.jpeg"/><Relationship Id="rId2" Type="http://schemas.openxmlformats.org/officeDocument/2006/relationships/hyperlink" Target="//upload.wikimedia.org/wikipedia/commons/4/41/Bell_206L3_(D-HASA).jpg" TargetMode="External"/><Relationship Id="rId16" Type="http://schemas.openxmlformats.org/officeDocument/2006/relationships/hyperlink" Target="//upload.wikimedia.org/wikipedia/commons/c/c3/Horkovzdu%C5%A1n%C3%BD_balon.jpg" TargetMode="External"/><Relationship Id="rId20" Type="http://schemas.openxmlformats.org/officeDocument/2006/relationships/hyperlink" Target="//upload.wikimedia.org/wikipedia/commons/b/be/SI-Sk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1/17/2012_Mazda5_Sport_--_03-09-2011.jpg" TargetMode="External"/><Relationship Id="rId11" Type="http://schemas.openxmlformats.org/officeDocument/2006/relationships/image" Target="../media/image7.jpeg"/><Relationship Id="rId5" Type="http://schemas.openxmlformats.org/officeDocument/2006/relationships/image" Target="../media/image4.jpeg"/><Relationship Id="rId15" Type="http://schemas.openxmlformats.org/officeDocument/2006/relationships/image" Target="../media/image9.jpeg"/><Relationship Id="rId10" Type="http://schemas.openxmlformats.org/officeDocument/2006/relationships/hyperlink" Target="//upload.wikimedia.org/wikipedia/commons/3/36/Jal.747.newcolours.arp.750pix.jpg" TargetMode="External"/><Relationship Id="rId19" Type="http://schemas.openxmlformats.org/officeDocument/2006/relationships/image" Target="../media/image11.jpeg"/><Relationship Id="rId4" Type="http://schemas.openxmlformats.org/officeDocument/2006/relationships/hyperlink" Target="//upload.wikimedia.org/wikipedia/commons/d/de/Tram_Vario_LF_Brno.jpg" TargetMode="External"/><Relationship Id="rId9" Type="http://schemas.openxmlformats.org/officeDocument/2006/relationships/image" Target="../media/image6.jpeg"/><Relationship Id="rId14" Type="http://schemas.openxmlformats.org/officeDocument/2006/relationships/hyperlink" Target="//upload.wikimedia.org/wikipedia/commons/6/69/Praha_metro_renovovany_vlak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4/47/Lifeboat_tender.jpg" TargetMode="External"/><Relationship Id="rId13" Type="http://schemas.openxmlformats.org/officeDocument/2006/relationships/image" Target="../media/image8.jpeg"/><Relationship Id="rId18" Type="http://schemas.openxmlformats.org/officeDocument/2006/relationships/hyperlink" Target="//upload.wikimedia.org/wikipedia/commons/5/5c/Mlad%C4%9Bjov,_motorov%C3%A1_jednotka_814.jpg" TargetMode="External"/><Relationship Id="rId3" Type="http://schemas.openxmlformats.org/officeDocument/2006/relationships/image" Target="../media/image3.jpeg"/><Relationship Id="rId21" Type="http://schemas.openxmlformats.org/officeDocument/2006/relationships/image" Target="../media/image12.jpeg"/><Relationship Id="rId7" Type="http://schemas.openxmlformats.org/officeDocument/2006/relationships/image" Target="../media/image5.jpeg"/><Relationship Id="rId12" Type="http://schemas.openxmlformats.org/officeDocument/2006/relationships/hyperlink" Target="//upload.wikimedia.org/wikipedia/commons/9/93/Scania_124L-Galliker_(B)-2003..jpg" TargetMode="External"/><Relationship Id="rId17" Type="http://schemas.openxmlformats.org/officeDocument/2006/relationships/image" Target="../media/image10.jpeg"/><Relationship Id="rId2" Type="http://schemas.openxmlformats.org/officeDocument/2006/relationships/hyperlink" Target="//upload.wikimedia.org/wikipedia/commons/4/41/Bell_206L3_(D-HASA).jpg" TargetMode="External"/><Relationship Id="rId16" Type="http://schemas.openxmlformats.org/officeDocument/2006/relationships/hyperlink" Target="//upload.wikimedia.org/wikipedia/commons/c/c3/Horkovzdu%C5%A1n%C3%BD_balon.jpg" TargetMode="External"/><Relationship Id="rId20" Type="http://schemas.openxmlformats.org/officeDocument/2006/relationships/hyperlink" Target="//upload.wikimedia.org/wikipedia/commons/b/be/SI-Sk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1/17/2012_Mazda5_Sport_--_03-09-2011.jpg" TargetMode="External"/><Relationship Id="rId11" Type="http://schemas.openxmlformats.org/officeDocument/2006/relationships/image" Target="../media/image7.jpeg"/><Relationship Id="rId5" Type="http://schemas.openxmlformats.org/officeDocument/2006/relationships/image" Target="../media/image4.jpeg"/><Relationship Id="rId15" Type="http://schemas.openxmlformats.org/officeDocument/2006/relationships/image" Target="../media/image9.jpeg"/><Relationship Id="rId10" Type="http://schemas.openxmlformats.org/officeDocument/2006/relationships/hyperlink" Target="//upload.wikimedia.org/wikipedia/commons/3/36/Jal.747.newcolours.arp.750pix.jpg" TargetMode="External"/><Relationship Id="rId19" Type="http://schemas.openxmlformats.org/officeDocument/2006/relationships/image" Target="../media/image11.jpeg"/><Relationship Id="rId4" Type="http://schemas.openxmlformats.org/officeDocument/2006/relationships/hyperlink" Target="//upload.wikimedia.org/wikipedia/commons/d/de/Tram_Vario_LF_Brno.jpg" TargetMode="External"/><Relationship Id="rId9" Type="http://schemas.openxmlformats.org/officeDocument/2006/relationships/image" Target="../media/image6.jpeg"/><Relationship Id="rId14" Type="http://schemas.openxmlformats.org/officeDocument/2006/relationships/hyperlink" Target="//upload.wikimedia.org/wikipedia/commons/6/69/Praha_metro_renovovany_vlak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ha_metro_renovovany_vlak.jpg" TargetMode="External"/><Relationship Id="rId3" Type="http://schemas.openxmlformats.org/officeDocument/2006/relationships/hyperlink" Target="http://cs.wikipedia.org/wiki/Soubor:Bell_206L3_(D-HASA).jpg" TargetMode="External"/><Relationship Id="rId7" Type="http://schemas.openxmlformats.org/officeDocument/2006/relationships/hyperlink" Target="http://cs.wikipedia.org/wiki/Soubor:Jal.747.newcolours.arp.750pix.jpg" TargetMode="External"/><Relationship Id="rId12" Type="http://schemas.openxmlformats.org/officeDocument/2006/relationships/image" Target="../media/image2.jpeg"/><Relationship Id="rId2" Type="http://schemas.openxmlformats.org/officeDocument/2006/relationships/hyperlink" Target="http://cs.wikipedia.org/wiki/Soubor:SI-Sk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ifeboat_tender.jpg" TargetMode="External"/><Relationship Id="rId11" Type="http://schemas.openxmlformats.org/officeDocument/2006/relationships/hyperlink" Target="http://cs.wikipedia.org/wiki/Soubor:Mlad%C4%9Bjov,_motorov%C3%A1_jednotka_814.jpg" TargetMode="External"/><Relationship Id="rId5" Type="http://schemas.openxmlformats.org/officeDocument/2006/relationships/hyperlink" Target="http://cs.wikipedia.org/wiki/Soubor:2012_Mazda5_Sport_--_03-09-2011.jpg" TargetMode="External"/><Relationship Id="rId10" Type="http://schemas.openxmlformats.org/officeDocument/2006/relationships/hyperlink" Target="http://cs.wikipedia.org/wiki/Dopravn%C3%AD_prost%C5%99edek" TargetMode="External"/><Relationship Id="rId4" Type="http://schemas.openxmlformats.org/officeDocument/2006/relationships/hyperlink" Target="http://cs.wikipedia.org/wiki/Soubor:Tram_Vario_LF_Brno.jpg" TargetMode="External"/><Relationship Id="rId9" Type="http://schemas.openxmlformats.org/officeDocument/2006/relationships/hyperlink" Target="http://cs.wikipedia.org/wiki/Soubor:Horkovzdu%C5%A1n%C3%BD_bal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88700" cy="145544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Výchova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>
          <a:xfrm>
            <a:off x="2555776" y="2060848"/>
            <a:ext cx="6335713" cy="2305050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Mgr. Iveta </a:t>
            </a:r>
            <a:r>
              <a:rPr lang="cs-CZ" dirty="0" err="1" smtClean="0"/>
              <a:t>Niederlová</a:t>
            </a:r>
            <a:endParaRPr lang="cs-CZ" dirty="0" smtClean="0"/>
          </a:p>
          <a:p>
            <a:pPr algn="ctr" eaLnBrk="1" hangingPunct="1"/>
            <a:endParaRPr lang="cs-CZ" dirty="0" smtClean="0"/>
          </a:p>
          <a:p>
            <a:pPr algn="ctr" eaLnBrk="1" hangingPunct="1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VY_32_INOVACE_16_17_dopravní prostředky 11</a:t>
            </a:r>
          </a:p>
        </p:txBody>
      </p:sp>
      <p:pic>
        <p:nvPicPr>
          <p:cNvPr id="6148" name="Obrázek 3" descr="logo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5815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804069"/>
          </a:xfrm>
        </p:spPr>
        <p:txBody>
          <a:bodyPr/>
          <a:lstStyle/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Popis prezentace</a:t>
            </a:r>
            <a:endParaRPr lang="cs-CZ" sz="2400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725"/>
            <a:ext cx="7786688" cy="4846638"/>
          </a:xfrm>
        </p:spPr>
        <p:txBody>
          <a:bodyPr/>
          <a:lstStyle/>
          <a:p>
            <a:r>
              <a:rPr lang="cs-CZ" smtClean="0"/>
              <a:t>1. snímek – přiřazování dopravních prostředků pohybujících se  ve  vzduchu</a:t>
            </a:r>
          </a:p>
          <a:p>
            <a:r>
              <a:rPr lang="cs-CZ" smtClean="0"/>
              <a:t>2.snímek –  přiřazování dopravních prostředků pohybujících se  ve  vzduchu-řešení</a:t>
            </a:r>
          </a:p>
          <a:p>
            <a:r>
              <a:rPr lang="cs-CZ" smtClean="0"/>
              <a:t>3. snímek – třídění do tabulky +řešení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698971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Přiřazování</a:t>
            </a:r>
            <a:endParaRPr lang="cs-CZ" dirty="0"/>
          </a:p>
        </p:txBody>
      </p:sp>
      <p:sp>
        <p:nvSpPr>
          <p:cNvPr id="8198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199" name="Rectangle 8"/>
          <p:cNvSpPr>
            <a:spLocks noChangeArrowheads="1"/>
          </p:cNvSpPr>
          <p:nvPr/>
        </p:nvSpPr>
        <p:spPr bwMode="auto">
          <a:xfrm>
            <a:off x="0" y="1238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200" name="Rectangle 9"/>
          <p:cNvSpPr>
            <a:spLocks noChangeArrowheads="1"/>
          </p:cNvSpPr>
          <p:nvPr/>
        </p:nvSpPr>
        <p:spPr bwMode="auto">
          <a:xfrm>
            <a:off x="0" y="2352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300">
                <a:solidFill>
                  <a:srgbClr val="0000FF"/>
                </a:solidFill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1" name="Rectangle 10"/>
          <p:cNvSpPr>
            <a:spLocks noChangeArrowheads="1"/>
          </p:cNvSpPr>
          <p:nvPr/>
        </p:nvSpPr>
        <p:spPr bwMode="auto">
          <a:xfrm>
            <a:off x="0" y="3419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300">
                <a:solidFill>
                  <a:srgbClr val="0000FF"/>
                </a:solidFill>
                <a:cs typeface="Times New Roman" pitchFamily="18" charset="0"/>
              </a:rPr>
              <a:t>   </a:t>
            </a:r>
            <a:r>
              <a:rPr lang="cs-CZ" sz="800"/>
              <a:t> </a:t>
            </a:r>
            <a:endParaRPr lang="cs-CZ"/>
          </a:p>
        </p:txBody>
      </p:sp>
      <p:sp>
        <p:nvSpPr>
          <p:cNvPr id="8203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204" name="Rectangle 15"/>
          <p:cNvSpPr>
            <a:spLocks noChangeArrowheads="1"/>
          </p:cNvSpPr>
          <p:nvPr/>
        </p:nvSpPr>
        <p:spPr bwMode="auto">
          <a:xfrm>
            <a:off x="0" y="1457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5" name="Rectangle 16"/>
          <p:cNvSpPr>
            <a:spLocks noChangeArrowheads="1"/>
          </p:cNvSpPr>
          <p:nvPr/>
        </p:nvSpPr>
        <p:spPr bwMode="auto">
          <a:xfrm>
            <a:off x="0" y="25431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6" name="Rectangle 17"/>
          <p:cNvSpPr>
            <a:spLocks noChangeArrowheads="1"/>
          </p:cNvSpPr>
          <p:nvPr/>
        </p:nvSpPr>
        <p:spPr bwMode="auto">
          <a:xfrm>
            <a:off x="0" y="3600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pic>
        <p:nvPicPr>
          <p:cNvPr id="30" name="Picture 6" descr="Soubor:Bell 206L3 (D-HASA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337314" y="188640"/>
            <a:ext cx="1573284" cy="1008112"/>
          </a:xfrm>
          <a:prstGeom prst="rect">
            <a:avLst/>
          </a:prstGeom>
          <a:noFill/>
        </p:spPr>
      </p:pic>
      <p:pic>
        <p:nvPicPr>
          <p:cNvPr id="5124" name="Picture 4" descr="Soubor:Tram Vario LF Brn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43461" y="1196752"/>
            <a:ext cx="1536171" cy="1152128"/>
          </a:xfrm>
          <a:prstGeom prst="rect">
            <a:avLst/>
          </a:prstGeom>
          <a:noFill/>
        </p:spPr>
      </p:pic>
      <p:pic>
        <p:nvPicPr>
          <p:cNvPr id="31" name="Picture 2" descr="Soubor:2012 Mazda5 Sport -- 03-09-201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94594" y="3717032"/>
            <a:ext cx="1616209" cy="1008112"/>
          </a:xfrm>
          <a:prstGeom prst="rect">
            <a:avLst/>
          </a:prstGeom>
          <a:noFill/>
        </p:spPr>
      </p:pic>
      <p:pic>
        <p:nvPicPr>
          <p:cNvPr id="32" name="Picture 4" descr="Soubor:Lifeboat tender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08304" y="2492896"/>
            <a:ext cx="1587311" cy="1056696"/>
          </a:xfrm>
          <a:prstGeom prst="rect">
            <a:avLst/>
          </a:prstGeom>
          <a:noFill/>
        </p:spPr>
      </p:pic>
      <p:pic>
        <p:nvPicPr>
          <p:cNvPr id="33" name="Picture 8" descr="Soubor:Jal.747.newcolours.arp.750pix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292080" y="5445224"/>
            <a:ext cx="1787950" cy="1152128"/>
          </a:xfrm>
          <a:prstGeom prst="rect">
            <a:avLst/>
          </a:prstGeom>
          <a:noFill/>
        </p:spPr>
      </p:pic>
      <p:pic>
        <p:nvPicPr>
          <p:cNvPr id="5126" name="Picture 6" descr="Soubor:Scania 124L-Galliker (B)-2003.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635896" y="5445224"/>
            <a:ext cx="1571328" cy="1178496"/>
          </a:xfrm>
          <a:prstGeom prst="rect">
            <a:avLst/>
          </a:prstGeom>
          <a:noFill/>
        </p:spPr>
      </p:pic>
      <p:pic>
        <p:nvPicPr>
          <p:cNvPr id="34" name="Picture 2" descr="Soubor:Praha metro renovovany vlak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23528" y="5445224"/>
            <a:ext cx="1620688" cy="1206895"/>
          </a:xfrm>
          <a:prstGeom prst="rect">
            <a:avLst/>
          </a:prstGeom>
          <a:noFill/>
        </p:spPr>
      </p:pic>
      <p:pic>
        <p:nvPicPr>
          <p:cNvPr id="35" name="Picture 2" descr="Soubor:Horkovzdušný balon.jpg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2195736" y="5085184"/>
            <a:ext cx="1056198" cy="1560884"/>
          </a:xfrm>
          <a:prstGeom prst="rect">
            <a:avLst/>
          </a:prstGeom>
          <a:noFill/>
        </p:spPr>
      </p:pic>
      <p:pic>
        <p:nvPicPr>
          <p:cNvPr id="22" name="Picture 2" descr="Soubor:Mladějov, motorová jednotka 814.jpg">
            <a:hlinkClick r:id="rId18"/>
          </p:cNvPr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7308304" y="4797152"/>
            <a:ext cx="1595331" cy="1196498"/>
          </a:xfrm>
          <a:prstGeom prst="rect">
            <a:avLst/>
          </a:prstGeom>
          <a:noFill/>
        </p:spPr>
      </p:pic>
      <p:pic>
        <p:nvPicPr>
          <p:cNvPr id="2050" name="Picture 2" descr="Soubor:SI-Sky.JPG">
            <a:hlinkClick r:id="rId20"/>
          </p:cNvPr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23528" y="1052736"/>
            <a:ext cx="3058132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698971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Přiřazování - řešení</a:t>
            </a:r>
            <a:endParaRPr lang="cs-CZ" dirty="0"/>
          </a:p>
        </p:txBody>
      </p:sp>
      <p:sp>
        <p:nvSpPr>
          <p:cNvPr id="8198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199" name="Rectangle 8"/>
          <p:cNvSpPr>
            <a:spLocks noChangeArrowheads="1"/>
          </p:cNvSpPr>
          <p:nvPr/>
        </p:nvSpPr>
        <p:spPr bwMode="auto">
          <a:xfrm>
            <a:off x="0" y="1238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200" name="Rectangle 9"/>
          <p:cNvSpPr>
            <a:spLocks noChangeArrowheads="1"/>
          </p:cNvSpPr>
          <p:nvPr/>
        </p:nvSpPr>
        <p:spPr bwMode="auto">
          <a:xfrm>
            <a:off x="0" y="2352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300">
                <a:solidFill>
                  <a:srgbClr val="0000FF"/>
                </a:solidFill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1" name="Rectangle 10"/>
          <p:cNvSpPr>
            <a:spLocks noChangeArrowheads="1"/>
          </p:cNvSpPr>
          <p:nvPr/>
        </p:nvSpPr>
        <p:spPr bwMode="auto">
          <a:xfrm>
            <a:off x="0" y="3419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300">
                <a:solidFill>
                  <a:srgbClr val="0000FF"/>
                </a:solidFill>
                <a:cs typeface="Times New Roman" pitchFamily="18" charset="0"/>
              </a:rPr>
              <a:t>   </a:t>
            </a:r>
            <a:r>
              <a:rPr lang="cs-CZ" sz="800"/>
              <a:t> </a:t>
            </a:r>
            <a:endParaRPr lang="cs-CZ"/>
          </a:p>
        </p:txBody>
      </p:sp>
      <p:sp>
        <p:nvSpPr>
          <p:cNvPr id="8203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8204" name="Rectangle 15"/>
          <p:cNvSpPr>
            <a:spLocks noChangeArrowheads="1"/>
          </p:cNvSpPr>
          <p:nvPr/>
        </p:nvSpPr>
        <p:spPr bwMode="auto">
          <a:xfrm>
            <a:off x="0" y="1457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5" name="Rectangle 16"/>
          <p:cNvSpPr>
            <a:spLocks noChangeArrowheads="1"/>
          </p:cNvSpPr>
          <p:nvPr/>
        </p:nvSpPr>
        <p:spPr bwMode="auto">
          <a:xfrm>
            <a:off x="0" y="25431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sp>
        <p:nvSpPr>
          <p:cNvPr id="8206" name="Rectangle 17"/>
          <p:cNvSpPr>
            <a:spLocks noChangeArrowheads="1"/>
          </p:cNvSpPr>
          <p:nvPr/>
        </p:nvSpPr>
        <p:spPr bwMode="auto">
          <a:xfrm>
            <a:off x="0" y="3600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000">
                <a:cs typeface="Times New Roman" pitchFamily="18" charset="0"/>
              </a:rPr>
              <a:t>  </a:t>
            </a:r>
            <a:endParaRPr lang="cs-CZ"/>
          </a:p>
        </p:txBody>
      </p:sp>
      <p:pic>
        <p:nvPicPr>
          <p:cNvPr id="30" name="Picture 6" descr="Soubor:Bell 206L3 (D-HASA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337314" y="188640"/>
            <a:ext cx="1573284" cy="1008112"/>
          </a:xfrm>
          <a:prstGeom prst="rect">
            <a:avLst/>
          </a:prstGeom>
          <a:noFill/>
        </p:spPr>
      </p:pic>
      <p:pic>
        <p:nvPicPr>
          <p:cNvPr id="5124" name="Picture 4" descr="Soubor:Tram Vario LF Brn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43461" y="1196752"/>
            <a:ext cx="1536171" cy="1152128"/>
          </a:xfrm>
          <a:prstGeom prst="rect">
            <a:avLst/>
          </a:prstGeom>
          <a:noFill/>
        </p:spPr>
      </p:pic>
      <p:pic>
        <p:nvPicPr>
          <p:cNvPr id="31" name="Picture 2" descr="Soubor:2012 Mazda5 Sport -- 03-09-201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94594" y="3717032"/>
            <a:ext cx="1616209" cy="1008112"/>
          </a:xfrm>
          <a:prstGeom prst="rect">
            <a:avLst/>
          </a:prstGeom>
          <a:noFill/>
        </p:spPr>
      </p:pic>
      <p:pic>
        <p:nvPicPr>
          <p:cNvPr id="32" name="Picture 4" descr="Soubor:Lifeboat tender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08304" y="2492896"/>
            <a:ext cx="1587311" cy="1056696"/>
          </a:xfrm>
          <a:prstGeom prst="rect">
            <a:avLst/>
          </a:prstGeom>
          <a:noFill/>
        </p:spPr>
      </p:pic>
      <p:pic>
        <p:nvPicPr>
          <p:cNvPr id="33" name="Picture 8" descr="Soubor:Jal.747.newcolours.arp.750pix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292080" y="5445224"/>
            <a:ext cx="1787950" cy="1152128"/>
          </a:xfrm>
          <a:prstGeom prst="rect">
            <a:avLst/>
          </a:prstGeom>
          <a:noFill/>
        </p:spPr>
      </p:pic>
      <p:pic>
        <p:nvPicPr>
          <p:cNvPr id="5126" name="Picture 6" descr="Soubor:Scania 124L-Galliker (B)-2003.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635896" y="5445224"/>
            <a:ext cx="1571328" cy="1178496"/>
          </a:xfrm>
          <a:prstGeom prst="rect">
            <a:avLst/>
          </a:prstGeom>
          <a:noFill/>
        </p:spPr>
      </p:pic>
      <p:pic>
        <p:nvPicPr>
          <p:cNvPr id="34" name="Picture 2" descr="Soubor:Praha metro renovovany vlak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23528" y="5445224"/>
            <a:ext cx="1620688" cy="1206895"/>
          </a:xfrm>
          <a:prstGeom prst="rect">
            <a:avLst/>
          </a:prstGeom>
          <a:noFill/>
        </p:spPr>
      </p:pic>
      <p:pic>
        <p:nvPicPr>
          <p:cNvPr id="35" name="Picture 2" descr="Soubor:Horkovzdušný balon.jpg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2195736" y="5085184"/>
            <a:ext cx="1056198" cy="1560884"/>
          </a:xfrm>
          <a:prstGeom prst="rect">
            <a:avLst/>
          </a:prstGeom>
          <a:noFill/>
        </p:spPr>
      </p:pic>
      <p:pic>
        <p:nvPicPr>
          <p:cNvPr id="22" name="Picture 2" descr="Soubor:Mladějov, motorová jednotka 814.jpg">
            <a:hlinkClick r:id="rId18"/>
          </p:cNvPr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7308304" y="4797152"/>
            <a:ext cx="1595331" cy="1196498"/>
          </a:xfrm>
          <a:prstGeom prst="rect">
            <a:avLst/>
          </a:prstGeom>
          <a:noFill/>
        </p:spPr>
      </p:pic>
      <p:pic>
        <p:nvPicPr>
          <p:cNvPr id="2050" name="Picture 2" descr="Soubor:SI-Sky.JPG">
            <a:hlinkClick r:id="rId20"/>
          </p:cNvPr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23528" y="1052736"/>
            <a:ext cx="3058132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19 -0.0104 L -0.44358 0.10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00" y="580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3.92229E-6 L -0.19687 -0.26226 " pathEditMode="relative" ptsTypes="AA">
                                      <p:cBhvr>
                                        <p:cTn id="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96022E-6 L -0.2835 -0.31476 " pathEditMode="relative" ptsTypes="AA">
                                      <p:cBhvr>
                                        <p:cTn id="1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616575"/>
          </a:xfrm>
        </p:spPr>
        <p:txBody>
          <a:bodyPr rtlCol="0">
            <a:normAutofit fontScale="775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/>
              <a:t>Rozdělte dopravní prostředky do tabulky podle toho kde se  pohybují ? (ve vzduchu)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2400" b="1" dirty="0" smtClean="0"/>
              <a:t>Metro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2400" b="1" dirty="0" smtClean="0"/>
              <a:t>Nákladní letadlo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2400" b="1" dirty="0" smtClean="0"/>
              <a:t>Trolejbus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2400" b="1" dirty="0" smtClean="0"/>
              <a:t>Autobus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2400" b="1" dirty="0" smtClean="0"/>
              <a:t>Motocykl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2400" b="1" dirty="0" smtClean="0"/>
              <a:t>Nákladní automobil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2400" b="1" dirty="0" smtClean="0"/>
              <a:t>Záchranný vrtulník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2400" b="1" dirty="0" smtClean="0"/>
              <a:t>Traktor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2400" b="1" dirty="0" smtClean="0"/>
              <a:t>Motorový člun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2400" b="1" dirty="0" smtClean="0"/>
              <a:t>Letadlo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2400" b="1" dirty="0" smtClean="0"/>
              <a:t>Vrtulník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2400" b="1" dirty="0" smtClean="0"/>
              <a:t>Tramvaj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2400" b="1" dirty="0" smtClean="0"/>
              <a:t>Vojenský vrtulník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2400" b="1" dirty="0" smtClean="0"/>
              <a:t>Vlak nákladní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2400" b="1" dirty="0" smtClean="0"/>
              <a:t>Lokomotiva </a:t>
            </a:r>
          </a:p>
          <a:p>
            <a:pPr eaLnBrk="1" hangingPunct="1">
              <a:spcAft>
                <a:spcPts val="0"/>
              </a:spcAft>
              <a:defRPr/>
            </a:pPr>
            <a:r>
              <a:rPr lang="cs-CZ" sz="2400" b="1" dirty="0" smtClean="0"/>
              <a:t>Balón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851275" y="1773238"/>
          <a:ext cx="1872208" cy="4604614"/>
        </p:xfrm>
        <a:graphic>
          <a:graphicData uri="http://schemas.openxmlformats.org/drawingml/2006/table">
            <a:tbl>
              <a:tblPr/>
              <a:tblGrid>
                <a:gridCol w="1872208"/>
              </a:tblGrid>
              <a:tr h="64807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6607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7705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56325" y="1773238"/>
          <a:ext cx="1872208" cy="4575535"/>
        </p:xfrm>
        <a:graphic>
          <a:graphicData uri="http://schemas.openxmlformats.org/drawingml/2006/table">
            <a:tbl>
              <a:tblPr/>
              <a:tblGrid>
                <a:gridCol w="1872208"/>
              </a:tblGrid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nákladní letadlo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záchranný vrtulník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letadlo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vrtulník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vojenský vrtulník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balón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6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6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239000" cy="55432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7848872" cy="5832647"/>
          </a:xfrm>
        </p:spPr>
        <p:txBody>
          <a:bodyPr/>
          <a:lstStyle/>
          <a:p>
            <a:pPr eaLnBrk="1" hangingPunct="1"/>
            <a:r>
              <a:rPr lang="cs-CZ" sz="1600" dirty="0" smtClean="0"/>
              <a:t>Snímek č. 1</a:t>
            </a:r>
            <a:r>
              <a:rPr lang="cs-CZ" sz="1600" dirty="0" smtClean="0">
                <a:latin typeface="Times New Roman" pitchFamily="18" charset="0"/>
              </a:rPr>
              <a:t>,</a:t>
            </a:r>
            <a:r>
              <a:rPr lang="cs-CZ" sz="1600" dirty="0" smtClean="0">
                <a:latin typeface="Trebuchet MS (Základní text)w R"/>
              </a:rPr>
              <a:t>22</a:t>
            </a:r>
            <a:r>
              <a:rPr lang="cs-CZ" sz="1600" dirty="0" smtClean="0"/>
              <a:t>: 13. 04. 2011, [cit. 2011-04-13]. Dostupný z WWW: &lt;http://www.</a:t>
            </a:r>
            <a:r>
              <a:rPr lang="cs-CZ" sz="1600" dirty="0" err="1" smtClean="0"/>
              <a:t>eupenizeskolam.cz</a:t>
            </a:r>
            <a:r>
              <a:rPr lang="cs-CZ" sz="1600" dirty="0" smtClean="0"/>
              <a:t>/</a:t>
            </a:r>
            <a:r>
              <a:rPr lang="cs-CZ" sz="1600" dirty="0" err="1" smtClean="0"/>
              <a:t>uploads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/loga/loga_celek.</a:t>
            </a:r>
            <a:r>
              <a:rPr lang="cs-CZ" sz="1600" dirty="0" err="1" smtClean="0"/>
              <a:t>png</a:t>
            </a:r>
            <a:r>
              <a:rPr lang="cs-CZ" sz="1600" dirty="0" smtClean="0"/>
              <a:t> &gt;.</a:t>
            </a:r>
          </a:p>
          <a:p>
            <a:pPr eaLnBrk="1" hangingPunct="1"/>
            <a:r>
              <a:rPr lang="cs-CZ" sz="1600" dirty="0" smtClean="0">
                <a:hlinkClick r:id="rId2"/>
              </a:rPr>
              <a:t>http://cs.wikipedia.org/wiki/Soubor:SI-Sky.JPG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3"/>
              </a:rPr>
              <a:t>http://cs.wikipedia.org/wiki/Soubor:Bell_206L3_(D-HASA).jpg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4"/>
              </a:rPr>
              <a:t>http://cs.wikipedia.org/wiki/Soubor:Tram_Vario_LF_Brno.jpg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5"/>
              </a:rPr>
              <a:t>http://cs.wikipedia.org/wiki/Soubor:2012_Mazda5_Sport_--_03-09-2011.jpg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6"/>
              </a:rPr>
              <a:t>http://cs.wikipedia.org/wiki/Soubor:Lifeboat_tender.jpg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7"/>
              </a:rPr>
              <a:t>http://cs.wikipedia.org/wiki/Soubor:Jal.747.newcolours.arp.750pix.jpg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8"/>
              </a:rPr>
              <a:t>http://cs.wikipedia.org/wiki/Soubor:Praha_metro_renovovany_vlak.jpg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9"/>
              </a:rPr>
              <a:t>http://cs.wikipedia.org/wiki/Soubor:Horkovzdu%C5%A1n%C3%BD_balon.jpg</a:t>
            </a:r>
            <a:endParaRPr lang="cs-CZ" sz="1600" dirty="0" smtClean="0"/>
          </a:p>
          <a:p>
            <a:pPr eaLnBrk="1" hangingPunct="1"/>
            <a:r>
              <a:rPr lang="cs-CZ" sz="1600" i="1" dirty="0" smtClean="0">
                <a:hlinkClick r:id="rId10"/>
              </a:rPr>
              <a:t>http://cs.wikipedia.org/wiki/Dopravn%C3%AD_prost%C5%99edek</a:t>
            </a:r>
            <a:endParaRPr lang="cs-CZ" sz="1600" dirty="0" smtClean="0"/>
          </a:p>
          <a:p>
            <a:pPr eaLnBrk="1" hangingPunct="1"/>
            <a:r>
              <a:rPr lang="cs-CZ" sz="1600" i="1" dirty="0" smtClean="0">
                <a:hlinkClick r:id="rId11"/>
              </a:rPr>
              <a:t>http://cs.wikipedia.org/wiki/Soubor:Mlad%C4%9Bjov,_motorov%C3%A1_jednotka_814.jpg</a:t>
            </a:r>
            <a:endParaRPr lang="cs-CZ" sz="1600" i="1" dirty="0" smtClean="0"/>
          </a:p>
          <a:p>
            <a:pPr eaLnBrk="1" hangingPunct="1"/>
            <a:r>
              <a:rPr lang="cs-CZ" sz="1600" i="1" dirty="0" smtClean="0"/>
              <a:t>Autorem materiálu a všech jeho částí, není-li uvedeno jinak, je Mgr. Iveta </a:t>
            </a:r>
            <a:r>
              <a:rPr lang="cs-CZ" sz="1600" i="1" dirty="0" err="1" smtClean="0"/>
              <a:t>Niederlová</a:t>
            </a:r>
            <a:r>
              <a:rPr lang="cs-CZ" sz="1600" i="1" dirty="0" smtClean="0"/>
              <a:t> </a:t>
            </a:r>
            <a:endParaRPr lang="cs-CZ" sz="1600" dirty="0" smtClean="0"/>
          </a:p>
          <a:p>
            <a:pPr eaLnBrk="1" hangingPunct="1"/>
            <a:endParaRPr lang="cs-CZ" sz="1600" i="1" dirty="0" smtClean="0"/>
          </a:p>
          <a:p>
            <a:pPr eaLnBrk="1" hangingPunct="1"/>
            <a:endParaRPr lang="cs-CZ" sz="1600" dirty="0" smtClean="0"/>
          </a:p>
        </p:txBody>
      </p:sp>
      <p:pic>
        <p:nvPicPr>
          <p:cNvPr id="5" name="Obrázek 3" descr="logo.JPG"/>
          <p:cNvPicPr>
            <a:picLocks noChangeAspect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691680" y="5373216"/>
            <a:ext cx="5875474" cy="11344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282</TotalTime>
  <Words>106</Words>
  <Application>Microsoft Office PowerPoint</Application>
  <PresentationFormat>Předvádění na obrazovce (4:3)</PresentationFormat>
  <Paragraphs>57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DOPRAVNÍ Výchova </vt:lpstr>
      <vt:lpstr>Popis prezentace</vt:lpstr>
      <vt:lpstr>Přiřazování</vt:lpstr>
      <vt:lpstr>Přiřazování - řešení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PROSTŘEDKY</dc:title>
  <dc:creator>Václav Niederle</dc:creator>
  <cp:lastModifiedBy>pc</cp:lastModifiedBy>
  <cp:revision>32</cp:revision>
  <dcterms:created xsi:type="dcterms:W3CDTF">2011-09-25T08:02:40Z</dcterms:created>
  <dcterms:modified xsi:type="dcterms:W3CDTF">2012-03-15T11:36:08Z</dcterms:modified>
</cp:coreProperties>
</file>