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60" r:id="rId2"/>
    <p:sldId id="256" r:id="rId3"/>
    <p:sldId id="257" r:id="rId4"/>
    <p:sldId id="258" r:id="rId5"/>
    <p:sldId id="259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3C4E33-213B-4C3E-8040-F155D51A24BB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CEC2E6-A3F3-4201-B871-E2FFEB980487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410689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CEC2E6-A3F3-4201-B871-E2FFEB980487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108656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CEC2E6-A3F3-4201-B871-E2FFEB980487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208767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CEC2E6-A3F3-4201-B871-E2FFEB980487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059191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CEC2E6-A3F3-4201-B871-E2FFEB980487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249061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CEC2E6-A3F3-4201-B871-E2FFEB980487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8067620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CEC2E6-A3F3-4201-B871-E2FFEB980487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297030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F16A0-A2BC-496B-B045-A7A8856CA7C3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F2D6C-9E4D-4551-922B-EEACA06508B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F16A0-A2BC-496B-B045-A7A8856CA7C3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F2D6C-9E4D-4551-922B-EEACA06508B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F16A0-A2BC-496B-B045-A7A8856CA7C3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F2D6C-9E4D-4551-922B-EEACA06508B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F16A0-A2BC-496B-B045-A7A8856CA7C3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F2D6C-9E4D-4551-922B-EEACA06508B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F16A0-A2BC-496B-B045-A7A8856CA7C3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F2D6C-9E4D-4551-922B-EEACA06508B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F16A0-A2BC-496B-B045-A7A8856CA7C3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F2D6C-9E4D-4551-922B-EEACA06508B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F16A0-A2BC-496B-B045-A7A8856CA7C3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F2D6C-9E4D-4551-922B-EEACA06508B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F16A0-A2BC-496B-B045-A7A8856CA7C3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F2D6C-9E4D-4551-922B-EEACA06508B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F16A0-A2BC-496B-B045-A7A8856CA7C3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F2D6C-9E4D-4551-922B-EEACA06508BE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F16A0-A2BC-496B-B045-A7A8856CA7C3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F2D6C-9E4D-4551-922B-EEACA06508B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F16A0-A2BC-496B-B045-A7A8856CA7C3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F2D6C-9E4D-4551-922B-EEACA06508B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3AF16A0-A2BC-496B-B045-A7A8856CA7C3}" type="datetimeFigureOut">
              <a:rPr lang="cs-CZ" smtClean="0"/>
              <a:pPr/>
              <a:t>18.9.2013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F2F2D6C-9E4D-4551-922B-EEACA06508B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openxmlformats.org/officeDocument/2006/relationships/image" Target="../media/image12.wmf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12" Type="http://schemas.openxmlformats.org/officeDocument/2006/relationships/image" Target="../media/image11.png"/><Relationship Id="rId17" Type="http://schemas.openxmlformats.org/officeDocument/2006/relationships/image" Target="../media/image16.jpeg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15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5" Type="http://schemas.openxmlformats.org/officeDocument/2006/relationships/image" Target="../media/image14.wmf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Relationship Id="rId14" Type="http://schemas.openxmlformats.org/officeDocument/2006/relationships/image" Target="../media/image1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13" Type="http://schemas.openxmlformats.org/officeDocument/2006/relationships/image" Target="../media/image26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12" Type="http://schemas.openxmlformats.org/officeDocument/2006/relationships/image" Target="../media/image2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11" Type="http://schemas.openxmlformats.org/officeDocument/2006/relationships/image" Target="../media/image24.png"/><Relationship Id="rId5" Type="http://schemas.openxmlformats.org/officeDocument/2006/relationships/image" Target="../media/image19.png"/><Relationship Id="rId10" Type="http://schemas.openxmlformats.org/officeDocument/2006/relationships/image" Target="../media/image23.png"/><Relationship Id="rId4" Type="http://schemas.openxmlformats.org/officeDocument/2006/relationships/image" Target="../media/image18.png"/><Relationship Id="rId9" Type="http://schemas.openxmlformats.org/officeDocument/2006/relationships/image" Target="../media/image1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899592" y="1412776"/>
            <a:ext cx="7772400" cy="792089"/>
          </a:xfrm>
          <a:prstGeom prst="rect">
            <a:avLst/>
          </a:prstGeom>
        </p:spPr>
        <p:txBody>
          <a:bodyPr vert="horz" anchor="ctr">
            <a:normAutofit fontScale="97500"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dirty="0" smtClean="0">
                <a:solidFill>
                  <a:sysClr val="windowText" lastClr="000000"/>
                </a:solidFill>
                <a:effectLst>
                  <a:outerShdw sx="1000" sy="1000" algn="tl">
                    <a:sysClr val="window" lastClr="FFFFFF"/>
                  </a:outerShdw>
                  <a:reflection endPos="0" dir="5400000" sy="-100000" algn="bl" rotWithShape="0"/>
                </a:effectLst>
              </a:rPr>
              <a:t>O Červené </a:t>
            </a:r>
            <a:r>
              <a:rPr lang="cs-CZ" sz="4400" dirty="0">
                <a:solidFill>
                  <a:sysClr val="windowText" lastClr="000000"/>
                </a:solidFill>
                <a:effectLst>
                  <a:outerShdw sx="1000" sy="1000" algn="tl">
                    <a:sysClr val="window" lastClr="FFFFFF"/>
                  </a:outerShdw>
                  <a:reflection endPos="0" dir="5400000" sy="-100000" algn="bl" rotWithShape="0"/>
                </a:effectLst>
              </a:rPr>
              <a:t>K</a:t>
            </a:r>
            <a:r>
              <a:rPr lang="cs-CZ" sz="4400" dirty="0" smtClean="0">
                <a:solidFill>
                  <a:sysClr val="windowText" lastClr="000000"/>
                </a:solidFill>
                <a:effectLst>
                  <a:outerShdw sx="1000" sy="1000" algn="tl">
                    <a:sysClr val="window" lastClr="FFFFFF"/>
                  </a:outerShdw>
                  <a:reflection endPos="0" dir="5400000" sy="-100000" algn="bl" rotWithShape="0"/>
                </a:effectLst>
              </a:rPr>
              <a:t>arkulce</a:t>
            </a:r>
            <a:endParaRPr kumimoji="0" lang="cs-CZ" sz="4400" b="1" i="0" u="none" strike="noStrike" kern="1200" cap="none" spc="0" normalizeH="0" baseline="0" noProof="0" dirty="0">
              <a:ln w="6350">
                <a:noFill/>
              </a:ln>
              <a:solidFill>
                <a:sysClr val="windowText" lastClr="000000"/>
              </a:solidFill>
              <a:effectLst>
                <a:outerShdw sx="1000" sy="1000" algn="tl">
                  <a:sysClr val="window" lastClr="FFFFFF">
                    <a:alpha val="51000"/>
                  </a:sysClr>
                </a:outerShdw>
                <a:reflection endPos="0" dir="5400000" sy="-100000" algn="bl" rotWithShape="0"/>
              </a:effectLst>
              <a:uLnTx/>
              <a:uFillTx/>
              <a:ea typeface="+mj-ea"/>
              <a:cs typeface="+mj-cs"/>
            </a:endParaRPr>
          </a:p>
        </p:txBody>
      </p:sp>
      <p:pic>
        <p:nvPicPr>
          <p:cNvPr id="4" name="Picture 2" descr="C:\Users\Uživatel\Pictures\logo.bmp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Základní škola a Mateřská škola, Liberec, Barvířská 38/6, příspěvková organizace</a:t>
            </a:r>
            <a:endParaRPr kumimoji="0" lang="cs-CZ" sz="16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02214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Název :      </a:t>
            </a:r>
            <a:r>
              <a:rPr kumimoji="0" lang="cs-CZ" sz="16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VY_32_inovace_10 </a:t>
            </a:r>
            <a:r>
              <a:rPr kumimoji="0" lang="cs-CZ" sz="16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- </a:t>
            </a:r>
            <a:r>
              <a:rPr lang="cs-CZ" sz="1600" b="1" kern="0" dirty="0" smtClean="0">
                <a:solidFill>
                  <a:sysClr val="windowText" lastClr="000000"/>
                </a:solidFill>
              </a:rPr>
              <a:t>ČJ</a:t>
            </a:r>
            <a:r>
              <a:rPr kumimoji="0" lang="cs-CZ" sz="16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 </a:t>
            </a:r>
            <a:r>
              <a:rPr lang="cs-CZ" sz="1600" b="1" kern="0" dirty="0" smtClean="0">
                <a:solidFill>
                  <a:sysClr val="windowText" lastClr="000000"/>
                </a:solidFill>
              </a:rPr>
              <a:t>– O Červené </a:t>
            </a:r>
            <a:r>
              <a:rPr lang="cs-CZ" sz="1600" b="1" kern="0" dirty="0">
                <a:solidFill>
                  <a:sysClr val="windowText" lastClr="000000"/>
                </a:solidFill>
              </a:rPr>
              <a:t>K</a:t>
            </a:r>
            <a:r>
              <a:rPr lang="cs-CZ" sz="1600" b="1" kern="0" dirty="0" smtClean="0">
                <a:solidFill>
                  <a:sysClr val="windowText" lastClr="000000"/>
                </a:solidFill>
              </a:rPr>
              <a:t>arkulce</a:t>
            </a:r>
            <a:endParaRPr lang="cs-CZ" sz="1600" b="1" kern="0" noProof="0" dirty="0" smtClean="0">
              <a:solidFill>
                <a:sysClr val="windowText" lastClr="000000"/>
              </a:solidFill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Autor:        Denisa Štelzigová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Období:   </a:t>
            </a:r>
            <a:r>
              <a:rPr lang="cs-CZ" sz="1600" kern="0" noProof="0" dirty="0" smtClean="0">
                <a:solidFill>
                  <a:sysClr val="windowText" lastClr="000000"/>
                </a:solidFill>
              </a:rPr>
              <a:t>únor</a:t>
            </a:r>
            <a:endParaRPr kumimoji="0" lang="cs-CZ" sz="1600" b="0" i="0" u="none" strike="noStrike" kern="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Věková skupina:      </a:t>
            </a:r>
            <a:r>
              <a:rPr lang="cs-CZ" sz="1600" kern="0" dirty="0">
                <a:solidFill>
                  <a:sysClr val="windowText" lastClr="000000"/>
                </a:solidFill>
              </a:rPr>
              <a:t>1</a:t>
            </a: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. ročník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Tematická oblast:    </a:t>
            </a:r>
            <a:r>
              <a:rPr lang="cs-CZ" sz="1600" kern="0" dirty="0" smtClean="0">
                <a:solidFill>
                  <a:sysClr val="windowText" lastClr="000000"/>
                </a:solidFill>
              </a:rPr>
              <a:t>Český jazyk</a:t>
            </a:r>
            <a:endParaRPr kumimoji="0" lang="cs-CZ" sz="1600" b="0" i="0" u="none" strike="noStrike" kern="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Anotace: vyprávění pohádky podle </a:t>
            </a:r>
            <a:r>
              <a:rPr kumimoji="0" lang="cs-CZ" sz="1600" b="0" i="0" u="none" strike="noStrike" kern="0" cap="none" spc="0" normalizeH="0" baseline="0" noProof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obrázkové osnovy.</a:t>
            </a:r>
            <a:endParaRPr kumimoji="0" lang="cs-CZ" sz="16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05398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Skupina 9"/>
          <p:cNvGrpSpPr/>
          <p:nvPr/>
        </p:nvGrpSpPr>
        <p:grpSpPr>
          <a:xfrm>
            <a:off x="39907" y="-58822"/>
            <a:ext cx="1714572" cy="1800000"/>
            <a:chOff x="395536" y="404664"/>
            <a:chExt cx="1714572" cy="2088232"/>
          </a:xfrm>
        </p:grpSpPr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5536" y="404664"/>
              <a:ext cx="1714572" cy="208823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28" name="Picture 4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03597" y="1448780"/>
              <a:ext cx="298450" cy="5064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077" name="Picture 5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9868" y="-58822"/>
            <a:ext cx="1800001" cy="18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79" name="Picture 5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80001" y="-58822"/>
            <a:ext cx="1372925" cy="18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80" name="Picture 5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52926" y="-82932"/>
            <a:ext cx="1639844" cy="18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1053" name="Skupina 1052"/>
          <p:cNvGrpSpPr/>
          <p:nvPr/>
        </p:nvGrpSpPr>
        <p:grpSpPr>
          <a:xfrm>
            <a:off x="-20994" y="1685628"/>
            <a:ext cx="2340000" cy="1800000"/>
            <a:chOff x="3157538" y="2205038"/>
            <a:chExt cx="2828925" cy="2457450"/>
          </a:xfrm>
        </p:grpSpPr>
        <p:pic>
          <p:nvPicPr>
            <p:cNvPr id="1081" name="Picture 57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157538" y="2205038"/>
              <a:ext cx="2828925" cy="24574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82" name="Picture 58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30861" y="2492896"/>
              <a:ext cx="781050" cy="11160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pic>
        <p:nvPicPr>
          <p:cNvPr id="1083" name="Picture 59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12722" y="1717068"/>
            <a:ext cx="1897675" cy="18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84" name="Picture 60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46055" y="1741178"/>
            <a:ext cx="1473258" cy="18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57" name="TextovéPole 1056"/>
          <p:cNvSpPr txBox="1"/>
          <p:nvPr/>
        </p:nvSpPr>
        <p:spPr>
          <a:xfrm>
            <a:off x="213850" y="3717032"/>
            <a:ext cx="4171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1.</a:t>
            </a:r>
            <a:endParaRPr lang="cs-CZ" sz="2400" dirty="0"/>
          </a:p>
        </p:txBody>
      </p:sp>
      <p:sp>
        <p:nvSpPr>
          <p:cNvPr id="1058" name="TextovéPole 1057"/>
          <p:cNvSpPr txBox="1"/>
          <p:nvPr/>
        </p:nvSpPr>
        <p:spPr>
          <a:xfrm>
            <a:off x="1355290" y="3717032"/>
            <a:ext cx="4171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2.</a:t>
            </a:r>
            <a:endParaRPr lang="cs-CZ" sz="2400" dirty="0"/>
          </a:p>
        </p:txBody>
      </p:sp>
      <p:sp>
        <p:nvSpPr>
          <p:cNvPr id="1059" name="TextovéPole 1058"/>
          <p:cNvSpPr txBox="1"/>
          <p:nvPr/>
        </p:nvSpPr>
        <p:spPr>
          <a:xfrm>
            <a:off x="2853008" y="3717032"/>
            <a:ext cx="4171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3.</a:t>
            </a:r>
            <a:endParaRPr lang="cs-CZ" sz="2400" dirty="0"/>
          </a:p>
        </p:txBody>
      </p:sp>
      <p:sp>
        <p:nvSpPr>
          <p:cNvPr id="1060" name="TextovéPole 1059"/>
          <p:cNvSpPr txBox="1"/>
          <p:nvPr/>
        </p:nvSpPr>
        <p:spPr>
          <a:xfrm>
            <a:off x="5974027" y="3717030"/>
            <a:ext cx="4603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5.</a:t>
            </a:r>
            <a:endParaRPr lang="cs-CZ" sz="2400" dirty="0"/>
          </a:p>
        </p:txBody>
      </p:sp>
      <p:sp>
        <p:nvSpPr>
          <p:cNvPr id="1061" name="TextovéPole 1060"/>
          <p:cNvSpPr txBox="1"/>
          <p:nvPr/>
        </p:nvSpPr>
        <p:spPr>
          <a:xfrm>
            <a:off x="4242891" y="3717031"/>
            <a:ext cx="4603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4.</a:t>
            </a:r>
            <a:endParaRPr lang="cs-CZ" sz="2400" dirty="0"/>
          </a:p>
        </p:txBody>
      </p:sp>
      <p:sp>
        <p:nvSpPr>
          <p:cNvPr id="1062" name="TextovéPole 1061"/>
          <p:cNvSpPr txBox="1"/>
          <p:nvPr/>
        </p:nvSpPr>
        <p:spPr>
          <a:xfrm>
            <a:off x="7236518" y="3731430"/>
            <a:ext cx="4603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6.</a:t>
            </a:r>
            <a:endParaRPr lang="cs-CZ" sz="2400" dirty="0"/>
          </a:p>
        </p:txBody>
      </p:sp>
      <p:grpSp>
        <p:nvGrpSpPr>
          <p:cNvPr id="1063" name="Skupina 1062"/>
          <p:cNvGrpSpPr/>
          <p:nvPr/>
        </p:nvGrpSpPr>
        <p:grpSpPr>
          <a:xfrm>
            <a:off x="3349869" y="-58822"/>
            <a:ext cx="1786045" cy="1800000"/>
            <a:chOff x="3928364" y="434887"/>
            <a:chExt cx="1786045" cy="1800000"/>
          </a:xfrm>
        </p:grpSpPr>
        <p:pic>
          <p:nvPicPr>
            <p:cNvPr id="1078" name="Picture 54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28364" y="434887"/>
              <a:ext cx="1786045" cy="18000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85" name="Picture 61" descr="H:\Documents and Settings\Marcel\Local Settings\Temporary Internet Files\Content.IE5\K7E9KSCL\MC900157197[1].wmf"/>
            <p:cNvPicPr>
              <a:picLocks noChangeAspect="1" noChangeArrowheads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72991" y="1304665"/>
              <a:ext cx="449424" cy="6008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064" name="TextovéPole 1063"/>
          <p:cNvSpPr txBox="1"/>
          <p:nvPr/>
        </p:nvSpPr>
        <p:spPr>
          <a:xfrm>
            <a:off x="213850" y="5085184"/>
            <a:ext cx="6689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7.</a:t>
            </a:r>
            <a:endParaRPr lang="cs-CZ" sz="2400" dirty="0"/>
          </a:p>
        </p:txBody>
      </p:sp>
      <p:cxnSp>
        <p:nvCxnSpPr>
          <p:cNvPr id="1066" name="Zakřivená spojnice 1065"/>
          <p:cNvCxnSpPr/>
          <p:nvPr/>
        </p:nvCxnSpPr>
        <p:spPr>
          <a:xfrm flipV="1">
            <a:off x="-20994" y="3356992"/>
            <a:ext cx="9144000" cy="24110"/>
          </a:xfrm>
          <a:prstGeom prst="curvedConnector3">
            <a:avLst/>
          </a:prstGeom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grpSp>
        <p:nvGrpSpPr>
          <p:cNvPr id="1067" name="Skupina 1066"/>
          <p:cNvGrpSpPr/>
          <p:nvPr/>
        </p:nvGrpSpPr>
        <p:grpSpPr>
          <a:xfrm>
            <a:off x="5241418" y="1741178"/>
            <a:ext cx="2335213" cy="1798638"/>
            <a:chOff x="2744788" y="5059362"/>
            <a:chExt cx="2335213" cy="1798638"/>
          </a:xfrm>
        </p:grpSpPr>
        <p:pic>
          <p:nvPicPr>
            <p:cNvPr id="1087" name="Picture 63"/>
            <p:cNvPicPr>
              <a:picLocks noChangeAspect="1" noChangeArrowheads="1"/>
            </p:cNvPicPr>
            <p:nvPr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44788" y="5059362"/>
              <a:ext cx="2335213" cy="179863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86" name="Picture 62" descr="H:\Documents and Settings\Marcel\Local Settings\Temporary Internet Files\Content.IE5\WYIYSS9L\MC900412368[1].wmf"/>
            <p:cNvPicPr>
              <a:picLocks noChangeAspect="1" noChangeArrowheads="1"/>
            </p:cNvPicPr>
            <p:nvPr/>
          </p:nvPicPr>
          <p:blipFill>
            <a:blip r:embed="rId1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 rot="412819">
              <a:off x="4188468" y="5546850"/>
              <a:ext cx="742648" cy="11066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069" name="Skupina 1068"/>
          <p:cNvGrpSpPr/>
          <p:nvPr/>
        </p:nvGrpSpPr>
        <p:grpSpPr>
          <a:xfrm>
            <a:off x="7644620" y="1981537"/>
            <a:ext cx="1476000" cy="1260000"/>
            <a:chOff x="4551006" y="4642884"/>
            <a:chExt cx="1958422" cy="1817827"/>
          </a:xfrm>
        </p:grpSpPr>
        <p:pic>
          <p:nvPicPr>
            <p:cNvPr id="1088" name="Picture 64" descr="H:\Documents and Settings\Marcel\Local Settings\Temporary Internet Files\Content.IE5\WYIYSS9L\MC900216984[1].wmf"/>
            <p:cNvPicPr>
              <a:picLocks noChangeAspect="1" noChangeArrowheads="1"/>
            </p:cNvPicPr>
            <p:nvPr/>
          </p:nvPicPr>
          <p:blipFill>
            <a:blip r:embed="rId16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03488" y="4642884"/>
              <a:ext cx="1805940" cy="1817827"/>
            </a:xfrm>
            <a:prstGeom prst="rect">
              <a:avLst/>
            </a:prstGeom>
            <a:ln w="190500" cap="sq">
              <a:solidFill>
                <a:srgbClr val="92D050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89" name="Picture 65" descr="H:\Documents and Settings\Marcel\Local Settings\Temporary Internet Files\Content.IE5\WM4A4QA1\MC900412368[2].wmf"/>
            <p:cNvPicPr>
              <a:picLocks noChangeAspect="1" noChangeArrowheads="1"/>
            </p:cNvPicPr>
            <p:nvPr/>
          </p:nvPicPr>
          <p:blipFill>
            <a:blip r:embed="rId15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51006" y="4976154"/>
              <a:ext cx="772623" cy="1151285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070" name="TextovéPole 1069"/>
          <p:cNvSpPr txBox="1"/>
          <p:nvPr/>
        </p:nvSpPr>
        <p:spPr>
          <a:xfrm>
            <a:off x="2088815" y="5085184"/>
            <a:ext cx="4603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8.</a:t>
            </a:r>
            <a:endParaRPr lang="cs-CZ" sz="2400" dirty="0"/>
          </a:p>
        </p:txBody>
      </p:sp>
      <p:sp>
        <p:nvSpPr>
          <p:cNvPr id="1071" name="TextovéPole 1070"/>
          <p:cNvSpPr txBox="1"/>
          <p:nvPr/>
        </p:nvSpPr>
        <p:spPr>
          <a:xfrm>
            <a:off x="4041796" y="5085184"/>
            <a:ext cx="4603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9.</a:t>
            </a:r>
            <a:endParaRPr lang="cs-CZ" sz="2400" dirty="0"/>
          </a:p>
        </p:txBody>
      </p:sp>
      <p:pic>
        <p:nvPicPr>
          <p:cNvPr id="1091" name="Picture 67" descr="H:\Documents and Settings\Marcel\Local Settings\Temporary Internet Files\Content.IE5\R0KCS4O8\MP900289434[1].jpg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131980" y="341692"/>
            <a:ext cx="616200" cy="936000"/>
          </a:xfrm>
          <a:prstGeom prst="rect">
            <a:avLst/>
          </a:prstGeom>
          <a:ln w="190500" cap="sq">
            <a:solidFill>
              <a:srgbClr val="92D050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73" name="TextovéPole 1072"/>
          <p:cNvSpPr txBox="1"/>
          <p:nvPr/>
        </p:nvSpPr>
        <p:spPr>
          <a:xfrm>
            <a:off x="6156767" y="5085183"/>
            <a:ext cx="62228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10.</a:t>
            </a:r>
            <a:endParaRPr lang="cs-CZ" sz="2400" dirty="0"/>
          </a:p>
        </p:txBody>
      </p:sp>
      <p:sp>
        <p:nvSpPr>
          <p:cNvPr id="1074" name="TextovéPole 1073"/>
          <p:cNvSpPr txBox="1"/>
          <p:nvPr/>
        </p:nvSpPr>
        <p:spPr>
          <a:xfrm>
            <a:off x="7790381" y="5085182"/>
            <a:ext cx="7031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11.</a:t>
            </a:r>
            <a:endParaRPr lang="cs-CZ" sz="2400" dirty="0"/>
          </a:p>
        </p:txBody>
      </p:sp>
      <p:sp>
        <p:nvSpPr>
          <p:cNvPr id="1075" name="TextovéPole 1074"/>
          <p:cNvSpPr txBox="1"/>
          <p:nvPr/>
        </p:nvSpPr>
        <p:spPr>
          <a:xfrm>
            <a:off x="-20994" y="6180802"/>
            <a:ext cx="91416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Seřaď obrázky</a:t>
            </a:r>
            <a:r>
              <a:rPr lang="cs-CZ" sz="36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xmlns="" val="370490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4.97457E-6 L -0.54792 0.4921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7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396" y="2459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2.38095E-6 L -0.56302 0.4852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08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160" y="242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-9.47758E-7 L -0.13819 0.2196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08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910" y="109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4.97457E-6 L 0.44913 0.48173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448" y="240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4.97457E-6 L 0.46042 0.48173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07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021" y="240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4.97457E-6 L 0.43767 0.48173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0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875" y="240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3.32871E-7 L -0.03524 0.48983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05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71" y="244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2.38095E-6 L -0.02378 0.48544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108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98" y="2427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2.12668E-7 L -0.15365 0.47134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106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691" y="235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1.10032E-6 L -0.17257 0.4755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106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628" y="237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1.81692E-6 L -0.02153 0.72746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109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76" y="363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8089" y="2593975"/>
            <a:ext cx="1712913" cy="1804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61002" y="2585309"/>
            <a:ext cx="1804987" cy="1804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94131" y="2593975"/>
            <a:ext cx="1785937" cy="1804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2027" y="523583"/>
            <a:ext cx="1377950" cy="1804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74188" y="512147"/>
            <a:ext cx="1639887" cy="1804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31926" y="4527786"/>
            <a:ext cx="1726101" cy="21356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50292" y="2585309"/>
            <a:ext cx="2335213" cy="1798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8089" y="4696310"/>
            <a:ext cx="1895475" cy="1798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8" name="Picture 10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23947" y="529933"/>
            <a:ext cx="1474787" cy="1798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55536" y="4696310"/>
            <a:ext cx="2335213" cy="1798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87486" y="4629635"/>
            <a:ext cx="2030413" cy="1931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0" y="6348069"/>
            <a:ext cx="915802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Podle obrázků vyprávějte pohádku.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4073104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62" y="0"/>
            <a:ext cx="8705850" cy="5733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1501323"/>
            <a:ext cx="2319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/>
              <a:t>Byla jedna holčička a jmenovala se Karkulka.</a:t>
            </a:r>
            <a:endParaRPr lang="cs-CZ" sz="1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019840" y="1535234"/>
            <a:ext cx="20162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/>
              <a:t>Maminka připravila košík plný dobrot.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640151" y="1538932"/>
            <a:ext cx="188545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/>
              <a:t>Babička měla svátek.</a:t>
            </a:r>
            <a:endParaRPr lang="cs-CZ" sz="1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5292" y="3399721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/>
              <a:t>U lesa číhal na Karkulku vlk.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034389" y="3428388"/>
            <a:ext cx="18722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Vlk se vyptával Karkulky, kam jde. Karkulka mu všechno řekla.</a:t>
            </a:r>
            <a:endParaRPr lang="cs-CZ" sz="1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04049" y="3507442"/>
            <a:ext cx="164820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Vlk snědl babičku.</a:t>
            </a:r>
            <a:endParaRPr lang="cs-CZ" sz="1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091707" y="3464092"/>
            <a:ext cx="285097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Vlezl si do postele místo babičky.</a:t>
            </a:r>
            <a:endParaRPr lang="cs-CZ" sz="1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8099" y="5425479"/>
            <a:ext cx="17413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/>
              <a:t>Karkulka přišla k chaloupce.</a:t>
            </a:r>
            <a:endParaRPr lang="cs-CZ" sz="1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905089" y="5429852"/>
            <a:ext cx="374441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Karkulka: babičko, proč máš tak velké oči?</a:t>
            </a:r>
          </a:p>
          <a:p>
            <a:r>
              <a:rPr lang="cs-CZ" sz="1400" dirty="0" smtClean="0"/>
              <a:t>Vlk: abych tě lépe viděla.</a:t>
            </a:r>
          </a:p>
          <a:p>
            <a:r>
              <a:rPr lang="cs-CZ" sz="1400" dirty="0" smtClean="0"/>
              <a:t>Karkulka: proč máš tak velké uši?</a:t>
            </a:r>
          </a:p>
          <a:p>
            <a:r>
              <a:rPr lang="cs-CZ" sz="1400" dirty="0" smtClean="0"/>
              <a:t>Vlk: abych tě lépe slyšela.</a:t>
            </a:r>
          </a:p>
          <a:p>
            <a:r>
              <a:rPr lang="cs-CZ" sz="1400" dirty="0" smtClean="0"/>
              <a:t>Karkulka: a proč máš tak velké zuby? </a:t>
            </a:r>
          </a:p>
          <a:p>
            <a:r>
              <a:rPr lang="cs-CZ" sz="1400" dirty="0" smtClean="0"/>
              <a:t>Vlk: abych tě mohl lépe sežrat.</a:t>
            </a:r>
            <a:endParaRPr lang="cs-CZ" sz="1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53569" y="5405755"/>
            <a:ext cx="177644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Vlk sežral </a:t>
            </a:r>
            <a:r>
              <a:rPr lang="cs-CZ" sz="1400" dirty="0" smtClean="0"/>
              <a:t>Karkulku</a:t>
            </a:r>
            <a:r>
              <a:rPr lang="cs-CZ" sz="1400" dirty="0" smtClean="0"/>
              <a:t>?</a:t>
            </a:r>
            <a:endParaRPr lang="cs-CZ" sz="1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740352" y="5656310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  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48211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:\Documents and Settings\Marcel\Local Settings\Temporary Internet Files\Content.IE5\R0KCS4O8\MP90028943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1" y="1556792"/>
            <a:ext cx="1469563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48373" y="5066353"/>
            <a:ext cx="68868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 </a:t>
            </a:r>
            <a:r>
              <a:rPr lang="cs-CZ" b="1" dirty="0" smtClean="0"/>
              <a:t>Kdo vysvobodí Karkulku a babičku? </a:t>
            </a:r>
            <a:r>
              <a:rPr lang="cs-CZ" b="1" dirty="0" smtClean="0"/>
              <a:t>Nakresli </a:t>
            </a:r>
            <a:r>
              <a:rPr lang="cs-CZ" b="1" dirty="0" smtClean="0"/>
              <a:t>poslední okénko.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406144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:\Documents and Settings\Marcel\Local Settings\Temporary Internet Files\Content.IE5\WYIYSS9L\MC900412368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39" y="1052736"/>
            <a:ext cx="2416197" cy="3600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-1" y="5725637"/>
            <a:ext cx="914400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Proč se Karkulce říká Červená Karkulka?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074278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1340768"/>
            <a:ext cx="59766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endParaRPr lang="cs-CZ" dirty="0"/>
          </a:p>
          <a:p>
            <a:r>
              <a:rPr lang="cs-CZ" dirty="0" smtClean="0"/>
              <a:t>Všechny obrázky byly použity z galerie </a:t>
            </a:r>
            <a:r>
              <a:rPr lang="cs-CZ" dirty="0" smtClean="0"/>
              <a:t>Klipart - </a:t>
            </a:r>
            <a:r>
              <a:rPr lang="cs-CZ" dirty="0" smtClean="0"/>
              <a:t>www.office.</a:t>
            </a:r>
            <a:r>
              <a:rPr lang="cs-CZ" smtClean="0"/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16502646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Prostor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176</TotalTime>
  <Words>225</Words>
  <Application>Microsoft Office PowerPoint</Application>
  <PresentationFormat>Předvádění na obrazovce (4:3)</PresentationFormat>
  <Paragraphs>48</Paragraphs>
  <Slides>7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Company>stelzig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stelzig</dc:creator>
  <cp:lastModifiedBy>Dum</cp:lastModifiedBy>
  <cp:revision>19</cp:revision>
  <dcterms:created xsi:type="dcterms:W3CDTF">2013-03-21T09:26:44Z</dcterms:created>
  <dcterms:modified xsi:type="dcterms:W3CDTF">2013-09-18T15:17:05Z</dcterms:modified>
</cp:coreProperties>
</file>