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9"/>
  </p:notesMasterIdLst>
  <p:sldIdLst>
    <p:sldId id="262" r:id="rId2"/>
    <p:sldId id="256" r:id="rId3"/>
    <p:sldId id="260" r:id="rId4"/>
    <p:sldId id="261" r:id="rId5"/>
    <p:sldId id="257" r:id="rId6"/>
    <p:sldId id="258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C9C658B-E6C7-45D6-8348-6595002E2139}" type="datetimeFigureOut">
              <a:rPr lang="cs-CZ" smtClean="0"/>
              <a:pPr/>
              <a:t>18.9.2013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0EDDBC6-9C15-4F04-85C4-AF4ABF6D038A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888090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EDDBC6-9C15-4F04-85C4-AF4ABF6D038A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62615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EDDBC6-9C15-4F04-85C4-AF4ABF6D038A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301159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EDDBC6-9C15-4F04-85C4-AF4ABF6D038A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811848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EDDBC6-9C15-4F04-85C4-AF4ABF6D038A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5211181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EDDBC6-9C15-4F04-85C4-AF4ABF6D038A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644582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35DAA-ED59-4373-B200-FE362D80D987}" type="datetimeFigureOut">
              <a:rPr lang="cs-CZ" smtClean="0"/>
              <a:pPr/>
              <a:t>18.9.2013</a:t>
            </a:fld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D1178F1-4B15-4B3C-90F2-422CDE3AE8B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35DAA-ED59-4373-B200-FE362D80D987}" type="datetimeFigureOut">
              <a:rPr lang="cs-CZ" smtClean="0"/>
              <a:pPr/>
              <a:t>18.9.2013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D1178F1-4B15-4B3C-90F2-422CDE3AE8B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35DAA-ED59-4373-B200-FE362D80D987}" type="datetimeFigureOut">
              <a:rPr lang="cs-CZ" smtClean="0"/>
              <a:pPr/>
              <a:t>18.9.2013</a:t>
            </a:fld>
            <a:endParaRPr lang="cs-CZ" dirty="0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1178F1-4B15-4B3C-90F2-422CDE3AE8BE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35DAA-ED59-4373-B200-FE362D80D987}" type="datetimeFigureOut">
              <a:rPr lang="cs-CZ" smtClean="0"/>
              <a:pPr/>
              <a:t>18.9.2013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1178F1-4B15-4B3C-90F2-422CDE3AE8B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35DAA-ED59-4373-B200-FE362D80D987}" type="datetimeFigureOut">
              <a:rPr lang="cs-CZ" smtClean="0"/>
              <a:pPr/>
              <a:t>18.9.2013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CD1178F1-4B15-4B3C-90F2-422CDE3AE8BE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35DAA-ED59-4373-B200-FE362D80D987}" type="datetimeFigureOut">
              <a:rPr lang="cs-CZ" smtClean="0"/>
              <a:pPr/>
              <a:t>18.9.2013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1178F1-4B15-4B3C-90F2-422CDE3AE8B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35DAA-ED59-4373-B200-FE362D80D987}" type="datetimeFigureOut">
              <a:rPr lang="cs-CZ" smtClean="0"/>
              <a:pPr/>
              <a:t>18.9.2013</a:t>
            </a:fld>
            <a:endParaRPr lang="cs-CZ" dirty="0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1178F1-4B15-4B3C-90F2-422CDE3AE8B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35DAA-ED59-4373-B200-FE362D80D987}" type="datetimeFigureOut">
              <a:rPr lang="cs-CZ" smtClean="0"/>
              <a:pPr/>
              <a:t>18.9.2013</a:t>
            </a:fld>
            <a:endParaRPr lang="cs-CZ" dirty="0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1178F1-4B15-4B3C-90F2-422CDE3AE8B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35DAA-ED59-4373-B200-FE362D80D987}" type="datetimeFigureOut">
              <a:rPr lang="cs-CZ" smtClean="0"/>
              <a:pPr/>
              <a:t>18.9.2013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1178F1-4B15-4B3C-90F2-422CDE3AE8BE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35DAA-ED59-4373-B200-FE362D80D987}" type="datetimeFigureOut">
              <a:rPr lang="cs-CZ" smtClean="0"/>
              <a:pPr/>
              <a:t>18.9.2013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1178F1-4B15-4B3C-90F2-422CDE3AE8B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35DAA-ED59-4373-B200-FE362D80D987}" type="datetimeFigureOut">
              <a:rPr lang="cs-CZ" smtClean="0"/>
              <a:pPr/>
              <a:t>18.9.2013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1178F1-4B15-4B3C-90F2-422CDE3AE8B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F935DAA-ED59-4373-B200-FE362D80D987}" type="datetimeFigureOut">
              <a:rPr lang="cs-CZ" smtClean="0"/>
              <a:pPr/>
              <a:t>18.9.2013</a:t>
            </a:fld>
            <a:endParaRPr lang="cs-CZ" dirty="0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D1178F1-4B15-4B3C-90F2-422CDE3AE8BE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WCqIzrfrjv8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youtube.com/watch?v=1K7UhLctj7I" TargetMode="External"/><Relationship Id="rId5" Type="http://schemas.openxmlformats.org/officeDocument/2006/relationships/hyperlink" Target="http://www.youtube.com/watch?v=fIiGJUAY_A4&amp;list=PL88DD1510C396BA42" TargetMode="External"/><Relationship Id="rId4" Type="http://schemas.openxmlformats.org/officeDocument/2006/relationships/hyperlink" Target="http://www.youtube.com/watch?v=R5cDW_7jvHI&amp;list=PL88DD1510C396BA42" TargetMode="Externa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GGg16UflF2Q&amp;list=PL351AA7D1E5F2FCEE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7" Type="http://schemas.openxmlformats.org/officeDocument/2006/relationships/image" Target="../media/image1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899592" y="1412776"/>
            <a:ext cx="7772400" cy="792089"/>
          </a:xfrm>
          <a:prstGeom prst="rect">
            <a:avLst/>
          </a:prstGeom>
        </p:spPr>
        <p:txBody>
          <a:bodyPr vert="horz" anchor="ctr">
            <a:normAutofit fontScale="90000"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100" b="1" kern="1200" cap="none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dirty="0" smtClean="0">
                <a:solidFill>
                  <a:sysClr val="windowText" lastClr="000000"/>
                </a:solidFill>
                <a:effectLst>
                  <a:outerShdw sx="1000" sy="1000" algn="tl">
                    <a:sysClr val="window" lastClr="FFFFFF"/>
                  </a:outerShdw>
                  <a:reflection endPos="0" dir="5400000" sy="-100000" algn="bl" rotWithShape="0"/>
                </a:effectLst>
              </a:rPr>
              <a:t>JAK DOBŘE ZNÁTE VEČERNÍČKY?</a:t>
            </a:r>
            <a:endParaRPr kumimoji="0" lang="cs-CZ" sz="4400" b="1" i="0" u="none" strike="noStrike" kern="1200" cap="none" spc="0" normalizeH="0" baseline="0" noProof="0" dirty="0">
              <a:ln w="6350">
                <a:noFill/>
              </a:ln>
              <a:solidFill>
                <a:sysClr val="windowText" lastClr="000000"/>
              </a:solidFill>
              <a:effectLst>
                <a:outerShdw sx="1000" sy="1000" algn="tl">
                  <a:sysClr val="window" lastClr="FFFFFF">
                    <a:alpha val="51000"/>
                  </a:sysClr>
                </a:outerShdw>
                <a:reflection endPos="0" dir="5400000" sy="-100000" algn="bl" rotWithShape="0"/>
              </a:effectLst>
              <a:uLnTx/>
              <a:uFillTx/>
              <a:ea typeface="+mj-ea"/>
              <a:cs typeface="+mj-cs"/>
            </a:endParaRPr>
          </a:p>
        </p:txBody>
      </p:sp>
      <p:pic>
        <p:nvPicPr>
          <p:cNvPr id="5" name="Picture 2" descr="C:\Users\Uživatel\Pictures\logo.bmp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25029" y="5589240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043608" y="620687"/>
            <a:ext cx="71287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Základní škola a Mateřská škola, Liberec, Barvířská 38/6, příspěvková organizace</a:t>
            </a:r>
            <a:endParaRPr kumimoji="0" lang="cs-CZ" sz="16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02214" y="2750799"/>
            <a:ext cx="784887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Název :      </a:t>
            </a:r>
            <a:r>
              <a:rPr kumimoji="0" lang="cs-CZ" sz="1600" b="1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VY_32_inovace_12</a:t>
            </a:r>
            <a:r>
              <a:rPr kumimoji="0" lang="cs-CZ" sz="1600" b="1" i="0" u="none" strike="noStrike" kern="0" cap="none" spc="0" normalizeH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 </a:t>
            </a:r>
            <a:r>
              <a:rPr kumimoji="0" lang="cs-CZ" sz="1600" b="1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- </a:t>
            </a:r>
            <a:r>
              <a:rPr lang="cs-CZ" sz="1600" b="1" kern="0" dirty="0" smtClean="0">
                <a:solidFill>
                  <a:sysClr val="windowText" lastClr="000000"/>
                </a:solidFill>
              </a:rPr>
              <a:t>ČJ</a:t>
            </a:r>
            <a:r>
              <a:rPr kumimoji="0" lang="cs-CZ" sz="1600" b="1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 – </a:t>
            </a:r>
            <a:r>
              <a:rPr lang="cs-CZ" sz="1600" b="1" kern="0" dirty="0" smtClean="0">
                <a:solidFill>
                  <a:sysClr val="windowText" lastClr="000000"/>
                </a:solidFill>
              </a:rPr>
              <a:t>Jak dobře znáte večerníčky?</a:t>
            </a:r>
            <a:endParaRPr lang="cs-CZ" sz="1600" b="1" kern="0" noProof="0" dirty="0" smtClean="0">
              <a:solidFill>
                <a:sysClr val="windowText" lastClr="000000"/>
              </a:solidFill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Autor:        Denisa Štelzigová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Období:   </a:t>
            </a:r>
            <a:r>
              <a:rPr lang="cs-CZ" sz="1600" kern="0" dirty="0" smtClean="0">
                <a:solidFill>
                  <a:sysClr val="windowText" lastClr="000000"/>
                </a:solidFill>
              </a:rPr>
              <a:t>březen</a:t>
            </a:r>
            <a:endParaRPr kumimoji="0" lang="cs-CZ" sz="1600" b="0" i="0" u="none" strike="noStrike" kern="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Věková skupina:      </a:t>
            </a:r>
            <a:r>
              <a:rPr lang="cs-CZ" sz="1600" kern="0" dirty="0">
                <a:solidFill>
                  <a:sysClr val="windowText" lastClr="000000"/>
                </a:solidFill>
              </a:rPr>
              <a:t>1</a:t>
            </a: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. ročník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Tematická oblast:    </a:t>
            </a:r>
            <a:r>
              <a:rPr lang="cs-CZ" sz="1600" kern="0" dirty="0" smtClean="0">
                <a:solidFill>
                  <a:sysClr val="windowText" lastClr="000000"/>
                </a:solidFill>
              </a:rPr>
              <a:t>Český jazyk</a:t>
            </a:r>
            <a:endParaRPr kumimoji="0" lang="cs-CZ" sz="1600" b="0" i="0" u="none" strike="noStrike" kern="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Anotace: Hádání pohádek</a:t>
            </a:r>
            <a:r>
              <a:rPr kumimoji="0" lang="cs-CZ" sz="1600" b="0" i="0" u="none" strike="noStrike" kern="0" cap="none" spc="0" normalizeH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 podle poslechu, přiřazení pohádkových postav, procvičení pozornost </a:t>
            </a:r>
            <a:r>
              <a:rPr kumimoji="0" lang="cs-CZ" sz="1600" b="0" i="0" u="none" strike="noStrike" kern="0" cap="none" spc="0" normalizeH="0" noProof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a paměti. </a:t>
            </a:r>
            <a:endParaRPr kumimoji="0" lang="cs-CZ" sz="16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231102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00173" y="764705"/>
            <a:ext cx="8280920" cy="1224136"/>
          </a:xfrm>
        </p:spPr>
        <p:txBody>
          <a:bodyPr/>
          <a:lstStyle/>
          <a:p>
            <a:pPr marL="182880" indent="0" algn="ctr">
              <a:buNone/>
            </a:pPr>
            <a:r>
              <a:rPr lang="cs-CZ" b="1" dirty="0" smtClean="0">
                <a:latin typeface="+mn-lt"/>
              </a:rPr>
              <a:t>Jak dobře znáte večerníčky?</a:t>
            </a:r>
            <a:endParaRPr lang="cs-CZ" b="1" dirty="0">
              <a:latin typeface="+mn-lt"/>
            </a:endParaRPr>
          </a:p>
        </p:txBody>
      </p:sp>
      <p:grpSp>
        <p:nvGrpSpPr>
          <p:cNvPr id="16" name="Skupina 15"/>
          <p:cNvGrpSpPr/>
          <p:nvPr/>
        </p:nvGrpSpPr>
        <p:grpSpPr>
          <a:xfrm>
            <a:off x="1115616" y="4149267"/>
            <a:ext cx="1080120" cy="1008112"/>
            <a:chOff x="1115616" y="4149267"/>
            <a:chExt cx="1080120" cy="1008112"/>
          </a:xfrm>
        </p:grpSpPr>
        <p:sp>
          <p:nvSpPr>
            <p:cNvPr id="4" name="Tlačítko akce: Zvuk 3">
              <a:hlinkClick r:id="rId3" highlightClick="1"/>
            </p:cNvPr>
            <p:cNvSpPr/>
            <p:nvPr/>
          </p:nvSpPr>
          <p:spPr>
            <a:xfrm>
              <a:off x="1115616" y="4149267"/>
              <a:ext cx="1080120" cy="1008112"/>
            </a:xfrm>
            <a:prstGeom prst="actionButtonSound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1296857" y="4468657"/>
              <a:ext cx="64807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rgbClr val="FFFF00"/>
                  </a:solidFill>
                </a:rPr>
                <a:t>1.</a:t>
              </a:r>
              <a:endParaRPr lang="cs-CZ" dirty="0">
                <a:solidFill>
                  <a:srgbClr val="FFFF00"/>
                </a:solidFill>
              </a:endParaRPr>
            </a:p>
          </p:txBody>
        </p:sp>
      </p:grpSp>
      <p:grpSp>
        <p:nvGrpSpPr>
          <p:cNvPr id="18" name="Skupina 17"/>
          <p:cNvGrpSpPr/>
          <p:nvPr/>
        </p:nvGrpSpPr>
        <p:grpSpPr>
          <a:xfrm>
            <a:off x="3059832" y="3708123"/>
            <a:ext cx="1008112" cy="1008112"/>
            <a:chOff x="3059832" y="3708123"/>
            <a:chExt cx="1008112" cy="1008112"/>
          </a:xfrm>
        </p:grpSpPr>
        <p:sp>
          <p:nvSpPr>
            <p:cNvPr id="6" name="Tlačítko akce: Zvuk 5">
              <a:hlinkClick r:id="rId4" highlightClick="1"/>
            </p:cNvPr>
            <p:cNvSpPr/>
            <p:nvPr/>
          </p:nvSpPr>
          <p:spPr>
            <a:xfrm>
              <a:off x="3059832" y="3708123"/>
              <a:ext cx="1008112" cy="1008112"/>
            </a:xfrm>
            <a:prstGeom prst="actionButtonSound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3211641" y="4027513"/>
              <a:ext cx="50405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rgbClr val="FFFF00"/>
                  </a:solidFill>
                </a:rPr>
                <a:t>2.</a:t>
              </a:r>
              <a:endParaRPr lang="cs-CZ" dirty="0">
                <a:solidFill>
                  <a:srgbClr val="FFFF00"/>
                </a:solidFill>
              </a:endParaRPr>
            </a:p>
          </p:txBody>
        </p:sp>
      </p:grpSp>
      <p:sp>
        <p:nvSpPr>
          <p:cNvPr id="8" name="Tlačítko akce: Zvuk 7">
            <a:hlinkClick r:id="rId5" highlightClick="1"/>
          </p:cNvPr>
          <p:cNvSpPr/>
          <p:nvPr/>
        </p:nvSpPr>
        <p:spPr>
          <a:xfrm>
            <a:off x="4740633" y="4149267"/>
            <a:ext cx="1080120" cy="1008112"/>
          </a:xfrm>
          <a:prstGeom prst="actionButtonSoun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884649" y="4468657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3.</a:t>
            </a:r>
            <a:endParaRPr lang="cs-CZ" dirty="0">
              <a:solidFill>
                <a:srgbClr val="FFFF00"/>
              </a:solidFill>
            </a:endParaRPr>
          </a:p>
        </p:txBody>
      </p:sp>
      <p:grpSp>
        <p:nvGrpSpPr>
          <p:cNvPr id="15" name="Skupina 14"/>
          <p:cNvGrpSpPr/>
          <p:nvPr/>
        </p:nvGrpSpPr>
        <p:grpSpPr>
          <a:xfrm>
            <a:off x="6930605" y="3645211"/>
            <a:ext cx="1008112" cy="1008112"/>
            <a:chOff x="6372200" y="3501008"/>
            <a:chExt cx="1008112" cy="1008112"/>
          </a:xfrm>
        </p:grpSpPr>
        <p:sp>
          <p:nvSpPr>
            <p:cNvPr id="10" name="Tlačítko akce: Zvuk 9">
              <a:hlinkClick r:id="rId6" highlightClick="1"/>
            </p:cNvPr>
            <p:cNvSpPr/>
            <p:nvPr/>
          </p:nvSpPr>
          <p:spPr>
            <a:xfrm>
              <a:off x="6372200" y="3501008"/>
              <a:ext cx="1008112" cy="1008112"/>
            </a:xfrm>
            <a:prstGeom prst="actionButtonSound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6588224" y="3820398"/>
              <a:ext cx="43204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rgbClr val="FFFF00"/>
                  </a:solidFill>
                </a:rPr>
                <a:t>4.</a:t>
              </a:r>
              <a:endParaRPr lang="cs-CZ" dirty="0">
                <a:solidFill>
                  <a:srgbClr val="FFFF00"/>
                </a:solidFill>
              </a:endParaRPr>
            </a:p>
          </p:txBody>
        </p:sp>
      </p:grpSp>
      <p:sp>
        <p:nvSpPr>
          <p:cNvPr id="3" name="TextovéPole 2"/>
          <p:cNvSpPr txBox="1"/>
          <p:nvPr/>
        </p:nvSpPr>
        <p:spPr>
          <a:xfrm>
            <a:off x="-79795" y="5877272"/>
            <a:ext cx="86764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TUTO </a:t>
            </a:r>
            <a:r>
              <a:rPr lang="cs-CZ" b="1" dirty="0" smtClean="0">
                <a:solidFill>
                  <a:srgbClr val="FF0000"/>
                </a:solidFill>
              </a:rPr>
              <a:t>STRÁNKU  </a:t>
            </a:r>
            <a:r>
              <a:rPr lang="cs-CZ" b="1" dirty="0" smtClean="0">
                <a:solidFill>
                  <a:srgbClr val="FF0000"/>
                </a:solidFill>
              </a:rPr>
              <a:t>- Pouštíme dětem bez obrazovky. DALŠÍ STRÁNKY </a:t>
            </a:r>
            <a:r>
              <a:rPr lang="cs-CZ" b="1" dirty="0" smtClean="0">
                <a:solidFill>
                  <a:srgbClr val="FF0000"/>
                </a:solidFill>
              </a:rPr>
              <a:t>JIŽ                      </a:t>
            </a:r>
            <a:r>
              <a:rPr lang="cs-CZ" b="1" dirty="0" smtClean="0">
                <a:solidFill>
                  <a:srgbClr val="FF0000"/>
                </a:solidFill>
              </a:rPr>
              <a:t>S OBRAZOVKOU.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919466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55576" y="908720"/>
            <a:ext cx="566181" cy="369332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Bob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52672" y="5821679"/>
            <a:ext cx="809837" cy="369332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Bobek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34980" y="1484784"/>
            <a:ext cx="1103187" cy="369332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dirty="0"/>
              <a:t>K</a:t>
            </a:r>
            <a:r>
              <a:rPr lang="cs-CZ" dirty="0" smtClean="0"/>
              <a:t>řemílek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601704" y="5821679"/>
            <a:ext cx="1440972" cy="369332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Vochomůrka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755576" y="1989923"/>
            <a:ext cx="2165182" cy="369332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Maková  panenka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724574" y="5238492"/>
            <a:ext cx="1697901" cy="369332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Motýl Emanuel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34980" y="2514962"/>
            <a:ext cx="1045223" cy="369332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Rumcajs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364261" y="5120584"/>
            <a:ext cx="1829347" cy="369332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Manka a Cipísek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34980" y="3197843"/>
            <a:ext cx="1372492" cy="369332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Maxipes Fík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833742" y="5821679"/>
            <a:ext cx="720080" cy="369332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/>
              <a:t>Á</a:t>
            </a:r>
            <a:r>
              <a:rPr lang="cs-CZ" dirty="0" smtClean="0"/>
              <a:t>ja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34980" y="3725430"/>
            <a:ext cx="675185" cy="369332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Káťa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516216" y="5489916"/>
            <a:ext cx="1159292" cy="369332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Škubánek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40212" y="4252446"/>
            <a:ext cx="958917" cy="369332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Čmelda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 flipH="1">
            <a:off x="6193608" y="6006345"/>
            <a:ext cx="1279572" cy="369332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/>
              <a:t>B</a:t>
            </a:r>
            <a:r>
              <a:rPr lang="cs-CZ" dirty="0" smtClean="0"/>
              <a:t>rumda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086697" y="4261169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700780" y="908720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780203" y="3725430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310716" y="3219845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2241819" y="1484784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115981" y="2011952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852672" y="260648"/>
            <a:ext cx="68228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 </a:t>
            </a:r>
            <a:r>
              <a:rPr lang="cs-CZ" b="1" dirty="0" smtClean="0"/>
              <a:t>Kdo k sobě patří?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29564184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4.44444E-6 L 0.15781 -0.7222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882" y="-3611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4.44444E-6 L 0.00278 -0.62777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9" y="-313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-1.48148E-6 L 0.19688 -0.46204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844" y="-231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1.11111E-6 L -0.25052 -0.36805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535" y="-1840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4.44444E-6 L -0.21753 -0.37569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885" y="-1879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4.81481E-6 L -0.48073 -0.2537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045" y="-126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4.07407E-6 L -0.40954 -0.25208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486" y="-1261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10" grpId="0" animBg="1"/>
      <p:bldP spid="12" grpId="0" animBg="1"/>
      <p:bldP spid="14" grpId="0" animBg="1"/>
      <p:bldP spid="16" grpId="0" animBg="1"/>
      <p:bldP spid="1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476672"/>
            <a:ext cx="8686800" cy="560345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3. Kde bydlel Bob s </a:t>
            </a:r>
            <a:r>
              <a:rPr lang="cs-CZ" dirty="0" smtClean="0"/>
              <a:t>Bobkem</a:t>
            </a:r>
            <a:r>
              <a:rPr lang="cs-CZ" dirty="0" smtClean="0"/>
              <a:t>?</a:t>
            </a:r>
          </a:p>
          <a:p>
            <a:pPr marL="514350" indent="-514350">
              <a:buFont typeface="+mj-lt"/>
              <a:buAutoNum type="arabicPeriod"/>
            </a:pPr>
            <a:endParaRPr lang="cs-CZ" dirty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4. Co </a:t>
            </a:r>
            <a:r>
              <a:rPr lang="cs-CZ" dirty="0"/>
              <a:t>měli kouzelného Mach a </a:t>
            </a:r>
            <a:r>
              <a:rPr lang="cs-CZ" dirty="0" smtClean="0"/>
              <a:t>Šebestová?</a:t>
            </a:r>
            <a:endParaRPr lang="cs-CZ" dirty="0"/>
          </a:p>
        </p:txBody>
      </p:sp>
      <p:pic>
        <p:nvPicPr>
          <p:cNvPr id="1026" name="Picture 2" descr="H:\Documents and Settings\Marcel\Local Settings\Temporary Internet Files\Content.IE5\KJLI9E5V\MC90029097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0800000" flipH="1">
            <a:off x="3491880" y="1628800"/>
            <a:ext cx="1280022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H:\Documents and Settings\Marcel\Local Settings\Temporary Internet Files\Content.IE5\1NRY83PZ\MC90029004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31849" y="4653136"/>
            <a:ext cx="1871050" cy="15179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vál 1"/>
          <p:cNvSpPr/>
          <p:nvPr/>
        </p:nvSpPr>
        <p:spPr>
          <a:xfrm>
            <a:off x="2843808" y="1340768"/>
            <a:ext cx="2592288" cy="20162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2699792" y="4293096"/>
            <a:ext cx="2520280" cy="22322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878660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2" grpId="0" animBg="1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ideo 4">
            <a:hlinkClick r:id="rId3" highlightClick="1"/>
          </p:cNvPr>
          <p:cNvSpPr/>
          <p:nvPr/>
        </p:nvSpPr>
        <p:spPr>
          <a:xfrm>
            <a:off x="3419872" y="2924944"/>
            <a:ext cx="2376264" cy="1584176"/>
          </a:xfrm>
          <a:prstGeom prst="actionButtonMovi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055840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548680"/>
            <a:ext cx="6788224" cy="5976664"/>
          </a:xfrm>
        </p:spPr>
        <p:txBody>
          <a:bodyPr>
            <a:normAutofit fontScale="85000" lnSpcReduction="20000"/>
          </a:bodyPr>
          <a:lstStyle/>
          <a:p>
            <a:pPr marL="45720" indent="0">
              <a:buNone/>
            </a:pPr>
            <a:endParaRPr lang="cs-CZ" dirty="0"/>
          </a:p>
          <a:p>
            <a:pPr marL="502920" indent="-457200">
              <a:buAutoNum type="arabicPeriod"/>
            </a:pPr>
            <a:r>
              <a:rPr lang="cs-CZ" dirty="0" smtClean="0"/>
              <a:t>Na co se Křemílek a Vochomůrka chystali?</a:t>
            </a:r>
          </a:p>
          <a:p>
            <a:pPr marL="502920" indent="-457200">
              <a:buAutoNum type="arabicPeriod"/>
            </a:pPr>
            <a:endParaRPr lang="cs-CZ" dirty="0" smtClean="0"/>
          </a:p>
          <a:p>
            <a:pPr marL="502920" indent="-457200">
              <a:buAutoNum type="arabicPeriod"/>
            </a:pPr>
            <a:endParaRPr lang="cs-CZ" dirty="0" smtClean="0"/>
          </a:p>
          <a:p>
            <a:pPr marL="502920" indent="-457200">
              <a:buAutoNum type="arabicPeriod"/>
            </a:pPr>
            <a:r>
              <a:rPr lang="cs-CZ" dirty="0" smtClean="0"/>
              <a:t>Koho měl </a:t>
            </a:r>
            <a:r>
              <a:rPr lang="cs-CZ" dirty="0"/>
              <a:t>K</a:t>
            </a:r>
            <a:r>
              <a:rPr lang="cs-CZ" dirty="0" smtClean="0"/>
              <a:t>řemílek v posteli?</a:t>
            </a:r>
          </a:p>
          <a:p>
            <a:pPr marL="502920" indent="-457200">
              <a:buAutoNum type="arabicPeriod"/>
            </a:pPr>
            <a:endParaRPr lang="cs-CZ" dirty="0" smtClean="0"/>
          </a:p>
          <a:p>
            <a:pPr marL="502920" indent="-457200">
              <a:buAutoNum type="arabicPeriod"/>
            </a:pPr>
            <a:endParaRPr lang="cs-CZ" dirty="0" smtClean="0"/>
          </a:p>
          <a:p>
            <a:pPr marL="502920" indent="-457200">
              <a:buAutoNum type="arabicPeriod"/>
            </a:pPr>
            <a:endParaRPr lang="cs-CZ" dirty="0" smtClean="0"/>
          </a:p>
          <a:p>
            <a:pPr marL="502920" indent="-457200">
              <a:buAutoNum type="arabicPeriod"/>
            </a:pPr>
            <a:r>
              <a:rPr lang="cs-CZ" dirty="0" smtClean="0"/>
              <a:t>Komu zbořili chaloupku.</a:t>
            </a:r>
          </a:p>
          <a:p>
            <a:pPr marL="502920" indent="-457200">
              <a:buAutoNum type="arabicPeriod"/>
            </a:pPr>
            <a:endParaRPr lang="cs-CZ" dirty="0" smtClean="0"/>
          </a:p>
          <a:p>
            <a:pPr marL="502920" indent="-457200">
              <a:buAutoNum type="arabicPeriod"/>
            </a:pPr>
            <a:endParaRPr lang="cs-CZ" dirty="0" smtClean="0"/>
          </a:p>
          <a:p>
            <a:pPr marL="502920" indent="-457200">
              <a:buAutoNum type="arabicPeriod"/>
            </a:pPr>
            <a:endParaRPr lang="cs-CZ" dirty="0" smtClean="0"/>
          </a:p>
          <a:p>
            <a:pPr marL="502920" indent="-457200">
              <a:buAutoNum type="arabicPeriod"/>
            </a:pPr>
            <a:r>
              <a:rPr lang="cs-CZ" dirty="0" smtClean="0"/>
              <a:t>Komu se podařilo vyvrátit pařez?</a:t>
            </a:r>
          </a:p>
          <a:p>
            <a:pPr marL="502920" indent="-457200">
              <a:buAutoNum type="arabicPeriod"/>
            </a:pP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1026" name="Picture 2" descr="C:\Users\Mojmír\AppData\Local\Microsoft\Windows\Temporary Internet Files\Content.IE5\FZ6ES3M6\MC90019337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00354" y="301824"/>
            <a:ext cx="1429854" cy="13638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Mojmír\AppData\Local\Microsoft\Windows\Temporary Internet Files\Content.IE5\XC4MIC6P\MC90034698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6810" y="1988840"/>
            <a:ext cx="1192066" cy="9274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6915" y="3785154"/>
            <a:ext cx="1195387" cy="927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23322" y="5247289"/>
            <a:ext cx="1195387" cy="927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vál 1"/>
          <p:cNvSpPr/>
          <p:nvPr/>
        </p:nvSpPr>
        <p:spPr>
          <a:xfrm>
            <a:off x="7084672" y="137889"/>
            <a:ext cx="1828949" cy="1728192"/>
          </a:xfrm>
          <a:prstGeom prst="ellipse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44609" y="1566717"/>
            <a:ext cx="2011363" cy="1908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73627" y="3304436"/>
            <a:ext cx="2011363" cy="1908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99434" y="4756751"/>
            <a:ext cx="2011363" cy="1908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2592403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1" dur="5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Všechny obrázky byly použity z galerie </a:t>
            </a:r>
            <a:r>
              <a:rPr lang="cs-CZ" dirty="0" smtClean="0"/>
              <a:t>Klipart - </a:t>
            </a:r>
            <a:r>
              <a:rPr lang="cs-CZ" dirty="0" smtClean="0"/>
              <a:t>www.office.</a:t>
            </a:r>
            <a:r>
              <a:rPr lang="cs-CZ" smtClean="0"/>
              <a:t>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8337479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1484</TotalTime>
  <Words>179</Words>
  <Application>Microsoft Office PowerPoint</Application>
  <PresentationFormat>Předvádění na obrazovce (4:3)</PresentationFormat>
  <Paragraphs>64</Paragraphs>
  <Slides>7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Cesta</vt:lpstr>
      <vt:lpstr>Snímek 1</vt:lpstr>
      <vt:lpstr>Jak dobře znáte večerníčky?</vt:lpstr>
      <vt:lpstr>Snímek 3</vt:lpstr>
      <vt:lpstr>Snímek 4</vt:lpstr>
      <vt:lpstr>Snímek 5</vt:lpstr>
      <vt:lpstr>Snímek 6</vt:lpstr>
      <vt:lpstr>Zdroje: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Mojmír</dc:creator>
  <cp:lastModifiedBy>Dum</cp:lastModifiedBy>
  <cp:revision>23</cp:revision>
  <dcterms:created xsi:type="dcterms:W3CDTF">2013-03-23T08:34:13Z</dcterms:created>
  <dcterms:modified xsi:type="dcterms:W3CDTF">2013-09-18T15:15:32Z</dcterms:modified>
</cp:coreProperties>
</file>