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13CC9-2093-471C-AF20-EFB5E52B7125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201435-694D-43AE-A562-0CDFF1EE758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3087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01435-694D-43AE-A562-0CDFF1EE7585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3369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01435-694D-43AE-A562-0CDFF1EE7585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29658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D337F-B817-4F8E-A8A6-2856B08F037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6014D7A-4357-4F71-BA89-AFB4E468341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D337F-B817-4F8E-A8A6-2856B08F037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14D7A-4357-4F71-BA89-AFB4E468341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D337F-B817-4F8E-A8A6-2856B08F037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14D7A-4357-4F71-BA89-AFB4E468341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D337F-B817-4F8E-A8A6-2856B08F037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14D7A-4357-4F71-BA89-AFB4E468341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D337F-B817-4F8E-A8A6-2856B08F037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14D7A-4357-4F71-BA89-AFB4E468341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D337F-B817-4F8E-A8A6-2856B08F037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14D7A-4357-4F71-BA89-AFB4E468341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D337F-B817-4F8E-A8A6-2856B08F037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14D7A-4357-4F71-BA89-AFB4E468341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D337F-B817-4F8E-A8A6-2856B08F037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14D7A-4357-4F71-BA89-AFB4E468341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D337F-B817-4F8E-A8A6-2856B08F037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14D7A-4357-4F71-BA89-AFB4E468341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D337F-B817-4F8E-A8A6-2856B08F037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14D7A-4357-4F71-BA89-AFB4E468341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D337F-B817-4F8E-A8A6-2856B08F037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14D7A-4357-4F71-BA89-AFB4E468341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A5D337F-B817-4F8E-A8A6-2856B08F037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6014D7A-4357-4F71-BA89-AFB4E468341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png"/><Relationship Id="rId4" Type="http://schemas.openxmlformats.org/officeDocument/2006/relationships/image" Target="../media/image21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solidFill>
                  <a:sysClr val="windowText" lastClr="000000"/>
                </a:solidFill>
                <a:effectLst>
                  <a:outerShdw sx="1000" sy="1000" algn="tl">
                    <a:sysClr val="window" lastClr="FFFFFF"/>
                  </a:outerShdw>
                  <a:reflection endPos="0" dir="5400000" sy="-100000" algn="bl" rotWithShape="0"/>
                </a:effectLst>
              </a:rPr>
              <a:t>O PERNÍKOVÉ CHALOUPCE</a:t>
            </a:r>
            <a:endParaRPr kumimoji="0" lang="cs-CZ" sz="4400" b="1" i="0" u="none" strike="noStrike" kern="1200" cap="none" spc="0" normalizeH="0" baseline="0" noProof="0" dirty="0">
              <a:ln w="6350">
                <a:noFill/>
              </a:ln>
              <a:solidFill>
                <a:sysClr val="windowText" lastClr="000000"/>
              </a:solidFill>
              <a:effectLst>
                <a:outerShdw sx="1000" sy="1000" algn="tl">
                  <a:sysClr val="window" lastClr="FFFFFF">
                    <a:alpha val="51000"/>
                  </a:sysClr>
                </a:outerShdw>
                <a:reflection endPos="0" dir="5400000" sy="-100000" algn="bl" rotWithShape="0"/>
              </a:effectLst>
              <a:uLnTx/>
              <a:uFillTx/>
              <a:ea typeface="+mj-ea"/>
              <a:cs typeface="+mj-cs"/>
            </a:endParaRPr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Základní škola a Mateřská škola, Liberec, Barvířská 38/6, příspěvková organizace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214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Název :     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VY_32_inovace_13 </a:t>
            </a:r>
            <a:r>
              <a:rPr kumimoji="0" lang="cs-CZ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-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ČJ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– </a:t>
            </a:r>
            <a:r>
              <a:rPr lang="cs-CZ" sz="1600" b="1" kern="0" noProof="0" dirty="0" smtClean="0">
                <a:solidFill>
                  <a:sysClr val="windowText" lastClr="000000"/>
                </a:solidFill>
              </a:rPr>
              <a:t>O perníkové chaloupce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Autor:        Denisa Štelzigová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Období:   </a:t>
            </a:r>
            <a:r>
              <a:rPr lang="cs-CZ" sz="1600" kern="0" smtClean="0">
                <a:solidFill>
                  <a:sysClr val="windowText" lastClr="000000"/>
                </a:solidFill>
              </a:rPr>
              <a:t>březen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Věková skupina:      </a:t>
            </a:r>
            <a:r>
              <a:rPr lang="cs-CZ" sz="1600" kern="0" dirty="0">
                <a:solidFill>
                  <a:sysClr val="windowText" lastClr="000000"/>
                </a:solidFill>
              </a:rPr>
              <a:t>1</a:t>
            </a: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. ročník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Tematická oblast: 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Český jazyk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Anotace: Pohádka o perníkové</a:t>
            </a:r>
            <a:r>
              <a:rPr kumimoji="0" lang="cs-CZ" sz="1600" b="0" i="0" u="none" strike="noStrike" kern="0" cap="none" spc="0" normalizeH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chaloupce - prezentace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71262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ojmír\AppData\Local\Microsoft\Windows\Temporary Internet Files\Content.IE5\PK12JL7F\MC90044057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29659"/>
            <a:ext cx="2920635" cy="2920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ojmír\AppData\Local\Microsoft\Windows\Temporary Internet Files\Content.IE5\EBWES8TR\MC90044056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32688"/>
            <a:ext cx="2920635" cy="2920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7350" y="5949280"/>
            <a:ext cx="763284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0000"/>
                </a:solidFill>
              </a:rPr>
              <a:t>Jeníček s </a:t>
            </a:r>
            <a:r>
              <a:rPr lang="cs-CZ" sz="2000" b="1" dirty="0">
                <a:solidFill>
                  <a:srgbClr val="000000"/>
                </a:solidFill>
              </a:rPr>
              <a:t>M</a:t>
            </a:r>
            <a:r>
              <a:rPr lang="cs-CZ" sz="2000" b="1" dirty="0" smtClean="0">
                <a:solidFill>
                  <a:srgbClr val="000000"/>
                </a:solidFill>
              </a:rPr>
              <a:t>ařenkou žili spolu s tatínkem a maminkou.</a:t>
            </a:r>
            <a:endParaRPr lang="cs-CZ" sz="20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2555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 descr="C:\Users\Mojmír\AppData\Local\Microsoft\Windows\Temporary Internet Files\Content.IE5\EBWES8TR\MC90044179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2844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Mojmír\AppData\Local\Microsoft\Windows\Temporary Internet Files\Content.IE5\IHD90QB8\MC9002987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4157" y="2951534"/>
            <a:ext cx="1634947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ree"/>
          <p:cNvSpPr>
            <a:spLocks noEditPoints="1" noChangeArrowheads="1"/>
          </p:cNvSpPr>
          <p:nvPr/>
        </p:nvSpPr>
        <p:spPr bwMode="auto">
          <a:xfrm>
            <a:off x="1407112" y="3761716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3275856" y="612108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8" name="Tree"/>
          <p:cNvSpPr>
            <a:spLocks noEditPoints="1" noChangeArrowheads="1"/>
          </p:cNvSpPr>
          <p:nvPr/>
        </p:nvSpPr>
        <p:spPr bwMode="auto">
          <a:xfrm>
            <a:off x="1827840" y="714908"/>
            <a:ext cx="2341571" cy="2714091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2056" name="Picture 8" descr="C:\Users\Mojmír\AppData\Local\Microsoft\Windows\Temporary Internet Files\Content.IE5\EBWES8TR\MC90044179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37" y="18474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99592" y="6088445"/>
            <a:ext cx="6984776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0000"/>
                </a:solidFill>
              </a:rPr>
              <a:t>Jednoho dne se vydal </a:t>
            </a:r>
            <a:r>
              <a:rPr lang="cs-CZ" sz="2800" b="1" dirty="0" smtClean="0">
                <a:solidFill>
                  <a:srgbClr val="000000"/>
                </a:solidFill>
              </a:rPr>
              <a:t>tatínek</a:t>
            </a:r>
            <a:r>
              <a:rPr lang="cs-CZ" sz="2400" b="1" dirty="0" smtClean="0">
                <a:solidFill>
                  <a:srgbClr val="000000"/>
                </a:solidFill>
              </a:rPr>
              <a:t> do lesa na dřevo.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190313" y="1728263"/>
            <a:ext cx="2808312" cy="3002124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2057" name="Picture 9" descr="C:\Users\Mojmír\AppData\Local\Microsoft\Windows\Temporary Internet Files\Content.IE5\EBWES8TR\MC90044179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431213" y="306551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2195736" y="2322972"/>
            <a:ext cx="3265602" cy="325156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91713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 cstate="print">
            <a:duotone>
              <a:schemeClr val="bg1">
                <a:lumMod val="80000"/>
              </a:schemeClr>
              <a:schemeClr val="bg1">
                <a:tint val="50000"/>
                <a:lumMod val="15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-68000"/>
                    </a14:imgEffect>
                  </a14:imgLayer>
                </a14:imgProps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19" y="5283656"/>
            <a:ext cx="8352929" cy="830997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0000"/>
                </a:solidFill>
              </a:rPr>
              <a:t>Maminka potřebovala nasbírat lesní jahody a borůvky.</a:t>
            </a:r>
          </a:p>
          <a:p>
            <a:pPr algn="ctr"/>
            <a:r>
              <a:rPr lang="cs-CZ" sz="2400" b="1" dirty="0" smtClean="0">
                <a:solidFill>
                  <a:srgbClr val="000000"/>
                </a:solidFill>
              </a:rPr>
              <a:t> Poslala Jeníčka a Mařenku s tatínkem do lesa.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pic>
        <p:nvPicPr>
          <p:cNvPr id="1026" name="Picture 2" descr="C:\Users\Mojmír\AppData\Local\Microsoft\Windows\Temporary Internet Files\Content.IE5\OK4X7VX9\MC9002974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49880" y="476672"/>
            <a:ext cx="3762279" cy="4495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78477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ojmír\AppData\Local\Microsoft\Windows\Temporary Internet Files\Content.IE5\HJDZHKYO\MC9002073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2618" y="2534043"/>
            <a:ext cx="2503182" cy="2292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ojmír\AppData\Local\Microsoft\Windows\Temporary Internet Files\Content.IE5\HJDZHKYO\MC9002073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07859" y="2323309"/>
            <a:ext cx="2695834" cy="2469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ojmír\AppData\Local\Microsoft\Windows\Temporary Internet Files\Content.IE5\XC4MIC6P\MC90044056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692696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ojmír\AppData\Local\Microsoft\Windows\Temporary Internet Files\Content.IE5\PK12JL7F\MC900440571[2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4981" y="692696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07859" y="6021288"/>
            <a:ext cx="6487941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0000"/>
                </a:solidFill>
              </a:rPr>
              <a:t>Děti si vzaly džbánky a šly.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2014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0000" b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2" name="Picture 12" descr="C:\Users\Mojmír\AppData\Local\Microsoft\Windows\Temporary Internet Files\Content.IE5\XC4MIC6P\MC9004133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5541" y="4817166"/>
            <a:ext cx="1740151" cy="1060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Mojmír\AppData\Local\Microsoft\Windows\Temporary Internet Files\Content.IE5\XC4MIC6P\MC9001935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60061" y="3620986"/>
            <a:ext cx="2520280" cy="2841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ojmír\AppData\Local\Microsoft\Windows\Temporary Internet Files\Content.IE5\PK12JL7F\MC9001497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20201" y="3432465"/>
            <a:ext cx="2082297" cy="2000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ojmír\AppData\Local\Microsoft\Windows\Temporary Internet Files\Content.IE5\EBWES8TR\MC9004238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78700" y="5041900"/>
            <a:ext cx="1765300" cy="18161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Mojmír\AppData\Local\Microsoft\Windows\Temporary Internet Files\Content.IE5\8MZR03WD\MC900436901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0927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Mojmír\AppData\Local\Microsoft\Windows\Temporary Internet Files\Content.IE5\PK12JL7F\MC90019357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74316" y="2541171"/>
            <a:ext cx="2463132" cy="2437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Mojmír\AppData\Local\Microsoft\Windows\Temporary Internet Files\Content.IE5\HJDZHKYO\MC900207338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77728" y="4726459"/>
            <a:ext cx="2339577" cy="21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Mojmír\AppData\Local\Microsoft\Windows\Temporary Internet Files\Content.IE5\HJDZHKYO\MC900207338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4500" y="4667565"/>
            <a:ext cx="2335793" cy="2139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Mojmír\AppData\Local\Microsoft\Windows\Temporary Internet Files\Content.IE5\XC4MIC6P\MC9004133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67099"/>
            <a:ext cx="1434731" cy="874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Mojmír\AppData\Local\Microsoft\Windows\Temporary Internet Files\Content.IE5\PK12JL7F\MC900436901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20415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32750" y="620688"/>
            <a:ext cx="5289884" cy="156966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0000"/>
                </a:solidFill>
              </a:rPr>
              <a:t>Mařenka s </a:t>
            </a:r>
            <a:r>
              <a:rPr lang="cs-CZ" sz="2400" b="1" dirty="0">
                <a:solidFill>
                  <a:srgbClr val="000000"/>
                </a:solidFill>
              </a:rPr>
              <a:t>J</a:t>
            </a:r>
            <a:r>
              <a:rPr lang="cs-CZ" sz="2400" b="1" dirty="0" smtClean="0">
                <a:solidFill>
                  <a:srgbClr val="000000"/>
                </a:solidFill>
              </a:rPr>
              <a:t>eníčkem nasbírali plné džbánky . Plná měli také bříška. Sluníčko krásně hřálo a obě děti usnuly.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2610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0000" b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Mojmír\AppData\Local\Microsoft\Windows\Temporary Internet Files\Content.IE5\O545E35G\MC9002874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1738" y="1039245"/>
            <a:ext cx="1804733" cy="3744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07704" y="6021288"/>
            <a:ext cx="5544616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0000"/>
                </a:solidFill>
              </a:rPr>
              <a:t>Děti se nebály, protože slyšely tatínkovu sekeru.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7954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36000" b="-3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5805264"/>
            <a:ext cx="8082136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0000"/>
                </a:solidFill>
              </a:rPr>
              <a:t>Když se děti probudily, byla už noc. Tatínkova sekera nebyla slyšet. Mařenka dostala strach.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0668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66000">
              <a:schemeClr val="bg2">
                <a:lumMod val="50000"/>
              </a:schemeClr>
            </a:gs>
            <a:gs pos="100000">
              <a:schemeClr val="bg1">
                <a:tint val="90000"/>
                <a:shade val="90000"/>
                <a:satMod val="200000"/>
              </a:schemeClr>
            </a:gs>
            <a:gs pos="100000">
              <a:schemeClr val="bg1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ee"/>
          <p:cNvSpPr>
            <a:spLocks noEditPoints="1" noChangeArrowheads="1"/>
          </p:cNvSpPr>
          <p:nvPr/>
        </p:nvSpPr>
        <p:spPr bwMode="auto">
          <a:xfrm>
            <a:off x="6487654" y="3809465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7452320" y="3676253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171897" y="908720"/>
            <a:ext cx="2520280" cy="468052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4852" y="3535054"/>
            <a:ext cx="2914650" cy="3292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38160" y="5267017"/>
            <a:ext cx="7305840" cy="156966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Jeníček byl starší . Utěšil Mařenku a hledal nejvyšší strom.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„Vylezu na strom a tam,  kde </a:t>
            </a:r>
            <a:r>
              <a:rPr lang="cs-CZ" sz="2400" b="1" dirty="0">
                <a:solidFill>
                  <a:srgbClr val="000000"/>
                </a:solidFill>
              </a:rPr>
              <a:t>b</a:t>
            </a:r>
            <a:r>
              <a:rPr lang="cs-CZ" sz="2400" b="1" dirty="0" smtClean="0">
                <a:solidFill>
                  <a:srgbClr val="000000"/>
                </a:solidFill>
              </a:rPr>
              <a:t>ude svítit světýlko, tam se vydáme.“ povídá Jeníček  Mařence.</a:t>
            </a:r>
          </a:p>
        </p:txBody>
      </p:sp>
      <p:sp>
        <p:nvSpPr>
          <p:cNvPr id="8" name="Tree"/>
          <p:cNvSpPr>
            <a:spLocks noEditPoints="1" noChangeArrowheads="1"/>
          </p:cNvSpPr>
          <p:nvPr/>
        </p:nvSpPr>
        <p:spPr bwMode="auto">
          <a:xfrm>
            <a:off x="2339752" y="2094700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1028" name="Picture 4" descr="C:\Users\Mojmír\AppData\Local\Microsoft\Windows\Temporary Internet Files\Content.IE5\VZMB8TX2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47999" y="3436686"/>
            <a:ext cx="1493215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ojmír\AppData\Local\Microsoft\Windows\Temporary Internet Files\Content.IE5\FZ6ES3M6\MC9000831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54313"/>
            <a:ext cx="1819656" cy="178399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Mojmír\AppData\Local\Microsoft\Windows\Temporary Internet Files\Content.IE5\XC4MIC6P\MC900440571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25914" y="1282454"/>
            <a:ext cx="812246" cy="81224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076031"/>
            <a:ext cx="922630" cy="9235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ojmír\AppData\Local\Microsoft\Windows\Temporary Internet Files\Content.IE5\VZMB8TX2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540284" y="3545328"/>
            <a:ext cx="2914735" cy="329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79390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55000" b="-5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657671"/>
            <a:ext cx="9324528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Čekalo je velké překvapení. Chaloupka byla celá z perníku.</a:t>
            </a:r>
          </a:p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Děti měly hlad a tak se pustily do perníku. Z chaloupky však vylezla Ježibaba a děti zavřela do chlívku.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29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5121771"/>
            <a:ext cx="8784976" cy="169277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Ježibaba si děti vykrmila. Chtěla je sníst. První byl na řadě</a:t>
            </a:r>
            <a:r>
              <a:rPr lang="cs-CZ" sz="3200" b="1" dirty="0" smtClean="0">
                <a:solidFill>
                  <a:srgbClr val="000000"/>
                </a:solidFill>
              </a:rPr>
              <a:t> </a:t>
            </a:r>
            <a:r>
              <a:rPr lang="cs-CZ" sz="2400" b="1" dirty="0" smtClean="0">
                <a:solidFill>
                  <a:srgbClr val="000000"/>
                </a:solidFill>
              </a:rPr>
              <a:t>Jeníček. Byl však chytrý. Dělal, že neumí sedět na lopatě .</a:t>
            </a:r>
            <a:r>
              <a:rPr lang="cs-CZ" sz="2400" b="1" dirty="0">
                <a:solidFill>
                  <a:srgbClr val="000000"/>
                </a:solidFill>
              </a:rPr>
              <a:t>A</a:t>
            </a:r>
            <a:r>
              <a:rPr lang="cs-CZ" sz="2400" b="1" dirty="0" smtClean="0">
                <a:solidFill>
                  <a:srgbClr val="000000"/>
                </a:solidFill>
              </a:rPr>
              <a:t> když jim to Ježibaba chtěla ukázat, strčili ji do kamen.  Potom utíkali Jeníček s Mařenkou z lesa pryč.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pic>
        <p:nvPicPr>
          <p:cNvPr id="3074" name="Picture 2" descr="C:\Users\Mojmír\AppData\Local\Microsoft\Windows\Temporary Internet Files\Content.IE5\OK4X7VX9\MC9003515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798944" y="0"/>
            <a:ext cx="4813667" cy="501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39182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12726"/>
            <a:ext cx="8443093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Když vyšli z lesa, uviděli chaloupku. </a:t>
            </a:r>
            <a:r>
              <a:rPr lang="cs-CZ" sz="2400" b="1" dirty="0">
                <a:solidFill>
                  <a:srgbClr val="000000"/>
                </a:solidFill>
              </a:rPr>
              <a:t> </a:t>
            </a:r>
            <a:r>
              <a:rPr lang="cs-CZ" sz="2400" b="1" dirty="0" smtClean="0">
                <a:solidFill>
                  <a:srgbClr val="000000"/>
                </a:solidFill>
              </a:rPr>
              <a:t>Maminka s tatínkem byli moc rádi, že jsou děti zase doma.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13781" y="4365104"/>
            <a:ext cx="2372320" cy="237232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4233" y="4502437"/>
            <a:ext cx="2355563" cy="235556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73506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Všechny obrázky byly použity z galerie </a:t>
            </a:r>
            <a:r>
              <a:rPr lang="cs-CZ" dirty="0" smtClean="0">
                <a:solidFill>
                  <a:srgbClr val="00B050"/>
                </a:solidFill>
              </a:rPr>
              <a:t>Klipart -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www.office.</a:t>
            </a:r>
            <a:r>
              <a:rPr lang="cs-CZ" dirty="0" err="1" smtClean="0">
                <a:solidFill>
                  <a:schemeClr val="bg1">
                    <a:lumMod val="50000"/>
                  </a:schemeClr>
                </a:solidFill>
              </a:rPr>
              <a:t>microsoft.com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75479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1">
      <a:dk1>
        <a:srgbClr val="C6E58F"/>
      </a:dk1>
      <a:lt1>
        <a:srgbClr val="AAD957"/>
      </a:lt1>
      <a:dk2>
        <a:srgbClr val="00B050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208</TotalTime>
  <Words>289</Words>
  <Application>Microsoft Office PowerPoint</Application>
  <PresentationFormat>Předvádění na obrazovce (4:3)</PresentationFormat>
  <Paragraphs>26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 perníkové chaloupce</dc:title>
  <dc:creator>Mojmír</dc:creator>
  <cp:lastModifiedBy>Dum</cp:lastModifiedBy>
  <cp:revision>21</cp:revision>
  <dcterms:created xsi:type="dcterms:W3CDTF">2013-03-14T20:23:48Z</dcterms:created>
  <dcterms:modified xsi:type="dcterms:W3CDTF">2013-09-18T15:13:45Z</dcterms:modified>
</cp:coreProperties>
</file>